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9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F179-76B7-46F5-8FAC-FB2F8708115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E6FAC-DA23-463A-BB53-479C4B20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5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ee38cb6ac9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ee38cb6ac9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e38cb6ac9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ee38cb6ac9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participants share their answers you can make a list in a google doc or have participants share their answers in a padlet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460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e38cb6ac9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e38cb6ac9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 frequency and length of sessions based on your needs. Depending on whether this is going to be in person or online explain how you will conduct the discussions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ee38cb6ac9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ee38cb6ac9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ee38cb6ac9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ee38cb6ac9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ee38cb6ac9_0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ee38cb6ac9_0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go around and each group shares. You can also use chat or Pollev to have people share. You can also have everyone contribute their ideas to a Padlet.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ee38cb6ac9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ee38cb6ac9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Can go around and each group shares. You can also use chat or Pollev to have people share. You can also have everyone contribute their ideas to a Padlet.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e38cb6ac9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ee38cb6ac9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participants share their answers you can make a list in a google doc or have participants share their answers in a padlet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e38cb6ac9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ee38cb6ac9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participants share their answers you can make a list in a google doc or have participants share their answers in a padlet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008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ee38cb6ac9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ee38cb6ac9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participants share their answers you can make a list in a google doc or have participants share their answers in a padlet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425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790671" y="4546233"/>
            <a:ext cx="2255229" cy="2310064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6724671" y="0"/>
            <a:ext cx="5085429" cy="5118803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1098667" y="2151751"/>
            <a:ext cx="5674000" cy="24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1098667" y="4795067"/>
            <a:ext cx="5674000" cy="9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095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69" y="5465600"/>
            <a:ext cx="12192048" cy="13924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851500" y="1030300"/>
            <a:ext cx="8489200" cy="24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851500" y="3616400"/>
            <a:ext cx="8489200" cy="14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43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99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95693" y="4542"/>
            <a:ext cx="1644287" cy="1846047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9033445" y="3872011"/>
            <a:ext cx="2914864" cy="29860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1098667" y="2151767"/>
            <a:ext cx="7810400" cy="24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618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834621" y="399168"/>
            <a:ext cx="1332416" cy="1332416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7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834621" y="399168"/>
            <a:ext cx="1332416" cy="1332416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45740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6538200" y="2653400"/>
            <a:ext cx="45740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45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834621" y="399168"/>
            <a:ext cx="1332416" cy="1332416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56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834621" y="399168"/>
            <a:ext cx="1332416" cy="1332416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4416000" cy="21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738400" y="3079567"/>
            <a:ext cx="4416000" cy="29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781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9155619" y="1741"/>
            <a:ext cx="3023268" cy="346892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1098667" y="1018133"/>
            <a:ext cx="7810400" cy="47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5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834621" y="399168"/>
            <a:ext cx="1332416" cy="1332416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4574000" cy="2653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738400" y="3657604"/>
            <a:ext cx="4574000" cy="968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6538267" y="881333"/>
            <a:ext cx="4574000" cy="51608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750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951164" y="5129492"/>
            <a:ext cx="1100523" cy="1100523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738400" y="5518633"/>
            <a:ext cx="7790800" cy="7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34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43756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ctrTitle"/>
          </p:nvPr>
        </p:nvSpPr>
        <p:spPr>
          <a:xfrm>
            <a:off x="1098667" y="2151751"/>
            <a:ext cx="5674000" cy="249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r>
              <a:rPr lang="en" dirty="0"/>
              <a:t>Session Slides</a:t>
            </a:r>
            <a:endParaRPr dirty="0"/>
          </a:p>
        </p:txBody>
      </p:sp>
      <p:sp>
        <p:nvSpPr>
          <p:cNvPr id="338" name="Google Shape;338;p22"/>
          <p:cNvSpPr txBox="1">
            <a:spLocks noGrp="1"/>
          </p:cNvSpPr>
          <p:nvPr>
            <p:ph type="subTitle" idx="1"/>
          </p:nvPr>
        </p:nvSpPr>
        <p:spPr>
          <a:xfrm>
            <a:off x="1098667" y="4795067"/>
            <a:ext cx="5674000" cy="927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85000" lnSpcReduction="20000"/>
          </a:bodyPr>
          <a:lstStyle/>
          <a:p>
            <a:pPr marL="0" indent="0"/>
            <a:r>
              <a:rPr lang="en" dirty="0"/>
              <a:t>Goals for Session</a:t>
            </a:r>
            <a:endParaRPr dirty="0"/>
          </a:p>
          <a:p>
            <a:pPr marL="0" indent="0"/>
            <a:r>
              <a:rPr lang="en" dirty="0"/>
              <a:t>Agenda and Activities</a:t>
            </a:r>
            <a:endParaRPr dirty="0"/>
          </a:p>
          <a:p>
            <a:pPr marL="0" indent="0"/>
            <a:r>
              <a:rPr lang="en" dirty="0"/>
              <a:t>Final Reflection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20000"/>
                <a:lumOff val="80000"/>
              </a:schemeClr>
            </a:gs>
            <a:gs pos="89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1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Lab Manual Discussion Questions</a:t>
            </a:r>
            <a:endParaRPr dirty="0"/>
          </a:p>
        </p:txBody>
      </p:sp>
      <p:sp>
        <p:nvSpPr>
          <p:cNvPr id="400" name="Google Shape;400;p31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-US" sz="1800" dirty="0"/>
              <a:t>In small group Discuss the Following (10-15 Minutes):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800" dirty="0">
                <a:effectLst/>
              </a:rPr>
              <a:t>Would it be helpful for the lab manual to include information about how to communicate in the lab when the lab head is traveling? Who makes the decisions? </a:t>
            </a:r>
          </a:p>
          <a:p>
            <a:r>
              <a:rPr lang="en-US" sz="1800" dirty="0"/>
              <a:t>Where in the manual would you put this information?</a:t>
            </a:r>
            <a:endParaRPr lang="en-US" sz="1800" dirty="0">
              <a:effectLst/>
            </a:endParaRPr>
          </a:p>
        </p:txBody>
      </p:sp>
      <p:sp>
        <p:nvSpPr>
          <p:cNvPr id="2" name="Google Shape;371;p27">
            <a:extLst>
              <a:ext uri="{FF2B5EF4-FFF2-40B4-BE49-F238E27FC236}">
                <a16:creationId xmlns:a16="http://schemas.microsoft.com/office/drawing/2014/main" id="{7F0CE89B-03DF-CE8A-4540-D971E2D6DE9C}"/>
              </a:ext>
            </a:extLst>
          </p:cNvPr>
          <p:cNvSpPr txBox="1"/>
          <p:nvPr/>
        </p:nvSpPr>
        <p:spPr>
          <a:xfrm>
            <a:off x="9666718" y="275200"/>
            <a:ext cx="2042682" cy="5335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LAB MANUAL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0460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1.2 Session Goals </a:t>
            </a:r>
            <a:endParaRPr dirty="0"/>
          </a:p>
        </p:txBody>
      </p:sp>
      <p:sp>
        <p:nvSpPr>
          <p:cNvPr id="298" name="Google Shape;298;p16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45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lnSpcReduction="10000"/>
          </a:bodyPr>
          <a:lstStyle/>
          <a:p>
            <a:pPr marL="0" indent="0">
              <a:buNone/>
            </a:pPr>
            <a:r>
              <a:rPr lang="en" sz="1867" dirty="0"/>
              <a:t>GOALS:</a:t>
            </a:r>
            <a:endParaRPr sz="1867" dirty="0"/>
          </a:p>
          <a:p>
            <a:pPr marL="0" indent="0">
              <a:spcBef>
                <a:spcPts val="1600"/>
              </a:spcBef>
              <a:buNone/>
            </a:pPr>
            <a:r>
              <a:rPr lang="en" sz="1867" dirty="0"/>
              <a:t>Share the work that you are doing on your own as you go through the course</a:t>
            </a:r>
            <a:endParaRPr sz="1867" dirty="0"/>
          </a:p>
          <a:p>
            <a:pPr marL="0" indent="0">
              <a:spcBef>
                <a:spcPts val="1600"/>
              </a:spcBef>
              <a:buNone/>
            </a:pPr>
            <a:r>
              <a:rPr lang="en" sz="1867" dirty="0"/>
              <a:t>Reflect on your learning</a:t>
            </a:r>
            <a:endParaRPr sz="1867" dirty="0"/>
          </a:p>
          <a:p>
            <a:pPr marL="0" indent="0">
              <a:spcBef>
                <a:spcPts val="1600"/>
              </a:spcBef>
              <a:buNone/>
            </a:pPr>
            <a:r>
              <a:rPr lang="en" sz="1867" dirty="0"/>
              <a:t>Practice some of the tools that you were introduced to in the course </a:t>
            </a:r>
            <a:endParaRPr sz="1867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67" dirty="0"/>
              <a:t>Get to know others in your lab/class</a:t>
            </a:r>
            <a:endParaRPr sz="1867" dirty="0"/>
          </a:p>
        </p:txBody>
      </p:sp>
      <p:sp>
        <p:nvSpPr>
          <p:cNvPr id="299" name="Google Shape;299;p16"/>
          <p:cNvSpPr txBox="1">
            <a:spLocks noGrp="1"/>
          </p:cNvSpPr>
          <p:nvPr>
            <p:ph type="body" idx="2"/>
          </p:nvPr>
        </p:nvSpPr>
        <p:spPr>
          <a:xfrm>
            <a:off x="6538200" y="2653400"/>
            <a:ext cx="45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" sz="1867" dirty="0"/>
              <a:t>STRUCTURE:</a:t>
            </a:r>
            <a:endParaRPr sz="1867" dirty="0"/>
          </a:p>
          <a:p>
            <a:pPr marL="0" indent="0">
              <a:spcBef>
                <a:spcPts val="1600"/>
              </a:spcBef>
              <a:buNone/>
            </a:pPr>
            <a:r>
              <a:rPr lang="en" sz="1867" dirty="0"/>
              <a:t>Will meet every __ weeks for __ hours</a:t>
            </a:r>
            <a:endParaRPr sz="1867" dirty="0"/>
          </a:p>
          <a:p>
            <a:pPr marL="0" indent="0">
              <a:spcBef>
                <a:spcPts val="1600"/>
              </a:spcBef>
              <a:buNone/>
            </a:pPr>
            <a:r>
              <a:rPr lang="en" sz="1867" dirty="0"/>
              <a:t>Large and small group discussions</a:t>
            </a:r>
            <a:endParaRPr sz="1867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67" dirty="0"/>
              <a:t>Reflection activity at the end of each session</a:t>
            </a:r>
            <a:endParaRPr sz="1867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6"/>
          <p:cNvSpPr txBox="1">
            <a:spLocks noGrp="1"/>
          </p:cNvSpPr>
          <p:nvPr>
            <p:ph type="ctrTitle"/>
          </p:nvPr>
        </p:nvSpPr>
        <p:spPr>
          <a:xfrm>
            <a:off x="1098667" y="2151751"/>
            <a:ext cx="5674000" cy="249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r>
              <a:rPr lang="en"/>
              <a:t>Activities &amp; Discussions</a:t>
            </a:r>
            <a:endParaRPr/>
          </a:p>
        </p:txBody>
      </p:sp>
      <p:sp>
        <p:nvSpPr>
          <p:cNvPr id="364" name="Google Shape;364;p26"/>
          <p:cNvSpPr txBox="1">
            <a:spLocks noGrp="1"/>
          </p:cNvSpPr>
          <p:nvPr>
            <p:ph type="subTitle" idx="1"/>
          </p:nvPr>
        </p:nvSpPr>
        <p:spPr>
          <a:xfrm>
            <a:off x="1098667" y="4795067"/>
            <a:ext cx="5674000" cy="927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/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89000">
              <a:schemeClr val="tx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Your Values, Your Choices</a:t>
            </a:r>
            <a:endParaRPr dirty="0"/>
          </a:p>
        </p:txBody>
      </p:sp>
      <p:sp>
        <p:nvSpPr>
          <p:cNvPr id="370" name="Google Shape;370;p27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" sz="1867" dirty="0"/>
              <a:t>Discuss the following questions in your small groups (5-10 Minutes):</a:t>
            </a:r>
          </a:p>
          <a:p>
            <a:pPr marL="0" indent="0">
              <a:buNone/>
            </a:pPr>
            <a:endParaRPr sz="1867" dirty="0"/>
          </a:p>
          <a:p>
            <a:r>
              <a:rPr lang="en-US" sz="1800" dirty="0">
                <a:effectLst/>
              </a:rPr>
              <a:t>Science can be a demanding discipline. Why did you decide to become a scientist?</a:t>
            </a:r>
          </a:p>
          <a:p>
            <a:r>
              <a:rPr lang="en-US" sz="1800" dirty="0">
                <a:effectLst/>
              </a:rPr>
              <a:t>Consider the core of what you love about what you do. What makes you truly excited about what you do?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67" dirty="0"/>
              <a:t>Ask one person to take notes for sharing with the larger group.</a:t>
            </a:r>
            <a:endParaRPr sz="1867" dirty="0"/>
          </a:p>
        </p:txBody>
      </p:sp>
      <p:sp>
        <p:nvSpPr>
          <p:cNvPr id="371" name="Google Shape;371;p27"/>
          <p:cNvSpPr txBox="1"/>
          <p:nvPr/>
        </p:nvSpPr>
        <p:spPr>
          <a:xfrm>
            <a:off x="9488266" y="273446"/>
            <a:ext cx="2547600" cy="533504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LAB CULTURE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93;p30">
            <a:extLst>
              <a:ext uri="{FF2B5EF4-FFF2-40B4-BE49-F238E27FC236}">
                <a16:creationId xmlns:a16="http://schemas.microsoft.com/office/drawing/2014/main" id="{7D72B8F4-553D-4F9D-B31D-6516B2276901}"/>
              </a:ext>
            </a:extLst>
          </p:cNvPr>
          <p:cNvSpPr txBox="1"/>
          <p:nvPr/>
        </p:nvSpPr>
        <p:spPr>
          <a:xfrm>
            <a:off x="4711700" y="264500"/>
            <a:ext cx="2930677" cy="533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PROGRAM REFLECTION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94;p30">
            <a:extLst>
              <a:ext uri="{FF2B5EF4-FFF2-40B4-BE49-F238E27FC236}">
                <a16:creationId xmlns:a16="http://schemas.microsoft.com/office/drawing/2014/main" id="{0FF9C917-5268-50BB-12C2-641CDDDAFEEC}"/>
              </a:ext>
            </a:extLst>
          </p:cNvPr>
          <p:cNvSpPr txBox="1"/>
          <p:nvPr/>
        </p:nvSpPr>
        <p:spPr>
          <a:xfrm>
            <a:off x="7859053" y="282296"/>
            <a:ext cx="1412537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VALUES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89000">
              <a:schemeClr val="tx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8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Your Values, Your Choices Debrief</a:t>
            </a:r>
            <a:endParaRPr dirty="0"/>
          </a:p>
        </p:txBody>
      </p:sp>
      <p:sp>
        <p:nvSpPr>
          <p:cNvPr id="377" name="Google Shape;377;p28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" sz="1867" dirty="0"/>
              <a:t>Share one or two key takeaways from your small group discussion with the whole group (5-10 Minutes).</a:t>
            </a:r>
            <a:endParaRPr sz="1867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378" name="Google Shape;378;p28"/>
          <p:cNvSpPr txBox="1"/>
          <p:nvPr/>
        </p:nvSpPr>
        <p:spPr>
          <a:xfrm>
            <a:off x="9488266" y="275200"/>
            <a:ext cx="2547600" cy="533504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LAB CULTURE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93;p30">
            <a:extLst>
              <a:ext uri="{FF2B5EF4-FFF2-40B4-BE49-F238E27FC236}">
                <a16:creationId xmlns:a16="http://schemas.microsoft.com/office/drawing/2014/main" id="{B604BDDF-6706-53E1-3B20-02A5E4DA9173}"/>
              </a:ext>
            </a:extLst>
          </p:cNvPr>
          <p:cNvSpPr txBox="1"/>
          <p:nvPr/>
        </p:nvSpPr>
        <p:spPr>
          <a:xfrm>
            <a:off x="4711700" y="264500"/>
            <a:ext cx="2930677" cy="533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PROGRAM REFLECTION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94;p30">
            <a:extLst>
              <a:ext uri="{FF2B5EF4-FFF2-40B4-BE49-F238E27FC236}">
                <a16:creationId xmlns:a16="http://schemas.microsoft.com/office/drawing/2014/main" id="{04754183-400E-45BF-1B6D-EC97E062F58D}"/>
              </a:ext>
            </a:extLst>
          </p:cNvPr>
          <p:cNvSpPr txBox="1"/>
          <p:nvPr/>
        </p:nvSpPr>
        <p:spPr>
          <a:xfrm>
            <a:off x="7859053" y="264500"/>
            <a:ext cx="1412537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VALUES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89000">
              <a:schemeClr val="tx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0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Career Shift Discussion</a:t>
            </a:r>
            <a:endParaRPr dirty="0"/>
          </a:p>
        </p:txBody>
      </p:sp>
      <p:sp>
        <p:nvSpPr>
          <p:cNvPr id="392" name="Google Shape;392;p30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-US" sz="1867" dirty="0"/>
              <a:t>In the 1.2 Scene, Jules Sorenson is facing a career shift that will affect her day-to-day activities.  </a:t>
            </a:r>
          </a:p>
          <a:p>
            <a:pPr marL="0" indent="0">
              <a:buNone/>
            </a:pPr>
            <a:endParaRPr lang="en-US" sz="1867" dirty="0"/>
          </a:p>
          <a:p>
            <a:pPr marL="0" indent="0">
              <a:buNone/>
            </a:pPr>
            <a:r>
              <a:rPr lang="en-US" sz="1867" dirty="0"/>
              <a:t>As a large group, discuss the following (10 minutes):</a:t>
            </a:r>
          </a:p>
          <a:p>
            <a:pPr marL="0" indent="0">
              <a:buNone/>
            </a:pPr>
            <a:endParaRPr lang="en-US" sz="1867" dirty="0"/>
          </a:p>
          <a:p>
            <a:pPr marL="342900" indent="-342900"/>
            <a:r>
              <a:rPr lang="en-US" sz="1867" dirty="0"/>
              <a:t>What career shift is the she experiencing?</a:t>
            </a:r>
          </a:p>
          <a:p>
            <a:pPr marL="342900" indent="-342900"/>
            <a:r>
              <a:rPr lang="en-US" sz="1867" dirty="0"/>
              <a:t> What career shifts have you experienced or will experience in the near future?</a:t>
            </a:r>
          </a:p>
          <a:p>
            <a:pPr marL="342900" indent="-342900"/>
            <a:r>
              <a:rPr lang="en-US" sz="1867" dirty="0"/>
              <a:t>How thoughtful or intentional are you in such moments? </a:t>
            </a:r>
            <a:endParaRPr sz="1867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93" name="Google Shape;393;p30"/>
          <p:cNvSpPr txBox="1"/>
          <p:nvPr/>
        </p:nvSpPr>
        <p:spPr>
          <a:xfrm>
            <a:off x="9688530" y="264500"/>
            <a:ext cx="2250870" cy="820825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GOAL &amp; CAREER MANAGEMENT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4" name="Google Shape;394;p30"/>
          <p:cNvSpPr txBox="1"/>
          <p:nvPr/>
        </p:nvSpPr>
        <p:spPr>
          <a:xfrm>
            <a:off x="8193800" y="264500"/>
            <a:ext cx="1412537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VALUES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89000">
              <a:schemeClr val="tx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1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Values Discussion 2</a:t>
            </a:r>
            <a:endParaRPr dirty="0"/>
          </a:p>
        </p:txBody>
      </p:sp>
      <p:sp>
        <p:nvSpPr>
          <p:cNvPr id="400" name="Google Shape;400;p31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194729" indent="0">
              <a:buNone/>
            </a:pPr>
            <a:r>
              <a:rPr lang="en-US" sz="1800" dirty="0">
                <a:effectLst/>
              </a:rPr>
              <a:t>Values are enduring beliefs that influence our decision-making behavior. Take some time to write down 5 of the most important things that you value in your career (5 minutes)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small group(s), discuss the following questions (10 minutes):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800" dirty="0">
                <a:effectLst/>
              </a:rPr>
              <a:t>How can values conflict with each other? How do your top 5 values conflict with each other?</a:t>
            </a:r>
          </a:p>
          <a:p>
            <a:r>
              <a:rPr lang="en-US" sz="1800" dirty="0">
                <a:effectLst/>
              </a:rPr>
              <a:t>How much time do you spend on things that you say that you value?</a:t>
            </a:r>
          </a:p>
        </p:txBody>
      </p:sp>
      <p:sp>
        <p:nvSpPr>
          <p:cNvPr id="402" name="Google Shape;402;p31"/>
          <p:cNvSpPr txBox="1"/>
          <p:nvPr/>
        </p:nvSpPr>
        <p:spPr>
          <a:xfrm>
            <a:off x="8124967" y="264500"/>
            <a:ext cx="1429999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VALUES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71;p27">
            <a:extLst>
              <a:ext uri="{FF2B5EF4-FFF2-40B4-BE49-F238E27FC236}">
                <a16:creationId xmlns:a16="http://schemas.microsoft.com/office/drawing/2014/main" id="{CE2E2B8B-82C8-7556-44D5-7557AAC26D56}"/>
              </a:ext>
            </a:extLst>
          </p:cNvPr>
          <p:cNvSpPr txBox="1"/>
          <p:nvPr/>
        </p:nvSpPr>
        <p:spPr>
          <a:xfrm>
            <a:off x="9857603" y="275200"/>
            <a:ext cx="1790401" cy="820825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PERSONAL REFLECTION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93;p30">
            <a:extLst>
              <a:ext uri="{FF2B5EF4-FFF2-40B4-BE49-F238E27FC236}">
                <a16:creationId xmlns:a16="http://schemas.microsoft.com/office/drawing/2014/main" id="{7B31D4B4-C41F-A2B6-6290-B0482F026456}"/>
              </a:ext>
            </a:extLst>
          </p:cNvPr>
          <p:cNvSpPr txBox="1"/>
          <p:nvPr/>
        </p:nvSpPr>
        <p:spPr>
          <a:xfrm>
            <a:off x="4711700" y="264500"/>
            <a:ext cx="2930677" cy="533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PROGRAM REFLECTION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6">
                <a:lumMod val="20000"/>
                <a:lumOff val="80000"/>
              </a:schemeClr>
            </a:gs>
            <a:gs pos="89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1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Individualized Development Plan</a:t>
            </a:r>
            <a:endParaRPr dirty="0"/>
          </a:p>
        </p:txBody>
      </p:sp>
      <p:sp>
        <p:nvSpPr>
          <p:cNvPr id="400" name="Google Shape;400;p31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194729" indent="0">
              <a:buNone/>
            </a:pPr>
            <a:r>
              <a:rPr lang="en-US" sz="1800" dirty="0">
                <a:effectLst/>
              </a:rPr>
              <a:t>Individualized Development Plans (IDP) are helpful tools for aligning career goals and choices with articulated values.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small group(15 Minutes):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800" dirty="0">
                <a:effectLst/>
              </a:rPr>
              <a:t>Share one or two skill development areas on which you might focus in the coming six months.</a:t>
            </a:r>
          </a:p>
          <a:p>
            <a:r>
              <a:rPr lang="en-US" sz="1800" dirty="0">
                <a:effectLst/>
              </a:rPr>
              <a:t>Discuss how using an IDP to better align your values and skills might help advance your career</a:t>
            </a:r>
          </a:p>
        </p:txBody>
      </p:sp>
      <p:sp>
        <p:nvSpPr>
          <p:cNvPr id="3" name="Google Shape;402;p31">
            <a:extLst>
              <a:ext uri="{FF2B5EF4-FFF2-40B4-BE49-F238E27FC236}">
                <a16:creationId xmlns:a16="http://schemas.microsoft.com/office/drawing/2014/main" id="{3A0FEA35-8E0F-7958-8853-1E98524F7679}"/>
              </a:ext>
            </a:extLst>
          </p:cNvPr>
          <p:cNvSpPr txBox="1"/>
          <p:nvPr/>
        </p:nvSpPr>
        <p:spPr>
          <a:xfrm>
            <a:off x="9768909" y="282296"/>
            <a:ext cx="1429999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VALUES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402;p31">
            <a:extLst>
              <a:ext uri="{FF2B5EF4-FFF2-40B4-BE49-F238E27FC236}">
                <a16:creationId xmlns:a16="http://schemas.microsoft.com/office/drawing/2014/main" id="{2CBC1839-BE85-0923-E7B8-168F3E31F66B}"/>
              </a:ext>
            </a:extLst>
          </p:cNvPr>
          <p:cNvSpPr txBox="1"/>
          <p:nvPr/>
        </p:nvSpPr>
        <p:spPr>
          <a:xfrm>
            <a:off x="7990643" y="264500"/>
            <a:ext cx="1429999" cy="533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IDP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393;p30">
            <a:extLst>
              <a:ext uri="{FF2B5EF4-FFF2-40B4-BE49-F238E27FC236}">
                <a16:creationId xmlns:a16="http://schemas.microsoft.com/office/drawing/2014/main" id="{FA122251-5527-6C12-8AE8-B9F514D0D21E}"/>
              </a:ext>
            </a:extLst>
          </p:cNvPr>
          <p:cNvSpPr txBox="1"/>
          <p:nvPr/>
        </p:nvSpPr>
        <p:spPr>
          <a:xfrm>
            <a:off x="4711700" y="264500"/>
            <a:ext cx="2930677" cy="533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LOGBOOK ACTIVITY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44167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tx1">
                <a:lumMod val="20000"/>
                <a:lumOff val="80000"/>
              </a:schemeClr>
            </a:gs>
            <a:gs pos="89000">
              <a:schemeClr val="tx1">
                <a:lumMod val="40000"/>
                <a:lumOff val="60000"/>
              </a:schemeClr>
            </a:gs>
            <a:gs pos="100000">
              <a:schemeClr val="tx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1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 dirty="0"/>
              <a:t>Better at Science Discussion</a:t>
            </a:r>
            <a:endParaRPr dirty="0"/>
          </a:p>
        </p:txBody>
      </p:sp>
      <p:sp>
        <p:nvSpPr>
          <p:cNvPr id="400" name="Google Shape;400;p31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-US" sz="1800" dirty="0"/>
              <a:t>In the scene, the lab leaders talk about what lab-growth means as the PI shifts from hands-on involvement in day-to-day activities to a bigger picture role.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small group Discuss the Following (10-15 Minutes):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800" dirty="0">
                <a:effectLst/>
              </a:rPr>
              <a:t>How might a lab head being less involved in day-to-day activities of the lab negatively impact the quality of the science?</a:t>
            </a:r>
          </a:p>
          <a:p>
            <a:r>
              <a:rPr lang="en-US" sz="1800" dirty="0"/>
              <a:t>What does the “right” balance look like to you?</a:t>
            </a:r>
            <a:endParaRPr lang="en-US" sz="1800" dirty="0">
              <a:effectLst/>
            </a:endParaRPr>
          </a:p>
          <a:p>
            <a:endParaRPr lang="en-US" sz="1800" dirty="0">
              <a:effectLst/>
            </a:endParaRPr>
          </a:p>
        </p:txBody>
      </p:sp>
      <p:sp>
        <p:nvSpPr>
          <p:cNvPr id="5" name="Google Shape;371;p27">
            <a:extLst>
              <a:ext uri="{FF2B5EF4-FFF2-40B4-BE49-F238E27FC236}">
                <a16:creationId xmlns:a16="http://schemas.microsoft.com/office/drawing/2014/main" id="{88B2ACCC-BB73-8D18-31F7-2DCD6E252BC5}"/>
              </a:ext>
            </a:extLst>
          </p:cNvPr>
          <p:cNvSpPr txBox="1"/>
          <p:nvPr/>
        </p:nvSpPr>
        <p:spPr>
          <a:xfrm>
            <a:off x="9666718" y="275200"/>
            <a:ext cx="1445682" cy="820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BETTER SCIENCE</a:t>
            </a:r>
            <a:endParaRPr sz="1867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054381660"/>
      </p:ext>
    </p:extLst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735</Words>
  <Application>Microsoft Office PowerPoint</Application>
  <PresentationFormat>Widescreen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Maven Pro</vt:lpstr>
      <vt:lpstr>Nunito</vt:lpstr>
      <vt:lpstr>Momentum</vt:lpstr>
      <vt:lpstr>Session Slides</vt:lpstr>
      <vt:lpstr>1.2 Session Goals </vt:lpstr>
      <vt:lpstr>Activities &amp; Discussions</vt:lpstr>
      <vt:lpstr>Your Values, Your Choices</vt:lpstr>
      <vt:lpstr>Your Values, Your Choices Debrief</vt:lpstr>
      <vt:lpstr>Career Shift Discussion</vt:lpstr>
      <vt:lpstr>Values Discussion 2</vt:lpstr>
      <vt:lpstr>Individualized Development Plan</vt:lpstr>
      <vt:lpstr>Better at Science Discussion</vt:lpstr>
      <vt:lpstr>Lab Manual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Ben</dc:creator>
  <cp:lastModifiedBy>King, Ben</cp:lastModifiedBy>
  <cp:revision>4</cp:revision>
  <dcterms:created xsi:type="dcterms:W3CDTF">2023-02-06T22:13:40Z</dcterms:created>
  <dcterms:modified xsi:type="dcterms:W3CDTF">2023-02-21T15:44:32Z</dcterms:modified>
</cp:coreProperties>
</file>