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Raleway SemiBold"/>
        <a:ea typeface="Raleway SemiBold"/>
        <a:cs typeface="Raleway SemiBold"/>
        <a:sym typeface="Raleway SemiBold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Raleway SemiBold"/>
        <a:ea typeface="Raleway SemiBold"/>
        <a:cs typeface="Raleway SemiBold"/>
        <a:sym typeface="Raleway SemiBold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Raleway SemiBold"/>
        <a:ea typeface="Raleway SemiBold"/>
        <a:cs typeface="Raleway SemiBold"/>
        <a:sym typeface="Raleway SemiBold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Raleway SemiBold"/>
        <a:ea typeface="Raleway SemiBold"/>
        <a:cs typeface="Raleway SemiBold"/>
        <a:sym typeface="Raleway SemiBold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Raleway SemiBold"/>
        <a:ea typeface="Raleway SemiBold"/>
        <a:cs typeface="Raleway SemiBold"/>
        <a:sym typeface="Raleway SemiBold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Raleway SemiBold"/>
        <a:ea typeface="Raleway SemiBold"/>
        <a:cs typeface="Raleway SemiBold"/>
        <a:sym typeface="Raleway SemiBold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Raleway SemiBold"/>
        <a:ea typeface="Raleway SemiBold"/>
        <a:cs typeface="Raleway SemiBold"/>
        <a:sym typeface="Raleway SemiBold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Raleway SemiBold"/>
        <a:ea typeface="Raleway SemiBold"/>
        <a:cs typeface="Raleway SemiBold"/>
        <a:sym typeface="Raleway SemiBold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Raleway SemiBold"/>
        <a:ea typeface="Raleway SemiBold"/>
        <a:cs typeface="Raleway SemiBold"/>
        <a:sym typeface="Raleway SemiBol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4"/>
    <p:restoredTop sz="94716"/>
  </p:normalViewPr>
  <p:slideViewPr>
    <p:cSldViewPr>
      <p:cViewPr varScale="1">
        <p:scale>
          <a:sx n="62" d="100"/>
          <a:sy n="62" d="100"/>
        </p:scale>
        <p:origin x="14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01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acilitator Slide Template">
    <p:bg>
      <p:bgPr>
        <a:gradFill flip="none" rotWithShape="1">
          <a:gsLst>
            <a:gs pos="0">
              <a:srgbClr val="FFFFFF"/>
            </a:gs>
            <a:gs pos="30501">
              <a:srgbClr val="E8F7F6"/>
            </a:gs>
            <a:gs pos="42243">
              <a:srgbClr val="DDF3F2"/>
            </a:gs>
            <a:gs pos="51820">
              <a:srgbClr val="D1EFED"/>
            </a:gs>
            <a:gs pos="94520">
              <a:srgbClr val="58ADA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"/>
          <p:cNvGrpSpPr/>
          <p:nvPr/>
        </p:nvGrpSpPr>
        <p:grpSpPr>
          <a:xfrm>
            <a:off x="-1" y="-1"/>
            <a:ext cx="24384001" cy="13716001"/>
            <a:chOff x="0" y="0"/>
            <a:chExt cx="24384000" cy="13716000"/>
          </a:xfrm>
        </p:grpSpPr>
        <p:sp>
          <p:nvSpPr>
            <p:cNvPr id="38" name="Rectangle"/>
            <p:cNvSpPr/>
            <p:nvPr/>
          </p:nvSpPr>
          <p:spPr>
            <a:xfrm>
              <a:off x="0" y="12065000"/>
              <a:ext cx="24383999" cy="1524000"/>
            </a:xfrm>
            <a:prstGeom prst="rect">
              <a:avLst/>
            </a:prstGeom>
            <a:gradFill flip="none" rotWithShape="1">
              <a:gsLst>
                <a:gs pos="0">
                  <a:srgbClr val="058D96"/>
                </a:gs>
                <a:gs pos="74648">
                  <a:srgbClr val="039973"/>
                </a:gs>
                <a:gs pos="100000">
                  <a:srgbClr val="00A45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defRPr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9" name="Rectangle"/>
            <p:cNvSpPr/>
            <p:nvPr/>
          </p:nvSpPr>
          <p:spPr>
            <a:xfrm>
              <a:off x="0" y="13589000"/>
              <a:ext cx="24383999" cy="127000"/>
            </a:xfrm>
            <a:prstGeom prst="rect">
              <a:avLst/>
            </a:prstGeom>
            <a:solidFill>
              <a:srgbClr val="13294B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>
                <a:defRPr sz="3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40" name="page1image20922752.png" descr="page1image2092275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199" y="12605168"/>
              <a:ext cx="357738" cy="5138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" name="Line"/>
            <p:cNvSpPr/>
            <p:nvPr/>
          </p:nvSpPr>
          <p:spPr>
            <a:xfrm flipV="1">
              <a:off x="1146150" y="12455620"/>
              <a:ext cx="1" cy="81293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pic>
          <p:nvPicPr>
            <p:cNvPr id="42" name="Image" descr="Image"/>
            <p:cNvPicPr>
              <a:picLocks noChangeAspect="1"/>
            </p:cNvPicPr>
            <p:nvPr/>
          </p:nvPicPr>
          <p:blipFill>
            <a:blip r:embed="rId3"/>
            <a:srcRect l="16141" t="20130" r="14153" b="20130"/>
            <a:stretch>
              <a:fillRect/>
            </a:stretch>
          </p:blipFill>
          <p:spPr>
            <a:xfrm>
              <a:off x="1314087" y="12516242"/>
              <a:ext cx="1907432" cy="6916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" name="Rectangle"/>
            <p:cNvSpPr/>
            <p:nvPr/>
          </p:nvSpPr>
          <p:spPr>
            <a:xfrm>
              <a:off x="0" y="-1"/>
              <a:ext cx="24384000" cy="63501"/>
            </a:xfrm>
            <a:prstGeom prst="rect">
              <a:avLst/>
            </a:prstGeom>
            <a:solidFill>
              <a:srgbClr val="13294B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2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44" name="Rectangle"/>
            <p:cNvSpPr/>
            <p:nvPr/>
          </p:nvSpPr>
          <p:spPr>
            <a:xfrm>
              <a:off x="-1" y="12001500"/>
              <a:ext cx="24384001" cy="63500"/>
            </a:xfrm>
            <a:prstGeom prst="rect">
              <a:avLst/>
            </a:prstGeom>
            <a:solidFill>
              <a:srgbClr val="CFD3D4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>
                <a:defRPr sz="3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5" name="ncpre"/>
            <p:cNvSpPr txBox="1"/>
            <p:nvPr/>
          </p:nvSpPr>
          <p:spPr>
            <a:xfrm>
              <a:off x="22423670" y="12455620"/>
              <a:ext cx="1364914" cy="812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00458" tIns="100458" rIns="100458" bIns="100458" numCol="1" anchor="ctr">
              <a:noAutofit/>
            </a:bodyPr>
            <a:lstStyle>
              <a:lvl1pPr defTabSz="1155278">
                <a:defRPr sz="3800" b="1" i="1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r>
                <a:t>ncpre</a:t>
              </a:r>
            </a:p>
          </p:txBody>
        </p:sp>
      </p:grp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36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acilitator Slide Template copy">
    <p:bg>
      <p:bgPr>
        <a:gradFill flip="none" rotWithShape="1">
          <a:gsLst>
            <a:gs pos="0">
              <a:srgbClr val="FFFFFF"/>
            </a:gs>
            <a:gs pos="30501">
              <a:srgbClr val="E8F7F6"/>
            </a:gs>
            <a:gs pos="42243">
              <a:srgbClr val="DDF3F2"/>
            </a:gs>
            <a:gs pos="51820">
              <a:srgbClr val="D1EFED"/>
            </a:gs>
            <a:gs pos="94520">
              <a:srgbClr val="B2ABF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"/>
          <p:cNvGrpSpPr/>
          <p:nvPr/>
        </p:nvGrpSpPr>
        <p:grpSpPr>
          <a:xfrm>
            <a:off x="-1" y="-1"/>
            <a:ext cx="24384001" cy="13716001"/>
            <a:chOff x="0" y="0"/>
            <a:chExt cx="24384000" cy="13716000"/>
          </a:xfrm>
        </p:grpSpPr>
        <p:sp>
          <p:nvSpPr>
            <p:cNvPr id="54" name="Rectangle"/>
            <p:cNvSpPr/>
            <p:nvPr/>
          </p:nvSpPr>
          <p:spPr>
            <a:xfrm>
              <a:off x="0" y="12065000"/>
              <a:ext cx="24383999" cy="1524000"/>
            </a:xfrm>
            <a:prstGeom prst="rect">
              <a:avLst/>
            </a:prstGeom>
            <a:gradFill flip="none" rotWithShape="1">
              <a:gsLst>
                <a:gs pos="0">
                  <a:srgbClr val="058D96"/>
                </a:gs>
                <a:gs pos="74648">
                  <a:srgbClr val="039973"/>
                </a:gs>
                <a:gs pos="100000">
                  <a:srgbClr val="00A45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defRPr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5" name="Rectangle"/>
            <p:cNvSpPr/>
            <p:nvPr/>
          </p:nvSpPr>
          <p:spPr>
            <a:xfrm>
              <a:off x="0" y="13589000"/>
              <a:ext cx="24383999" cy="127000"/>
            </a:xfrm>
            <a:prstGeom prst="rect">
              <a:avLst/>
            </a:prstGeom>
            <a:solidFill>
              <a:srgbClr val="13294B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>
                <a:defRPr sz="3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56" name="page1image20922752.png" descr="page1image2092275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199" y="12605168"/>
              <a:ext cx="357738" cy="5138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7" name="Line"/>
            <p:cNvSpPr/>
            <p:nvPr/>
          </p:nvSpPr>
          <p:spPr>
            <a:xfrm flipV="1">
              <a:off x="1146150" y="12455620"/>
              <a:ext cx="1" cy="81293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pic>
          <p:nvPicPr>
            <p:cNvPr id="58" name="Image" descr="Image"/>
            <p:cNvPicPr>
              <a:picLocks noChangeAspect="1"/>
            </p:cNvPicPr>
            <p:nvPr/>
          </p:nvPicPr>
          <p:blipFill>
            <a:blip r:embed="rId3"/>
            <a:srcRect l="16141" t="20130" r="14153" b="20130"/>
            <a:stretch>
              <a:fillRect/>
            </a:stretch>
          </p:blipFill>
          <p:spPr>
            <a:xfrm>
              <a:off x="1314087" y="12516242"/>
              <a:ext cx="1907432" cy="6916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9" name="Rectangle"/>
            <p:cNvSpPr/>
            <p:nvPr/>
          </p:nvSpPr>
          <p:spPr>
            <a:xfrm>
              <a:off x="0" y="-1"/>
              <a:ext cx="24384000" cy="63501"/>
            </a:xfrm>
            <a:prstGeom prst="rect">
              <a:avLst/>
            </a:prstGeom>
            <a:solidFill>
              <a:srgbClr val="13294B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2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60" name="Rectangle"/>
            <p:cNvSpPr/>
            <p:nvPr/>
          </p:nvSpPr>
          <p:spPr>
            <a:xfrm>
              <a:off x="-1" y="12001500"/>
              <a:ext cx="24384001" cy="63500"/>
            </a:xfrm>
            <a:prstGeom prst="rect">
              <a:avLst/>
            </a:prstGeom>
            <a:solidFill>
              <a:srgbClr val="CFD3D4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>
                <a:defRPr sz="3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1" name="ncpre"/>
            <p:cNvSpPr txBox="1"/>
            <p:nvPr/>
          </p:nvSpPr>
          <p:spPr>
            <a:xfrm>
              <a:off x="22423670" y="12455620"/>
              <a:ext cx="1364914" cy="812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00458" tIns="100458" rIns="100458" bIns="100458" numCol="1" anchor="ctr">
              <a:noAutofit/>
            </a:bodyPr>
            <a:lstStyle>
              <a:lvl1pPr defTabSz="1155278">
                <a:defRPr sz="3800" b="1" i="1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r>
                <a:t>ncpre</a:t>
              </a:r>
            </a:p>
          </p:txBody>
        </p:sp>
      </p:grp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36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slide/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"/>
          <p:cNvSpPr/>
          <p:nvPr/>
        </p:nvSpPr>
        <p:spPr>
          <a:xfrm>
            <a:off x="0" y="12090438"/>
            <a:ext cx="24384000" cy="1524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algn="l" defTabSz="1828800">
              <a:defRPr sz="24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endParaRPr/>
          </a:p>
        </p:txBody>
      </p:sp>
      <p:pic>
        <p:nvPicPr>
          <p:cNvPr id="71" name="Illinois HHMI Logo - Horizontal 2 - RGB.png" descr="Illinois HHMI Logo - Horizontal 2 - 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10" y="12655550"/>
            <a:ext cx="2533898" cy="825500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Rectangle"/>
          <p:cNvSpPr/>
          <p:nvPr/>
        </p:nvSpPr>
        <p:spPr>
          <a:xfrm>
            <a:off x="0" y="12420638"/>
            <a:ext cx="24384000" cy="25401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grpSp>
        <p:nvGrpSpPr>
          <p:cNvPr id="75" name="Group"/>
          <p:cNvGrpSpPr/>
          <p:nvPr/>
        </p:nvGrpSpPr>
        <p:grpSpPr>
          <a:xfrm>
            <a:off x="22266498" y="12661831"/>
            <a:ext cx="1712075" cy="812939"/>
            <a:chOff x="0" y="0"/>
            <a:chExt cx="1712074" cy="812937"/>
          </a:xfrm>
        </p:grpSpPr>
        <p:pic>
          <p:nvPicPr>
            <p:cNvPr id="73" name="Image" descr="Image"/>
            <p:cNvPicPr>
              <a:picLocks noChangeAspect="1"/>
            </p:cNvPicPr>
            <p:nvPr/>
          </p:nvPicPr>
          <p:blipFill>
            <a:blip r:embed="rId3"/>
            <a:srcRect l="33235" t="11246" r="32935" b="60653"/>
            <a:stretch>
              <a:fillRect/>
            </a:stretch>
          </p:blipFill>
          <p:spPr>
            <a:xfrm>
              <a:off x="1322738" y="44424"/>
              <a:ext cx="389337" cy="419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287" extrusionOk="0">
                  <a:moveTo>
                    <a:pt x="10879" y="66"/>
                  </a:moveTo>
                  <a:cubicBezTo>
                    <a:pt x="8071" y="-214"/>
                    <a:pt x="5237" y="394"/>
                    <a:pt x="2852" y="1820"/>
                  </a:cubicBezTo>
                  <a:cubicBezTo>
                    <a:pt x="1708" y="2504"/>
                    <a:pt x="0" y="4045"/>
                    <a:pt x="0" y="4401"/>
                  </a:cubicBezTo>
                  <a:cubicBezTo>
                    <a:pt x="0" y="4498"/>
                    <a:pt x="334" y="4918"/>
                    <a:pt x="746" y="5328"/>
                  </a:cubicBezTo>
                  <a:cubicBezTo>
                    <a:pt x="1158" y="5738"/>
                    <a:pt x="1492" y="6150"/>
                    <a:pt x="1492" y="6235"/>
                  </a:cubicBezTo>
                  <a:cubicBezTo>
                    <a:pt x="1492" y="6320"/>
                    <a:pt x="1272" y="6816"/>
                    <a:pt x="1009" y="7344"/>
                  </a:cubicBezTo>
                  <a:cubicBezTo>
                    <a:pt x="186" y="8995"/>
                    <a:pt x="-81" y="10732"/>
                    <a:pt x="176" y="12505"/>
                  </a:cubicBezTo>
                  <a:cubicBezTo>
                    <a:pt x="442" y="14341"/>
                    <a:pt x="1008" y="15701"/>
                    <a:pt x="2128" y="17142"/>
                  </a:cubicBezTo>
                  <a:cubicBezTo>
                    <a:pt x="3470" y="18869"/>
                    <a:pt x="4852" y="19854"/>
                    <a:pt x="7084" y="20650"/>
                  </a:cubicBezTo>
                  <a:cubicBezTo>
                    <a:pt x="7766" y="20892"/>
                    <a:pt x="8705" y="21143"/>
                    <a:pt x="9168" y="21214"/>
                  </a:cubicBezTo>
                  <a:cubicBezTo>
                    <a:pt x="10284" y="21386"/>
                    <a:pt x="12388" y="21241"/>
                    <a:pt x="13664" y="20912"/>
                  </a:cubicBezTo>
                  <a:cubicBezTo>
                    <a:pt x="17158" y="20011"/>
                    <a:pt x="20103" y="17234"/>
                    <a:pt x="21209" y="13815"/>
                  </a:cubicBezTo>
                  <a:cubicBezTo>
                    <a:pt x="21408" y="13199"/>
                    <a:pt x="21513" y="12068"/>
                    <a:pt x="21516" y="10912"/>
                  </a:cubicBezTo>
                  <a:cubicBezTo>
                    <a:pt x="21519" y="9757"/>
                    <a:pt x="21427" y="8579"/>
                    <a:pt x="21231" y="7888"/>
                  </a:cubicBezTo>
                  <a:cubicBezTo>
                    <a:pt x="20300" y="4608"/>
                    <a:pt x="17407" y="1846"/>
                    <a:pt x="13664" y="651"/>
                  </a:cubicBezTo>
                  <a:cubicBezTo>
                    <a:pt x="12753" y="360"/>
                    <a:pt x="11815" y="160"/>
                    <a:pt x="10879" y="66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74" name="ncpre"/>
            <p:cNvSpPr txBox="1"/>
            <p:nvPr/>
          </p:nvSpPr>
          <p:spPr>
            <a:xfrm>
              <a:off x="0" y="0"/>
              <a:ext cx="1364914" cy="812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00458" tIns="100458" rIns="100458" bIns="100458" numCol="1" anchor="ctr">
              <a:noAutofit/>
            </a:bodyPr>
            <a:lstStyle>
              <a:lvl1pPr defTabSz="1155278">
                <a:defRPr sz="3800" b="1" i="1">
                  <a:solidFill>
                    <a:srgbClr val="13294B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r>
                <a:t>ncpre</a:t>
              </a:r>
            </a:p>
          </p:txBody>
        </p:sp>
      </p:grp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4387453" y="1234543"/>
            <a:ext cx="15609094" cy="1607726"/>
          </a:xfrm>
          <a:prstGeom prst="rect">
            <a:avLst/>
          </a:prstGeom>
        </p:spPr>
        <p:txBody>
          <a:bodyPr lIns="71437" tIns="71437" rIns="71437" bIns="71437"/>
          <a:lstStyle/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idx="1"/>
          </p:nvPr>
        </p:nvSpPr>
        <p:spPr>
          <a:xfrm>
            <a:off x="2559646" y="3051779"/>
            <a:ext cx="15609095" cy="8840392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>
              <a:buSzTx/>
              <a:buNone/>
            </a:lvl1pPr>
            <a:lvl2pPr marL="0" indent="0">
              <a:buSzTx/>
              <a:buNone/>
            </a:lvl2pPr>
            <a:lvl3pPr marL="0" indent="0">
              <a:buSzTx/>
              <a:buNone/>
            </a:lvl3pPr>
            <a:lvl4pPr marL="0" indent="0">
              <a:buSzTx/>
              <a:buNone/>
            </a:lvl4pPr>
            <a:lvl5pPr marL="0" indent="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CPRE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"/>
          <p:cNvSpPr/>
          <p:nvPr/>
        </p:nvSpPr>
        <p:spPr>
          <a:xfrm>
            <a:off x="0" y="-1"/>
            <a:ext cx="24384000" cy="190501"/>
          </a:xfrm>
          <a:prstGeom prst="rect">
            <a:avLst/>
          </a:prstGeom>
          <a:solidFill>
            <a:srgbClr val="1C4686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86" name="Rectangle"/>
          <p:cNvSpPr/>
          <p:nvPr/>
        </p:nvSpPr>
        <p:spPr>
          <a:xfrm>
            <a:off x="0" y="11748903"/>
            <a:ext cx="24384001" cy="63501"/>
          </a:xfrm>
          <a:prstGeom prst="rect">
            <a:avLst/>
          </a:prstGeom>
          <a:solidFill>
            <a:srgbClr val="CFD3D4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>
              <a:defRPr sz="3200">
                <a:solidFill>
                  <a:srgbClr val="000000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endParaRPr/>
          </a:p>
        </p:txBody>
      </p:sp>
      <p:sp>
        <p:nvSpPr>
          <p:cNvPr id="87" name="Rectangle"/>
          <p:cNvSpPr/>
          <p:nvPr/>
        </p:nvSpPr>
        <p:spPr>
          <a:xfrm>
            <a:off x="0" y="13589000"/>
            <a:ext cx="24383999" cy="127000"/>
          </a:xfrm>
          <a:prstGeom prst="rect">
            <a:avLst/>
          </a:prstGeom>
          <a:solidFill>
            <a:srgbClr val="5B6365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>
              <a:defRPr sz="3200">
                <a:solidFill>
                  <a:srgbClr val="000000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endParaRPr/>
          </a:p>
        </p:txBody>
      </p:sp>
      <p:sp>
        <p:nvSpPr>
          <p:cNvPr id="88" name="Rectangle"/>
          <p:cNvSpPr/>
          <p:nvPr/>
        </p:nvSpPr>
        <p:spPr>
          <a:xfrm>
            <a:off x="0" y="11819056"/>
            <a:ext cx="24384000" cy="1769944"/>
          </a:xfrm>
          <a:prstGeom prst="rect">
            <a:avLst/>
          </a:prstGeom>
          <a:solidFill>
            <a:srgbClr val="1D3F75"/>
          </a:solidFill>
          <a:ln w="12700">
            <a:miter lim="400000"/>
          </a:ln>
        </p:spPr>
        <p:txBody>
          <a:bodyPr tIns="91439" bIns="91439" anchor="ctr"/>
          <a:lstStyle/>
          <a:p>
            <a:pPr algn="l" defTabSz="1828800">
              <a:defRPr sz="24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endParaRPr/>
          </a:p>
        </p:txBody>
      </p:sp>
      <p:pic>
        <p:nvPicPr>
          <p:cNvPr id="89" name="Illinois-Wordmark-Horizontal-Reversed-Orange-PMS.pdf" descr="Illinois-Wordmark-Horizontal-Reversed-Orange-PMS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85" y="12333941"/>
            <a:ext cx="4278371" cy="740044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ncpre"/>
          <p:cNvSpPr txBox="1"/>
          <p:nvPr/>
        </p:nvSpPr>
        <p:spPr>
          <a:xfrm>
            <a:off x="21503095" y="12188451"/>
            <a:ext cx="1734600" cy="1031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00458" tIns="100458" rIns="100458" bIns="100458" anchor="ctr"/>
          <a:lstStyle>
            <a:lvl1pPr defTabSz="1155278">
              <a:defRPr sz="4800" b="1" i="1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ncpre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"/>
          <p:cNvSpPr/>
          <p:nvPr/>
        </p:nvSpPr>
        <p:spPr>
          <a:xfrm>
            <a:off x="0" y="13589000"/>
            <a:ext cx="24383999" cy="127000"/>
          </a:xfrm>
          <a:prstGeom prst="rect">
            <a:avLst/>
          </a:prstGeom>
          <a:solidFill>
            <a:srgbClr val="5B6365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>
              <a:defRPr sz="3200">
                <a:solidFill>
                  <a:srgbClr val="000000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endParaRPr/>
          </a:p>
        </p:txBody>
      </p:sp>
      <p:sp>
        <p:nvSpPr>
          <p:cNvPr id="106" name="Rectangle"/>
          <p:cNvSpPr/>
          <p:nvPr/>
        </p:nvSpPr>
        <p:spPr>
          <a:xfrm>
            <a:off x="0" y="-1"/>
            <a:ext cx="24384000" cy="190501"/>
          </a:xfrm>
          <a:prstGeom prst="rect">
            <a:avLst/>
          </a:prstGeom>
          <a:solidFill>
            <a:srgbClr val="1C4686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107" name="Rectangle"/>
          <p:cNvSpPr/>
          <p:nvPr/>
        </p:nvSpPr>
        <p:spPr>
          <a:xfrm>
            <a:off x="0" y="11996326"/>
            <a:ext cx="24384000" cy="63501"/>
          </a:xfrm>
          <a:prstGeom prst="rect">
            <a:avLst/>
          </a:prstGeom>
          <a:solidFill>
            <a:srgbClr val="CFD3D4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>
              <a:defRPr sz="3200">
                <a:solidFill>
                  <a:srgbClr val="000000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endParaRPr/>
          </a:p>
        </p:txBody>
      </p:sp>
      <p:sp>
        <p:nvSpPr>
          <p:cNvPr id="108" name="Rectangle"/>
          <p:cNvSpPr/>
          <p:nvPr/>
        </p:nvSpPr>
        <p:spPr>
          <a:xfrm>
            <a:off x="0" y="12060237"/>
            <a:ext cx="24384000" cy="1524001"/>
          </a:xfrm>
          <a:prstGeom prst="rect">
            <a:avLst/>
          </a:prstGeom>
          <a:gradFill>
            <a:gsLst>
              <a:gs pos="0">
                <a:srgbClr val="0A2554"/>
              </a:gs>
              <a:gs pos="11116">
                <a:srgbClr val="33569D"/>
              </a:gs>
              <a:gs pos="53311">
                <a:srgbClr val="5B86E5"/>
              </a:gs>
              <a:gs pos="83103">
                <a:srgbClr val="5897CB"/>
              </a:gs>
              <a:gs pos="100000">
                <a:srgbClr val="55A8B0"/>
              </a:gs>
            </a:gsLst>
          </a:gradFill>
          <a:ln w="12700">
            <a:miter lim="400000"/>
          </a:ln>
        </p:spPr>
        <p:txBody>
          <a:bodyPr tIns="91439" bIns="91439" anchor="ctr"/>
          <a:lstStyle/>
          <a:p>
            <a:pPr algn="l" defTabSz="1828800">
              <a:defRPr sz="2400">
                <a:solidFill>
                  <a:srgbClr val="E8EFFF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endParaRPr/>
          </a:p>
        </p:txBody>
      </p:sp>
      <p:pic>
        <p:nvPicPr>
          <p:cNvPr id="109" name="Illinois-Logo-Reversed-Orange-RGB.png" descr="Illinois-Logo-Reversed-Orange-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94" y="12612120"/>
            <a:ext cx="290439" cy="4202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2" name="Group"/>
          <p:cNvGrpSpPr/>
          <p:nvPr/>
        </p:nvGrpSpPr>
        <p:grpSpPr>
          <a:xfrm>
            <a:off x="1240337" y="12534900"/>
            <a:ext cx="1425971" cy="574676"/>
            <a:chOff x="0" y="-1587"/>
            <a:chExt cx="1425969" cy="574675"/>
          </a:xfrm>
        </p:grpSpPr>
        <p:pic>
          <p:nvPicPr>
            <p:cNvPr id="110" name="Image" descr="Image"/>
            <p:cNvPicPr>
              <a:picLocks noChangeAspect="1"/>
            </p:cNvPicPr>
            <p:nvPr/>
          </p:nvPicPr>
          <p:blipFill>
            <a:blip r:embed="rId3"/>
            <a:srcRect l="33235" t="11246" r="32922" b="60659"/>
            <a:stretch>
              <a:fillRect/>
            </a:stretch>
          </p:blipFill>
          <p:spPr>
            <a:xfrm>
              <a:off x="0" y="57187"/>
              <a:ext cx="449661" cy="483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381" extrusionOk="0">
                  <a:moveTo>
                    <a:pt x="8069" y="76"/>
                  </a:moveTo>
                  <a:cubicBezTo>
                    <a:pt x="6219" y="277"/>
                    <a:pt x="4437" y="875"/>
                    <a:pt x="2848" y="1830"/>
                  </a:cubicBezTo>
                  <a:cubicBezTo>
                    <a:pt x="1704" y="2518"/>
                    <a:pt x="0" y="4069"/>
                    <a:pt x="0" y="4427"/>
                  </a:cubicBezTo>
                  <a:cubicBezTo>
                    <a:pt x="0" y="4524"/>
                    <a:pt x="329" y="4944"/>
                    <a:pt x="740" y="5356"/>
                  </a:cubicBezTo>
                  <a:cubicBezTo>
                    <a:pt x="1152" y="5768"/>
                    <a:pt x="1500" y="6165"/>
                    <a:pt x="1500" y="6251"/>
                  </a:cubicBezTo>
                  <a:cubicBezTo>
                    <a:pt x="1500" y="6337"/>
                    <a:pt x="1288" y="6844"/>
                    <a:pt x="1025" y="7374"/>
                  </a:cubicBezTo>
                  <a:cubicBezTo>
                    <a:pt x="202" y="9032"/>
                    <a:pt x="-86" y="10768"/>
                    <a:pt x="171" y="12549"/>
                  </a:cubicBezTo>
                  <a:cubicBezTo>
                    <a:pt x="436" y="14393"/>
                    <a:pt x="1007" y="15768"/>
                    <a:pt x="2126" y="17215"/>
                  </a:cubicBezTo>
                  <a:cubicBezTo>
                    <a:pt x="3468" y="18950"/>
                    <a:pt x="4850" y="19942"/>
                    <a:pt x="7082" y="20741"/>
                  </a:cubicBezTo>
                  <a:cubicBezTo>
                    <a:pt x="7763" y="20985"/>
                    <a:pt x="8688" y="21231"/>
                    <a:pt x="9151" y="21302"/>
                  </a:cubicBezTo>
                  <a:cubicBezTo>
                    <a:pt x="10266" y="21475"/>
                    <a:pt x="12376" y="21352"/>
                    <a:pt x="13651" y="21022"/>
                  </a:cubicBezTo>
                  <a:cubicBezTo>
                    <a:pt x="17142" y="20117"/>
                    <a:pt x="20083" y="17316"/>
                    <a:pt x="21188" y="13882"/>
                  </a:cubicBezTo>
                  <a:cubicBezTo>
                    <a:pt x="21387" y="13263"/>
                    <a:pt x="21508" y="12131"/>
                    <a:pt x="21511" y="10970"/>
                  </a:cubicBezTo>
                  <a:cubicBezTo>
                    <a:pt x="21514" y="9809"/>
                    <a:pt x="21403" y="8629"/>
                    <a:pt x="21207" y="7935"/>
                  </a:cubicBezTo>
                  <a:cubicBezTo>
                    <a:pt x="20277" y="4640"/>
                    <a:pt x="17392" y="1856"/>
                    <a:pt x="13651" y="655"/>
                  </a:cubicBezTo>
                  <a:cubicBezTo>
                    <a:pt x="11830" y="71"/>
                    <a:pt x="9918" y="-125"/>
                    <a:pt x="8069" y="76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11" name="ncpre"/>
            <p:cNvSpPr txBox="1"/>
            <p:nvPr/>
          </p:nvSpPr>
          <p:spPr>
            <a:xfrm>
              <a:off x="440776" y="-1588"/>
              <a:ext cx="985194" cy="5746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2800" b="1" i="1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r>
                <a:t>ncpre</a:t>
              </a:r>
            </a:p>
          </p:txBody>
        </p:sp>
      </p:grpSp>
      <p:sp>
        <p:nvSpPr>
          <p:cNvPr id="113" name="EXCELLENCE in ACADEMIC LEADERSHIP"/>
          <p:cNvSpPr txBox="1"/>
          <p:nvPr/>
        </p:nvSpPr>
        <p:spPr>
          <a:xfrm>
            <a:off x="21443148" y="11737975"/>
            <a:ext cx="3880692" cy="2168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l" defTabSz="825500">
              <a:defRPr sz="25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pPr>
            <a:r>
              <a:t>EXCELLENCE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in</a:t>
            </a:r>
            <a:r>
              <a:t> ACADEMIC LEADERSHIP</a:t>
            </a:r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19507" y="-43527"/>
            <a:ext cx="24423014" cy="12015410"/>
          </a:xfrm>
          <a:prstGeom prst="rect">
            <a:avLst/>
          </a:prstGeom>
          <a:gradFill>
            <a:gsLst>
              <a:gs pos="0">
                <a:srgbClr val="058D96">
                  <a:alpha val="64268"/>
                </a:srgbClr>
              </a:gs>
              <a:gs pos="47585">
                <a:srgbClr val="037094">
                  <a:alpha val="64268"/>
                </a:srgbClr>
              </a:gs>
              <a:gs pos="100000">
                <a:srgbClr val="005493">
                  <a:alpha val="64268"/>
                </a:srgbClr>
              </a:gs>
            </a:gsLst>
          </a:gra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3" name="1.2 Sorenson.jpg" descr="1.2 Sorenson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74472" y="-746276"/>
            <a:ext cx="27560055" cy="1550253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"/>
          <p:cNvSpPr/>
          <p:nvPr/>
        </p:nvSpPr>
        <p:spPr>
          <a:xfrm>
            <a:off x="0" y="3032"/>
            <a:ext cx="24384000" cy="12015410"/>
          </a:xfrm>
          <a:prstGeom prst="rect">
            <a:avLst/>
          </a:prstGeom>
          <a:gradFill>
            <a:gsLst>
              <a:gs pos="0">
                <a:srgbClr val="058D96">
                  <a:alpha val="64268"/>
                </a:srgbClr>
              </a:gs>
              <a:gs pos="47585">
                <a:srgbClr val="037094">
                  <a:alpha val="64268"/>
                </a:srgbClr>
              </a:gs>
              <a:gs pos="100000">
                <a:srgbClr val="005493">
                  <a:alpha val="64268"/>
                </a:srgbClr>
              </a:gs>
            </a:gsLst>
          </a:gra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" name="Shape"/>
          <p:cNvSpPr/>
          <p:nvPr/>
        </p:nvSpPr>
        <p:spPr>
          <a:xfrm>
            <a:off x="0" y="-73144"/>
            <a:ext cx="18951453" cy="12074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7351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70000"/>
            </a:blip>
            <a:stretch>
              <a:fillRect/>
            </a:stretch>
          </a:blipFill>
          <a:ln w="12700">
            <a:miter lim="400000"/>
          </a:ln>
        </p:spPr>
        <p:txBody>
          <a:bodyPr lIns="91249" tIns="91249" rIns="91249" bIns="91249" anchor="ctr"/>
          <a:lstStyle/>
          <a:p>
            <a:pPr defTabSz="1828477">
              <a:defRPr>
                <a:solidFill>
                  <a:srgbClr val="E74B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6" name="Rectangle"/>
          <p:cNvSpPr/>
          <p:nvPr/>
        </p:nvSpPr>
        <p:spPr>
          <a:xfrm>
            <a:off x="0" y="12065000"/>
            <a:ext cx="24383999" cy="1524000"/>
          </a:xfrm>
          <a:prstGeom prst="rect">
            <a:avLst/>
          </a:prstGeom>
          <a:gradFill>
            <a:gsLst>
              <a:gs pos="0">
                <a:srgbClr val="058D96"/>
              </a:gs>
              <a:gs pos="74648">
                <a:srgbClr val="039973"/>
              </a:gs>
              <a:gs pos="100000">
                <a:srgbClr val="00A450"/>
              </a:gs>
            </a:gsLst>
          </a:gra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24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endParaRPr/>
          </a:p>
        </p:txBody>
      </p:sp>
      <p:sp>
        <p:nvSpPr>
          <p:cNvPr id="7" name="Rectangle"/>
          <p:cNvSpPr/>
          <p:nvPr/>
        </p:nvSpPr>
        <p:spPr>
          <a:xfrm>
            <a:off x="0" y="13589000"/>
            <a:ext cx="24383999" cy="127000"/>
          </a:xfrm>
          <a:prstGeom prst="rect">
            <a:avLst/>
          </a:prstGeom>
          <a:solidFill>
            <a:srgbClr val="13294B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000000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endParaRPr/>
          </a:p>
        </p:txBody>
      </p:sp>
      <p:pic>
        <p:nvPicPr>
          <p:cNvPr id="8" name="Image" descr="Image"/>
          <p:cNvPicPr>
            <a:picLocks noChangeAspect="1"/>
          </p:cNvPicPr>
          <p:nvPr/>
        </p:nvPicPr>
        <p:blipFill>
          <a:blip r:embed="rId11"/>
          <a:srcRect l="16141" t="20130" r="14153" b="20130"/>
          <a:stretch>
            <a:fillRect/>
          </a:stretch>
        </p:blipFill>
        <p:spPr>
          <a:xfrm>
            <a:off x="1314087" y="12516242"/>
            <a:ext cx="1907432" cy="69161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"/>
          <p:cNvSpPr/>
          <p:nvPr/>
        </p:nvSpPr>
        <p:spPr>
          <a:xfrm>
            <a:off x="-1" y="12001500"/>
            <a:ext cx="24384001" cy="63500"/>
          </a:xfrm>
          <a:prstGeom prst="rect">
            <a:avLst/>
          </a:prstGeom>
          <a:solidFill>
            <a:srgbClr val="CFD3D4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000000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endParaRPr/>
          </a:p>
        </p:txBody>
      </p:sp>
      <p:sp>
        <p:nvSpPr>
          <p:cNvPr id="10" name="Group"/>
          <p:cNvSpPr txBox="1"/>
          <p:nvPr/>
        </p:nvSpPr>
        <p:spPr>
          <a:xfrm>
            <a:off x="22439375" y="12399263"/>
            <a:ext cx="1364914" cy="812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00458" tIns="100458" rIns="100458" bIns="100458" anchor="ctr"/>
          <a:lstStyle>
            <a:lvl1pPr defTabSz="1155278">
              <a:defRPr sz="3800" b="1" i="1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ncpre</a:t>
            </a:r>
          </a:p>
        </p:txBody>
      </p:sp>
      <p:sp>
        <p:nvSpPr>
          <p:cNvPr id="11" name="Rectangle"/>
          <p:cNvSpPr/>
          <p:nvPr/>
        </p:nvSpPr>
        <p:spPr>
          <a:xfrm>
            <a:off x="0" y="12065000"/>
            <a:ext cx="24383999" cy="1524000"/>
          </a:xfrm>
          <a:prstGeom prst="rect">
            <a:avLst/>
          </a:prstGeom>
          <a:gradFill>
            <a:gsLst>
              <a:gs pos="0">
                <a:srgbClr val="058D96"/>
              </a:gs>
              <a:gs pos="74648">
                <a:srgbClr val="039973"/>
              </a:gs>
              <a:gs pos="100000">
                <a:srgbClr val="00A450"/>
              </a:gs>
            </a:gsLst>
          </a:gra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24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endParaRPr/>
          </a:p>
        </p:txBody>
      </p:sp>
      <p:grpSp>
        <p:nvGrpSpPr>
          <p:cNvPr id="20" name="Group"/>
          <p:cNvGrpSpPr/>
          <p:nvPr/>
        </p:nvGrpSpPr>
        <p:grpSpPr>
          <a:xfrm>
            <a:off x="-1" y="-1"/>
            <a:ext cx="24384001" cy="13716001"/>
            <a:chOff x="0" y="0"/>
            <a:chExt cx="24384000" cy="13716000"/>
          </a:xfrm>
        </p:grpSpPr>
        <p:sp>
          <p:nvSpPr>
            <p:cNvPr id="12" name="Rectangle"/>
            <p:cNvSpPr/>
            <p:nvPr/>
          </p:nvSpPr>
          <p:spPr>
            <a:xfrm>
              <a:off x="0" y="12065000"/>
              <a:ext cx="24383999" cy="1524000"/>
            </a:xfrm>
            <a:prstGeom prst="rect">
              <a:avLst/>
            </a:prstGeom>
            <a:gradFill flip="none" rotWithShape="1">
              <a:gsLst>
                <a:gs pos="0">
                  <a:srgbClr val="058D96"/>
                </a:gs>
                <a:gs pos="74648">
                  <a:srgbClr val="039973"/>
                </a:gs>
                <a:gs pos="100000">
                  <a:srgbClr val="00A45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defRPr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" name="Rectangle"/>
            <p:cNvSpPr/>
            <p:nvPr/>
          </p:nvSpPr>
          <p:spPr>
            <a:xfrm>
              <a:off x="0" y="13589000"/>
              <a:ext cx="24383999" cy="127000"/>
            </a:xfrm>
            <a:prstGeom prst="rect">
              <a:avLst/>
            </a:prstGeom>
            <a:solidFill>
              <a:srgbClr val="13294B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>
                <a:defRPr sz="3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4" name="page1image20922752.png" descr="page1image20922752.pn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17199" y="12605168"/>
              <a:ext cx="357738" cy="5138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" name="Line"/>
            <p:cNvSpPr/>
            <p:nvPr/>
          </p:nvSpPr>
          <p:spPr>
            <a:xfrm flipV="1">
              <a:off x="1146150" y="12455620"/>
              <a:ext cx="1" cy="81293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pic>
          <p:nvPicPr>
            <p:cNvPr id="16" name="Image" descr="Image"/>
            <p:cNvPicPr>
              <a:picLocks noChangeAspect="1"/>
            </p:cNvPicPr>
            <p:nvPr/>
          </p:nvPicPr>
          <p:blipFill>
            <a:blip r:embed="rId11"/>
            <a:srcRect l="16141" t="20130" r="14153" b="20130"/>
            <a:stretch>
              <a:fillRect/>
            </a:stretch>
          </p:blipFill>
          <p:spPr>
            <a:xfrm>
              <a:off x="1314087" y="12516242"/>
              <a:ext cx="1907432" cy="6916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" name="Rectangle"/>
            <p:cNvSpPr/>
            <p:nvPr/>
          </p:nvSpPr>
          <p:spPr>
            <a:xfrm>
              <a:off x="0" y="-1"/>
              <a:ext cx="24384000" cy="63501"/>
            </a:xfrm>
            <a:prstGeom prst="rect">
              <a:avLst/>
            </a:prstGeom>
            <a:solidFill>
              <a:srgbClr val="13294B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2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8" name="Rectangle"/>
            <p:cNvSpPr/>
            <p:nvPr/>
          </p:nvSpPr>
          <p:spPr>
            <a:xfrm>
              <a:off x="-1" y="12001500"/>
              <a:ext cx="24384001" cy="63500"/>
            </a:xfrm>
            <a:prstGeom prst="rect">
              <a:avLst/>
            </a:prstGeom>
            <a:solidFill>
              <a:srgbClr val="CFD3D4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>
                <a:defRPr sz="3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" name="ncpre"/>
            <p:cNvSpPr txBox="1"/>
            <p:nvPr/>
          </p:nvSpPr>
          <p:spPr>
            <a:xfrm>
              <a:off x="22423670" y="12455620"/>
              <a:ext cx="1364914" cy="812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00458" tIns="100458" rIns="100458" bIns="100458" numCol="1" anchor="ctr">
              <a:noAutofit/>
            </a:bodyPr>
            <a:lstStyle>
              <a:lvl1pPr defTabSz="1155278">
                <a:defRPr sz="3800" b="1" i="1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r>
                <a:t>ncpre</a:t>
              </a:r>
            </a:p>
          </p:txBody>
        </p:sp>
      </p:grpSp>
      <p:sp>
        <p:nvSpPr>
          <p:cNvPr id="21" name="1.2 Facilitator Slides"/>
          <p:cNvSpPr txBox="1"/>
          <p:nvPr/>
        </p:nvSpPr>
        <p:spPr>
          <a:xfrm>
            <a:off x="1341620" y="631548"/>
            <a:ext cx="8778533" cy="654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4400">
                <a:solidFill>
                  <a:srgbClr val="FFFFFF"/>
                </a:solidFill>
                <a:latin typeface="Raleway Italic"/>
                <a:ea typeface="Raleway Italic"/>
                <a:cs typeface="Raleway Italic"/>
                <a:sym typeface="Raleway Italic"/>
              </a:defRPr>
            </a:lvl1pPr>
          </a:lstStyle>
          <a:p>
            <a:r>
              <a:t>1.2 Facilitator Slides</a:t>
            </a:r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defTabSz="825500"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08B94"/>
          </a:solidFill>
          <a:uFillTx/>
          <a:latin typeface="+mj-lt"/>
          <a:ea typeface="+mj-ea"/>
          <a:cs typeface="+mj-cs"/>
          <a:sym typeface="Lato Black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08B94"/>
          </a:solidFill>
          <a:uFillTx/>
          <a:latin typeface="+mj-lt"/>
          <a:ea typeface="+mj-ea"/>
          <a:cs typeface="+mj-cs"/>
          <a:sym typeface="Lato Black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08B94"/>
          </a:solidFill>
          <a:uFillTx/>
          <a:latin typeface="+mj-lt"/>
          <a:ea typeface="+mj-ea"/>
          <a:cs typeface="+mj-cs"/>
          <a:sym typeface="Lato Black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08B94"/>
          </a:solidFill>
          <a:uFillTx/>
          <a:latin typeface="+mj-lt"/>
          <a:ea typeface="+mj-ea"/>
          <a:cs typeface="+mj-cs"/>
          <a:sym typeface="Lato Black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08B94"/>
          </a:solidFill>
          <a:uFillTx/>
          <a:latin typeface="+mj-lt"/>
          <a:ea typeface="+mj-ea"/>
          <a:cs typeface="+mj-cs"/>
          <a:sym typeface="Lato Black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08B94"/>
          </a:solidFill>
          <a:uFillTx/>
          <a:latin typeface="+mj-lt"/>
          <a:ea typeface="+mj-ea"/>
          <a:cs typeface="+mj-cs"/>
          <a:sym typeface="Lato Black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08B94"/>
          </a:solidFill>
          <a:uFillTx/>
          <a:latin typeface="+mj-lt"/>
          <a:ea typeface="+mj-ea"/>
          <a:cs typeface="+mj-cs"/>
          <a:sym typeface="Lato Black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08B94"/>
          </a:solidFill>
          <a:uFillTx/>
          <a:latin typeface="+mj-lt"/>
          <a:ea typeface="+mj-ea"/>
          <a:cs typeface="+mj-cs"/>
          <a:sym typeface="Lato Black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08B94"/>
          </a:solidFill>
          <a:uFillTx/>
          <a:latin typeface="+mj-lt"/>
          <a:ea typeface="+mj-ea"/>
          <a:cs typeface="+mj-cs"/>
          <a:sym typeface="Lato Black"/>
        </a:defRPr>
      </a:lvl9pPr>
    </p:titleStyle>
    <p:bodyStyle>
      <a:lvl1pPr marL="661458" marR="0" indent="-661458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000" b="0" i="0" u="none" strike="noStrike" cap="none" spc="0" baseline="0">
          <a:solidFill>
            <a:srgbClr val="5E5E5E"/>
          </a:solidFill>
          <a:uFillTx/>
          <a:latin typeface="Raleway Medium"/>
          <a:ea typeface="Raleway Medium"/>
          <a:cs typeface="Raleway Medium"/>
          <a:sym typeface="Raleway Medium"/>
        </a:defRPr>
      </a:lvl1pPr>
      <a:lvl2pPr marL="1296458" marR="0" indent="-661458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000" b="0" i="0" u="none" strike="noStrike" cap="none" spc="0" baseline="0">
          <a:solidFill>
            <a:srgbClr val="5E5E5E"/>
          </a:solidFill>
          <a:uFillTx/>
          <a:latin typeface="Raleway Medium"/>
          <a:ea typeface="Raleway Medium"/>
          <a:cs typeface="Raleway Medium"/>
          <a:sym typeface="Raleway Medium"/>
        </a:defRPr>
      </a:lvl2pPr>
      <a:lvl3pPr marL="1931458" marR="0" indent="-661458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000" b="0" i="0" u="none" strike="noStrike" cap="none" spc="0" baseline="0">
          <a:solidFill>
            <a:srgbClr val="5E5E5E"/>
          </a:solidFill>
          <a:uFillTx/>
          <a:latin typeface="Raleway Medium"/>
          <a:ea typeface="Raleway Medium"/>
          <a:cs typeface="Raleway Medium"/>
          <a:sym typeface="Raleway Medium"/>
        </a:defRPr>
      </a:lvl3pPr>
      <a:lvl4pPr marL="2566458" marR="0" indent="-661458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000" b="0" i="0" u="none" strike="noStrike" cap="none" spc="0" baseline="0">
          <a:solidFill>
            <a:srgbClr val="5E5E5E"/>
          </a:solidFill>
          <a:uFillTx/>
          <a:latin typeface="Raleway Medium"/>
          <a:ea typeface="Raleway Medium"/>
          <a:cs typeface="Raleway Medium"/>
          <a:sym typeface="Raleway Medium"/>
        </a:defRPr>
      </a:lvl4pPr>
      <a:lvl5pPr marL="3201458" marR="0" indent="-661458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000" b="0" i="0" u="none" strike="noStrike" cap="none" spc="0" baseline="0">
          <a:solidFill>
            <a:srgbClr val="5E5E5E"/>
          </a:solidFill>
          <a:uFillTx/>
          <a:latin typeface="Raleway Medium"/>
          <a:ea typeface="Raleway Medium"/>
          <a:cs typeface="Raleway Medium"/>
          <a:sym typeface="Raleway Medium"/>
        </a:defRPr>
      </a:lvl5pPr>
      <a:lvl6pPr marL="3836458" marR="0" indent="-661458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000" b="0" i="0" u="none" strike="noStrike" cap="none" spc="0" baseline="0">
          <a:solidFill>
            <a:srgbClr val="5E5E5E"/>
          </a:solidFill>
          <a:uFillTx/>
          <a:latin typeface="Raleway Medium"/>
          <a:ea typeface="Raleway Medium"/>
          <a:cs typeface="Raleway Medium"/>
          <a:sym typeface="Raleway Medium"/>
        </a:defRPr>
      </a:lvl6pPr>
      <a:lvl7pPr marL="4471458" marR="0" indent="-661458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000" b="0" i="0" u="none" strike="noStrike" cap="none" spc="0" baseline="0">
          <a:solidFill>
            <a:srgbClr val="5E5E5E"/>
          </a:solidFill>
          <a:uFillTx/>
          <a:latin typeface="Raleway Medium"/>
          <a:ea typeface="Raleway Medium"/>
          <a:cs typeface="Raleway Medium"/>
          <a:sym typeface="Raleway Medium"/>
        </a:defRPr>
      </a:lvl7pPr>
      <a:lvl8pPr marL="5106458" marR="0" indent="-661458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000" b="0" i="0" u="none" strike="noStrike" cap="none" spc="0" baseline="0">
          <a:solidFill>
            <a:srgbClr val="5E5E5E"/>
          </a:solidFill>
          <a:uFillTx/>
          <a:latin typeface="Raleway Medium"/>
          <a:ea typeface="Raleway Medium"/>
          <a:cs typeface="Raleway Medium"/>
          <a:sym typeface="Raleway Medium"/>
        </a:defRPr>
      </a:lvl8pPr>
      <a:lvl9pPr marL="5741458" marR="0" indent="-661458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000" b="0" i="0" u="none" strike="noStrike" cap="none" spc="0" baseline="0">
          <a:solidFill>
            <a:srgbClr val="5E5E5E"/>
          </a:solidFill>
          <a:uFillTx/>
          <a:latin typeface="Raleway Medium"/>
          <a:ea typeface="Raleway Medium"/>
          <a:cs typeface="Raleway Medium"/>
          <a:sym typeface="Raleway Medium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30501">
              <a:srgbClr val="E8F7F6"/>
            </a:gs>
            <a:gs pos="42243">
              <a:srgbClr val="DDF3F2"/>
            </a:gs>
            <a:gs pos="51820">
              <a:srgbClr val="D1EFED"/>
            </a:gs>
            <a:gs pos="100000">
              <a:srgbClr val="9EB7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Lab Manual Discussion Questions"/>
          <p:cNvSpPr txBox="1"/>
          <p:nvPr/>
        </p:nvSpPr>
        <p:spPr>
          <a:xfrm>
            <a:off x="3473461" y="1103972"/>
            <a:ext cx="15609094" cy="1607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defRPr sz="8000">
                <a:solidFill>
                  <a:srgbClr val="408B94"/>
                </a:solidFill>
                <a:latin typeface="+mj-lt"/>
                <a:ea typeface="+mj-ea"/>
                <a:cs typeface="+mj-cs"/>
                <a:sym typeface="Lato Black"/>
              </a:defRPr>
            </a:lvl1pPr>
          </a:lstStyle>
          <a:p>
            <a:r>
              <a:t>Lab Manual Discussion Questions</a:t>
            </a:r>
          </a:p>
        </p:txBody>
      </p:sp>
      <p:pic>
        <p:nvPicPr>
          <p:cNvPr id="177" name="Image" descr="Image"/>
          <p:cNvPicPr>
            <a:picLocks noChangeAspect="1"/>
          </p:cNvPicPr>
          <p:nvPr/>
        </p:nvPicPr>
        <p:blipFill>
          <a:blip r:embed="rId2">
            <a:alphaModFix amt="18249"/>
          </a:blip>
          <a:stretch>
            <a:fillRect/>
          </a:stretch>
        </p:blipFill>
        <p:spPr>
          <a:xfrm>
            <a:off x="-360454" y="-190026"/>
            <a:ext cx="7827468" cy="7825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4689" y="611723"/>
            <a:ext cx="4310219" cy="712625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In small group Discuss the Following (10-15 Minutes):…"/>
          <p:cNvSpPr txBox="1">
            <a:spLocks noGrp="1"/>
          </p:cNvSpPr>
          <p:nvPr>
            <p:ph type="body" sz="half" idx="4294967295"/>
          </p:nvPr>
        </p:nvSpPr>
        <p:spPr>
          <a:xfrm>
            <a:off x="3031072" y="3989942"/>
            <a:ext cx="18321855" cy="5736116"/>
          </a:xfrm>
          <a:prstGeom prst="rect">
            <a:avLst/>
          </a:prstGeom>
        </p:spPr>
        <p:txBody>
          <a:bodyPr lIns="121899" tIns="121899" rIns="121899" bIns="121899" anchor="t"/>
          <a:lstStyle/>
          <a:p>
            <a:pPr marL="0" indent="0">
              <a:buClr>
                <a:srgbClr val="424242"/>
              </a:buClr>
              <a:buSzTx/>
              <a:buFont typeface="Helvetica"/>
              <a:buNone/>
            </a:pPr>
            <a:r>
              <a:t>In small group Discuss the Following (10-15 Minutes):</a:t>
            </a:r>
          </a:p>
          <a:p>
            <a:pPr marL="1347106" indent="-1152377">
              <a:buClr>
                <a:srgbClr val="424242"/>
              </a:buClr>
              <a:buSzPts val="5000"/>
              <a:buFont typeface="Helvetica"/>
              <a:buChar char="●"/>
            </a:pPr>
            <a:r>
              <a:t>Would it be helpful for the lab manual to include information about how to communicate in the lab when the lab head is traveling? Who makes the decisions? </a:t>
            </a:r>
          </a:p>
          <a:p>
            <a:pPr marL="1347106" indent="-1152377">
              <a:buClr>
                <a:srgbClr val="424242"/>
              </a:buClr>
              <a:buSzPts val="5000"/>
              <a:buFont typeface="Helvetica"/>
              <a:buChar char="●"/>
            </a:pPr>
            <a:r>
              <a:t>Where in the manual would you put this information?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" descr="Image"/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0066" t="5474"/>
          <a:stretch/>
        </p:blipFill>
        <p:spPr>
          <a:xfrm>
            <a:off x="0" y="0"/>
            <a:ext cx="6678022" cy="7894776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1.2 Session Goals"/>
          <p:cNvSpPr txBox="1"/>
          <p:nvPr/>
        </p:nvSpPr>
        <p:spPr>
          <a:xfrm>
            <a:off x="3473461" y="1103972"/>
            <a:ext cx="15609094" cy="1607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defRPr sz="8000">
                <a:solidFill>
                  <a:srgbClr val="408B94"/>
                </a:solidFill>
                <a:latin typeface="+mj-lt"/>
                <a:ea typeface="+mj-ea"/>
                <a:cs typeface="+mj-cs"/>
                <a:sym typeface="Lato Black"/>
              </a:defRPr>
            </a:lvl1pPr>
          </a:lstStyle>
          <a:p>
            <a:r>
              <a:t>1.2 Session Goals</a:t>
            </a:r>
          </a:p>
        </p:txBody>
      </p:sp>
      <p:sp>
        <p:nvSpPr>
          <p:cNvPr id="126" name="GOALS:…"/>
          <p:cNvSpPr txBox="1"/>
          <p:nvPr/>
        </p:nvSpPr>
        <p:spPr>
          <a:xfrm>
            <a:off x="3530763" y="3184216"/>
            <a:ext cx="9280835" cy="7347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 lnSpcReduction="10000"/>
          </a:bodyPr>
          <a:lstStyle/>
          <a:p>
            <a:pPr algn="l" defTabSz="772239">
              <a:spcBef>
                <a:spcPts val="5500"/>
              </a:spcBef>
              <a:defRPr sz="4230"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GOALS:</a:t>
            </a:r>
          </a:p>
          <a:p>
            <a:pPr algn="l" defTabSz="772239">
              <a:spcBef>
                <a:spcPts val="5500"/>
              </a:spcBef>
              <a:defRPr sz="4230"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Share the work that you are doing on your own as you go through the course</a:t>
            </a:r>
          </a:p>
          <a:p>
            <a:pPr algn="l" defTabSz="772239">
              <a:spcBef>
                <a:spcPts val="5500"/>
              </a:spcBef>
              <a:defRPr sz="4230"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Reflect on your learningPractice some of the tools that you were introduced to in the course </a:t>
            </a:r>
          </a:p>
          <a:p>
            <a:pPr lvl="4" indent="0" algn="l" defTabSz="772239">
              <a:spcBef>
                <a:spcPts val="5500"/>
              </a:spcBef>
              <a:defRPr sz="4230"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Get to know others in your lab/class</a:t>
            </a:r>
          </a:p>
        </p:txBody>
      </p:sp>
      <p:sp>
        <p:nvSpPr>
          <p:cNvPr id="127" name="STRUCTURE:…"/>
          <p:cNvSpPr txBox="1"/>
          <p:nvPr/>
        </p:nvSpPr>
        <p:spPr>
          <a:xfrm>
            <a:off x="13756048" y="3184216"/>
            <a:ext cx="9280836" cy="7347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pPr algn="l">
              <a:spcBef>
                <a:spcPts val="5900"/>
              </a:spcBef>
              <a:defRPr sz="4500"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STRUCTURE:</a:t>
            </a:r>
          </a:p>
          <a:p>
            <a:pPr algn="l">
              <a:spcBef>
                <a:spcPts val="5900"/>
              </a:spcBef>
              <a:defRPr sz="4500"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Will meet every _ weeks for _ hours</a:t>
            </a:r>
          </a:p>
          <a:p>
            <a:pPr algn="l">
              <a:spcBef>
                <a:spcPts val="5900"/>
              </a:spcBef>
              <a:defRPr sz="4500"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Large and small group discussions </a:t>
            </a:r>
          </a:p>
          <a:p>
            <a:pPr lvl="4" indent="0" algn="l">
              <a:spcBef>
                <a:spcPts val="5900"/>
              </a:spcBef>
              <a:defRPr sz="4500"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Reflection activity at the end of each session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exels-yan-krukau-8199595.jpg" descr="pexels-yan-krukau-8199595.jpg"/>
          <p:cNvPicPr>
            <a:picLocks noChangeAspect="1"/>
          </p:cNvPicPr>
          <p:nvPr/>
        </p:nvPicPr>
        <p:blipFill rotWithShape="1">
          <a:blip r:embed="rId2"/>
          <a:srcRect l="5220" t="28569" r="6864"/>
          <a:stretch/>
        </p:blipFill>
        <p:spPr>
          <a:xfrm>
            <a:off x="0" y="147782"/>
            <a:ext cx="24384000" cy="1320785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Rectangle"/>
          <p:cNvSpPr/>
          <p:nvPr/>
        </p:nvSpPr>
        <p:spPr>
          <a:xfrm>
            <a:off x="0" y="2851"/>
            <a:ext cx="24384000" cy="12015409"/>
          </a:xfrm>
          <a:prstGeom prst="rect">
            <a:avLst/>
          </a:prstGeom>
          <a:gradFill>
            <a:gsLst>
              <a:gs pos="0">
                <a:srgbClr val="058D96">
                  <a:alpha val="64268"/>
                </a:srgbClr>
              </a:gs>
              <a:gs pos="47585">
                <a:srgbClr val="037094">
                  <a:alpha val="64268"/>
                </a:srgbClr>
              </a:gs>
              <a:gs pos="100000">
                <a:srgbClr val="005493">
                  <a:alpha val="64268"/>
                </a:srgbClr>
              </a:gs>
            </a:gsLst>
          </a:gra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1" name="Shape"/>
          <p:cNvSpPr/>
          <p:nvPr/>
        </p:nvSpPr>
        <p:spPr>
          <a:xfrm>
            <a:off x="0" y="-73144"/>
            <a:ext cx="18951453" cy="12074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7351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</a:blip>
            <a:stretch>
              <a:fillRect/>
            </a:stretch>
          </a:blipFill>
          <a:ln w="12700">
            <a:miter lim="400000"/>
          </a:ln>
        </p:spPr>
        <p:txBody>
          <a:bodyPr lIns="91249" tIns="91249" rIns="91249" bIns="91249" anchor="ctr"/>
          <a:lstStyle/>
          <a:p>
            <a:pPr defTabSz="1828477">
              <a:defRPr>
                <a:solidFill>
                  <a:srgbClr val="E74B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32" name="Activities and…"/>
          <p:cNvSpPr txBox="1"/>
          <p:nvPr/>
        </p:nvSpPr>
        <p:spPr>
          <a:xfrm>
            <a:off x="1053244" y="4893775"/>
            <a:ext cx="14163431" cy="439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4400">
                <a:solidFill>
                  <a:srgbClr val="FFFFFF"/>
                </a:solidFill>
                <a:latin typeface="Raleway Italic"/>
                <a:ea typeface="Raleway Italic"/>
                <a:cs typeface="Raleway Italic"/>
                <a:sym typeface="Raleway Italic"/>
              </a:defRPr>
            </a:pPr>
            <a:r>
              <a:t>Activities and</a:t>
            </a:r>
          </a:p>
          <a:p>
            <a:pPr algn="l">
              <a:defRPr sz="14400">
                <a:solidFill>
                  <a:srgbClr val="FFFFFF"/>
                </a:solidFill>
                <a:latin typeface="Raleway Italic"/>
                <a:ea typeface="Raleway Italic"/>
                <a:cs typeface="Raleway Italic"/>
                <a:sym typeface="Raleway Italic"/>
              </a:defRPr>
            </a:pPr>
            <a:r>
              <a:t>Discussions</a:t>
            </a:r>
          </a:p>
        </p:txBody>
      </p:sp>
      <p:sp>
        <p:nvSpPr>
          <p:cNvPr id="133" name="Rectangle"/>
          <p:cNvSpPr/>
          <p:nvPr/>
        </p:nvSpPr>
        <p:spPr>
          <a:xfrm>
            <a:off x="0" y="12065000"/>
            <a:ext cx="24383999" cy="1524000"/>
          </a:xfrm>
          <a:prstGeom prst="rect">
            <a:avLst/>
          </a:prstGeom>
          <a:gradFill>
            <a:gsLst>
              <a:gs pos="0">
                <a:srgbClr val="058D96"/>
              </a:gs>
              <a:gs pos="74648">
                <a:srgbClr val="039973"/>
              </a:gs>
              <a:gs pos="100000">
                <a:srgbClr val="00A450"/>
              </a:gs>
            </a:gsLst>
          </a:gra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24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endParaRPr/>
          </a:p>
        </p:txBody>
      </p:sp>
      <p:sp>
        <p:nvSpPr>
          <p:cNvPr id="134" name="Rectangle"/>
          <p:cNvSpPr/>
          <p:nvPr/>
        </p:nvSpPr>
        <p:spPr>
          <a:xfrm>
            <a:off x="0" y="13589000"/>
            <a:ext cx="24383999" cy="127000"/>
          </a:xfrm>
          <a:prstGeom prst="rect">
            <a:avLst/>
          </a:prstGeom>
          <a:solidFill>
            <a:srgbClr val="13294B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000000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endParaRPr/>
          </a:p>
        </p:txBody>
      </p:sp>
      <p:pic>
        <p:nvPicPr>
          <p:cNvPr id="135" name="Image" descr="Image"/>
          <p:cNvPicPr>
            <a:picLocks noChangeAspect="1"/>
          </p:cNvPicPr>
          <p:nvPr/>
        </p:nvPicPr>
        <p:blipFill>
          <a:blip r:embed="rId4"/>
          <a:srcRect l="16141" t="20130" r="14153" b="20130"/>
          <a:stretch>
            <a:fillRect/>
          </a:stretch>
        </p:blipFill>
        <p:spPr>
          <a:xfrm>
            <a:off x="1314087" y="12516242"/>
            <a:ext cx="1907432" cy="691617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Rectangle"/>
          <p:cNvSpPr/>
          <p:nvPr/>
        </p:nvSpPr>
        <p:spPr>
          <a:xfrm>
            <a:off x="-1" y="12001500"/>
            <a:ext cx="24384001" cy="63500"/>
          </a:xfrm>
          <a:prstGeom prst="rect">
            <a:avLst/>
          </a:prstGeom>
          <a:solidFill>
            <a:srgbClr val="CFD3D4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000000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endParaRPr/>
          </a:p>
        </p:txBody>
      </p:sp>
      <p:sp>
        <p:nvSpPr>
          <p:cNvPr id="137" name="Group"/>
          <p:cNvSpPr txBox="1"/>
          <p:nvPr/>
        </p:nvSpPr>
        <p:spPr>
          <a:xfrm>
            <a:off x="22439375" y="12399263"/>
            <a:ext cx="1364914" cy="812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00458" tIns="100458" rIns="100458" bIns="100458" anchor="ctr"/>
          <a:lstStyle>
            <a:lvl1pPr defTabSz="1155278">
              <a:defRPr sz="3800" b="1" i="1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ncpre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30501">
              <a:srgbClr val="E8F7F6"/>
            </a:gs>
            <a:gs pos="42243">
              <a:srgbClr val="DDF3F2"/>
            </a:gs>
            <a:gs pos="51820">
              <a:srgbClr val="D1EFED"/>
            </a:gs>
            <a:gs pos="100000">
              <a:srgbClr val="58ADA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" descr="Image"/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8634"/>
          <a:stretch/>
        </p:blipFill>
        <p:spPr>
          <a:xfrm>
            <a:off x="0" y="0"/>
            <a:ext cx="6612219" cy="7117858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Your Values, Your Choices"/>
          <p:cNvSpPr txBox="1"/>
          <p:nvPr/>
        </p:nvSpPr>
        <p:spPr>
          <a:xfrm>
            <a:off x="3473461" y="1103972"/>
            <a:ext cx="15609094" cy="1607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defRPr sz="8000">
                <a:solidFill>
                  <a:srgbClr val="408B94"/>
                </a:solidFill>
                <a:latin typeface="+mj-lt"/>
                <a:ea typeface="+mj-ea"/>
                <a:cs typeface="+mj-cs"/>
                <a:sym typeface="Lato Black"/>
              </a:defRPr>
            </a:lvl1pPr>
          </a:lstStyle>
          <a:p>
            <a:r>
              <a:t>Your Values, Your Choices</a:t>
            </a:r>
          </a:p>
        </p:txBody>
      </p:sp>
      <p:sp>
        <p:nvSpPr>
          <p:cNvPr id="141" name="Discuss the following questions in your small groups (5-10 Minutes):…"/>
          <p:cNvSpPr txBox="1">
            <a:spLocks noGrp="1"/>
          </p:cNvSpPr>
          <p:nvPr>
            <p:ph type="body" sz="half" idx="4294967295"/>
          </p:nvPr>
        </p:nvSpPr>
        <p:spPr>
          <a:xfrm>
            <a:off x="2432590" y="3841659"/>
            <a:ext cx="19518820" cy="6032683"/>
          </a:xfrm>
          <a:prstGeom prst="rect">
            <a:avLst/>
          </a:prstGeom>
        </p:spPr>
        <p:txBody>
          <a:bodyPr lIns="121899" tIns="121899" rIns="121899" bIns="121899" anchor="t"/>
          <a:lstStyle/>
          <a:p>
            <a:pPr marL="0" indent="0" defTabSz="410765">
              <a:spcBef>
                <a:spcPts val="2900"/>
              </a:spcBef>
              <a:buClr>
                <a:srgbClr val="424242"/>
              </a:buClr>
              <a:buSzTx/>
              <a:buFont typeface="Helvetica"/>
              <a:buNone/>
              <a:defRPr sz="4000"/>
            </a:pPr>
            <a:r>
              <a:t>Discuss the following questions in your small groups (5-10 Minutes):</a:t>
            </a:r>
          </a:p>
          <a:p>
            <a:pPr marL="0" indent="0" defTabSz="410765">
              <a:spcBef>
                <a:spcPts val="2900"/>
              </a:spcBef>
              <a:buClr>
                <a:srgbClr val="424242"/>
              </a:buClr>
              <a:buSzTx/>
              <a:buFont typeface="Helvetica"/>
              <a:buNone/>
              <a:defRPr sz="4000"/>
            </a:pPr>
            <a:endParaRPr/>
          </a:p>
          <a:p>
            <a:pPr marL="673553" indent="-576188" defTabSz="410765">
              <a:spcBef>
                <a:spcPts val="2900"/>
              </a:spcBef>
              <a:buClr>
                <a:srgbClr val="424242"/>
              </a:buClr>
              <a:buSzPts val="4000"/>
              <a:buFont typeface="Helvetica"/>
              <a:buChar char="●"/>
              <a:defRPr sz="4000"/>
            </a:pPr>
            <a:r>
              <a:t>Science can be a demanding discipline. Why did you decide to become a scientist?</a:t>
            </a:r>
          </a:p>
          <a:p>
            <a:pPr marL="673553" indent="-576188" defTabSz="410765">
              <a:spcBef>
                <a:spcPts val="2900"/>
              </a:spcBef>
              <a:buClr>
                <a:srgbClr val="424242"/>
              </a:buClr>
              <a:buSzPts val="4000"/>
              <a:buFont typeface="Helvetica"/>
              <a:buChar char="●"/>
              <a:defRPr sz="4000"/>
            </a:pPr>
            <a:r>
              <a:t>Consider the core of what you love about what you do. What makes you truly excited about what you do?</a:t>
            </a:r>
          </a:p>
          <a:p>
            <a:pPr marL="0" indent="0" defTabSz="410765">
              <a:spcBef>
                <a:spcPts val="2900"/>
              </a:spcBef>
              <a:buClr>
                <a:srgbClr val="424242"/>
              </a:buClr>
              <a:buSzTx/>
              <a:buFont typeface="Helvetica"/>
              <a:buNone/>
              <a:defRPr sz="4000"/>
            </a:pPr>
            <a:r>
              <a:t>Ask one person to take notes for sharing with the larger group.</a:t>
            </a:r>
          </a:p>
        </p:txBody>
      </p:sp>
      <p:pic>
        <p:nvPicPr>
          <p:cNvPr id="14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2365" y="790198"/>
            <a:ext cx="4264225" cy="756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1571" y="1861777"/>
            <a:ext cx="3176461" cy="756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04025" y="2998975"/>
            <a:ext cx="4575017" cy="7564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30501">
              <a:srgbClr val="E8F7F6"/>
            </a:gs>
            <a:gs pos="42243">
              <a:srgbClr val="DDF3F2"/>
            </a:gs>
            <a:gs pos="51820">
              <a:srgbClr val="D1EFED"/>
            </a:gs>
            <a:gs pos="100000">
              <a:srgbClr val="58ADA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" descr="Image"/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9602"/>
          <a:stretch/>
        </p:blipFill>
        <p:spPr>
          <a:xfrm>
            <a:off x="0" y="21448"/>
            <a:ext cx="6542225" cy="7117858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Your Values, Your Choices"/>
          <p:cNvSpPr txBox="1"/>
          <p:nvPr/>
        </p:nvSpPr>
        <p:spPr>
          <a:xfrm>
            <a:off x="3473461" y="1103972"/>
            <a:ext cx="15609094" cy="1607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defRPr sz="8000">
                <a:solidFill>
                  <a:srgbClr val="408B94"/>
                </a:solidFill>
                <a:latin typeface="+mj-lt"/>
                <a:ea typeface="+mj-ea"/>
                <a:cs typeface="+mj-cs"/>
                <a:sym typeface="Lato Black"/>
              </a:defRPr>
            </a:lvl1pPr>
          </a:lstStyle>
          <a:p>
            <a:r>
              <a:t>Your Values, Your Choices</a:t>
            </a:r>
          </a:p>
        </p:txBody>
      </p:sp>
      <p:sp>
        <p:nvSpPr>
          <p:cNvPr id="148" name="Share one or two key takeaways from your small group discussion with the whole group…"/>
          <p:cNvSpPr txBox="1">
            <a:spLocks noGrp="1"/>
          </p:cNvSpPr>
          <p:nvPr>
            <p:ph type="body" sz="half" idx="4294967295"/>
          </p:nvPr>
        </p:nvSpPr>
        <p:spPr>
          <a:xfrm>
            <a:off x="1583376" y="5010059"/>
            <a:ext cx="21217248" cy="6032683"/>
          </a:xfrm>
          <a:prstGeom prst="rect">
            <a:avLst/>
          </a:prstGeom>
        </p:spPr>
        <p:txBody>
          <a:bodyPr lIns="121899" tIns="121899" rIns="121899" bIns="121899" anchor="t"/>
          <a:lstStyle/>
          <a:p>
            <a:pPr marL="0" indent="0" algn="ctr">
              <a:buClr>
                <a:srgbClr val="424242"/>
              </a:buClr>
              <a:buSzTx/>
              <a:buFont typeface="Helvetica"/>
              <a:buNone/>
              <a:defRPr sz="7500"/>
            </a:pPr>
            <a:r>
              <a:t>Share one or two key takeaways from your small group discussion with the whole group </a:t>
            </a:r>
          </a:p>
          <a:p>
            <a:pPr marL="0" indent="0" algn="ctr">
              <a:buClr>
                <a:srgbClr val="424242"/>
              </a:buClr>
              <a:buSzTx/>
              <a:buFont typeface="Helvetica"/>
              <a:buNone/>
              <a:defRPr sz="7500"/>
            </a:pPr>
            <a:r>
              <a:t>(5-10 Minutes).</a:t>
            </a:r>
          </a:p>
          <a:p>
            <a:pPr marL="0" indent="0" defTabSz="914400">
              <a:lnSpc>
                <a:spcPct val="115000"/>
              </a:lnSpc>
              <a:spcBef>
                <a:spcPts val="1600"/>
              </a:spcBef>
              <a:buClr>
                <a:srgbClr val="424242"/>
              </a:buClr>
              <a:buSzTx/>
              <a:buFont typeface="Helvetica"/>
              <a:buNone/>
              <a:defRPr sz="13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t> </a:t>
            </a:r>
          </a:p>
        </p:txBody>
      </p:sp>
      <p:pic>
        <p:nvPicPr>
          <p:cNvPr id="14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2365" y="790198"/>
            <a:ext cx="4264225" cy="756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1571" y="1861777"/>
            <a:ext cx="3176461" cy="756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04025" y="2998975"/>
            <a:ext cx="4575017" cy="7564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30501">
              <a:srgbClr val="E8F7F6"/>
            </a:gs>
            <a:gs pos="42243">
              <a:srgbClr val="DDF3F2"/>
            </a:gs>
            <a:gs pos="51820">
              <a:srgbClr val="D1EFED"/>
            </a:gs>
            <a:gs pos="100000">
              <a:srgbClr val="7190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" descr="Image"/>
          <p:cNvPicPr>
            <a:picLocks noChangeAspect="1"/>
          </p:cNvPicPr>
          <p:nvPr/>
        </p:nvPicPr>
        <p:blipFill rotWithShape="1">
          <a:blip r:embed="rId2">
            <a:alphaModFix amt="18249"/>
          </a:blip>
          <a:srcRect l="4605" t="2428"/>
          <a:stretch/>
        </p:blipFill>
        <p:spPr>
          <a:xfrm>
            <a:off x="0" y="0"/>
            <a:ext cx="7467014" cy="763515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Career Shift Discussion"/>
          <p:cNvSpPr txBox="1"/>
          <p:nvPr/>
        </p:nvSpPr>
        <p:spPr>
          <a:xfrm>
            <a:off x="3473461" y="1103972"/>
            <a:ext cx="15609094" cy="1607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defRPr sz="8000">
                <a:solidFill>
                  <a:srgbClr val="408B94"/>
                </a:solidFill>
                <a:latin typeface="+mj-lt"/>
                <a:ea typeface="+mj-ea"/>
                <a:cs typeface="+mj-cs"/>
                <a:sym typeface="Lato Black"/>
              </a:defRPr>
            </a:lvl1pPr>
          </a:lstStyle>
          <a:p>
            <a:r>
              <a:t>Career Shift Discussion</a:t>
            </a:r>
          </a:p>
        </p:txBody>
      </p:sp>
      <p:pic>
        <p:nvPicPr>
          <p:cNvPr id="15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1571" y="769577"/>
            <a:ext cx="3176461" cy="75640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In the 1.2 Scene, Jules Sorenson is facing a career shift that will affect her day-to-day activities.…"/>
          <p:cNvSpPr txBox="1">
            <a:spLocks noGrp="1"/>
          </p:cNvSpPr>
          <p:nvPr>
            <p:ph type="body" sz="half" idx="4294967295"/>
          </p:nvPr>
        </p:nvSpPr>
        <p:spPr>
          <a:xfrm>
            <a:off x="3312026" y="3542400"/>
            <a:ext cx="15931964" cy="7520269"/>
          </a:xfrm>
          <a:prstGeom prst="rect">
            <a:avLst/>
          </a:prstGeom>
        </p:spPr>
        <p:txBody>
          <a:bodyPr lIns="121899" tIns="121899" rIns="121899" bIns="121899" anchor="t">
            <a:normAutofit lnSpcReduction="10000"/>
          </a:bodyPr>
          <a:lstStyle/>
          <a:p>
            <a:pPr marL="0" indent="0" defTabSz="722947">
              <a:spcBef>
                <a:spcPts val="5100"/>
              </a:spcBef>
              <a:buClr>
                <a:srgbClr val="424242"/>
              </a:buClr>
              <a:buSzTx/>
              <a:buFont typeface="Helvetica"/>
              <a:buNone/>
              <a:defRPr sz="4400"/>
            </a:pPr>
            <a:r>
              <a:t>In the 1.2 Scene, Jules Sorenson is facing a career shift that will affect her day-to-day activities.  </a:t>
            </a:r>
          </a:p>
          <a:p>
            <a:pPr marL="0" indent="0" defTabSz="722947">
              <a:spcBef>
                <a:spcPts val="5100"/>
              </a:spcBef>
              <a:buClr>
                <a:srgbClr val="424242"/>
              </a:buClr>
              <a:buSzTx/>
              <a:buFont typeface="Helvetica"/>
              <a:buNone/>
              <a:defRPr sz="4400"/>
            </a:pPr>
            <a:r>
              <a:t>As a large group, discuss the following (10 minutes):</a:t>
            </a:r>
          </a:p>
          <a:p>
            <a:pPr marL="838200" indent="-838200" defTabSz="722947">
              <a:spcBef>
                <a:spcPts val="5100"/>
              </a:spcBef>
              <a:buClr>
                <a:srgbClr val="424242"/>
              </a:buClr>
              <a:buSzPts val="4300"/>
              <a:buFont typeface="Helvetica"/>
              <a:buChar char="●"/>
              <a:defRPr sz="4400"/>
            </a:pPr>
            <a:r>
              <a:t>What career shift is the she experiencing?</a:t>
            </a:r>
          </a:p>
          <a:p>
            <a:pPr marL="838200" indent="-838200" defTabSz="722947">
              <a:spcBef>
                <a:spcPts val="5100"/>
              </a:spcBef>
              <a:buClr>
                <a:srgbClr val="424242"/>
              </a:buClr>
              <a:buSzPts val="4300"/>
              <a:buFont typeface="Helvetica"/>
              <a:buChar char="●"/>
              <a:defRPr sz="4400"/>
            </a:pPr>
            <a:r>
              <a:t> What career shifts have you experienced or will experience in the near future?</a:t>
            </a:r>
          </a:p>
          <a:p>
            <a:pPr marL="838200" indent="-838200" defTabSz="722947">
              <a:spcBef>
                <a:spcPts val="5100"/>
              </a:spcBef>
              <a:buClr>
                <a:srgbClr val="424242"/>
              </a:buClr>
              <a:buSzPts val="4300"/>
              <a:buFont typeface="Helvetica"/>
              <a:buChar char="●"/>
              <a:defRPr sz="4400"/>
            </a:pPr>
            <a:r>
              <a:t>How thoughtful or intentional are you in such moments? </a:t>
            </a:r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1571" y="1834289"/>
            <a:ext cx="2847389" cy="7564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30501">
              <a:srgbClr val="E8F7F6"/>
            </a:gs>
            <a:gs pos="42243">
              <a:srgbClr val="DDF3F2"/>
            </a:gs>
            <a:gs pos="51820">
              <a:srgbClr val="D1EFED"/>
            </a:gs>
            <a:gs pos="100000">
              <a:srgbClr val="7190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" descr="Image"/>
          <p:cNvPicPr>
            <a:picLocks noChangeAspect="1"/>
          </p:cNvPicPr>
          <p:nvPr/>
        </p:nvPicPr>
        <p:blipFill>
          <a:blip r:embed="rId2">
            <a:alphaModFix amt="18249"/>
          </a:blip>
          <a:stretch>
            <a:fillRect/>
          </a:stretch>
        </p:blipFill>
        <p:spPr>
          <a:xfrm>
            <a:off x="-360454" y="-190026"/>
            <a:ext cx="7827468" cy="7825176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Values Discussion 2"/>
          <p:cNvSpPr txBox="1"/>
          <p:nvPr/>
        </p:nvSpPr>
        <p:spPr>
          <a:xfrm>
            <a:off x="3473461" y="1103972"/>
            <a:ext cx="15609094" cy="1607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defRPr sz="8000">
                <a:solidFill>
                  <a:srgbClr val="408B94"/>
                </a:solidFill>
                <a:latin typeface="+mj-lt"/>
                <a:ea typeface="+mj-ea"/>
                <a:cs typeface="+mj-cs"/>
                <a:sym typeface="Lato Black"/>
              </a:defRPr>
            </a:lvl1pPr>
          </a:lstStyle>
          <a:p>
            <a:r>
              <a:t>Values Discussion 2</a:t>
            </a:r>
          </a:p>
        </p:txBody>
      </p:sp>
      <p:pic>
        <p:nvPicPr>
          <p:cNvPr id="16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2365" y="790198"/>
            <a:ext cx="4264225" cy="756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1571" y="1861777"/>
            <a:ext cx="3176461" cy="756404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Values are enduring beliefs that influence our decision-making behavior. Take some time to write down 5 of the most important things that you value in your career (5 minutes)…"/>
          <p:cNvSpPr txBox="1">
            <a:spLocks noGrp="1"/>
          </p:cNvSpPr>
          <p:nvPr>
            <p:ph type="body" sz="half" idx="4294967295"/>
          </p:nvPr>
        </p:nvSpPr>
        <p:spPr>
          <a:xfrm>
            <a:off x="3271411" y="3704622"/>
            <a:ext cx="17841178" cy="7332746"/>
          </a:xfrm>
          <a:prstGeom prst="rect">
            <a:avLst/>
          </a:prstGeom>
        </p:spPr>
        <p:txBody>
          <a:bodyPr lIns="121899" tIns="121899" rIns="121899" bIns="121899" anchor="t">
            <a:normAutofit lnSpcReduction="10000"/>
          </a:bodyPr>
          <a:lstStyle/>
          <a:p>
            <a:pPr marL="0" indent="167466" defTabSz="706516">
              <a:spcBef>
                <a:spcPts val="5000"/>
              </a:spcBef>
              <a:buClr>
                <a:srgbClr val="424242"/>
              </a:buClr>
              <a:buSzTx/>
              <a:buFont typeface="Helvetica"/>
              <a:buNone/>
              <a:defRPr sz="4300"/>
            </a:pPr>
            <a:r>
              <a:t>Values are enduring beliefs that influence our decision-making behavior. Take some time to write down 5 of the most important things that you value in your career (5 minutes)</a:t>
            </a:r>
          </a:p>
          <a:p>
            <a:pPr marL="0" indent="0" defTabSz="706516">
              <a:spcBef>
                <a:spcPts val="5000"/>
              </a:spcBef>
              <a:buClr>
                <a:srgbClr val="424242"/>
              </a:buClr>
              <a:buSzTx/>
              <a:buFont typeface="Helvetica"/>
              <a:buNone/>
              <a:defRPr sz="4300"/>
            </a:pPr>
            <a:r>
              <a:t>In small group(s), discuss the following questions (10 minutes):</a:t>
            </a:r>
          </a:p>
          <a:p>
            <a:pPr marL="1158511" indent="-991044" defTabSz="706516">
              <a:spcBef>
                <a:spcPts val="5000"/>
              </a:spcBef>
              <a:buClr>
                <a:srgbClr val="424242"/>
              </a:buClr>
              <a:buSzPts val="4300"/>
              <a:buFont typeface="Helvetica"/>
              <a:buChar char="●"/>
              <a:defRPr sz="4300"/>
            </a:pPr>
            <a:r>
              <a:t>How can values conflict with each other? How do your top 5 values conflict with each other?</a:t>
            </a:r>
          </a:p>
          <a:p>
            <a:pPr marL="1158511" indent="-991044" defTabSz="706516">
              <a:spcBef>
                <a:spcPts val="5000"/>
              </a:spcBef>
              <a:buClr>
                <a:srgbClr val="424242"/>
              </a:buClr>
              <a:buSzPts val="4300"/>
              <a:buFont typeface="Helvetica"/>
              <a:buChar char="●"/>
              <a:defRPr sz="4300"/>
            </a:pPr>
            <a:r>
              <a:t>How much time do you spend on things that you say that you value?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30501">
              <a:srgbClr val="E8F7F6"/>
            </a:gs>
            <a:gs pos="42243">
              <a:srgbClr val="DDF3F2"/>
            </a:gs>
            <a:gs pos="51820">
              <a:srgbClr val="D1EFED"/>
            </a:gs>
            <a:gs pos="100000">
              <a:srgbClr val="34765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age" descr="Image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392265" y="-185721"/>
            <a:ext cx="7528499" cy="7523834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Individualized Development Plan"/>
          <p:cNvSpPr txBox="1"/>
          <p:nvPr/>
        </p:nvSpPr>
        <p:spPr>
          <a:xfrm>
            <a:off x="3473461" y="1103972"/>
            <a:ext cx="15609094" cy="1607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defRPr sz="7400">
                <a:solidFill>
                  <a:srgbClr val="408B94"/>
                </a:solidFill>
                <a:latin typeface="+mj-lt"/>
                <a:ea typeface="+mj-ea"/>
                <a:cs typeface="+mj-cs"/>
                <a:sym typeface="Lato Black"/>
              </a:defRPr>
            </a:lvl1pPr>
          </a:lstStyle>
          <a:p>
            <a:r>
              <a:t>Individualized Development Plan</a:t>
            </a:r>
          </a:p>
        </p:txBody>
      </p:sp>
      <p:pic>
        <p:nvPicPr>
          <p:cNvPr id="16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6171" y="1529633"/>
            <a:ext cx="3176461" cy="756405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Individualized Development Plans (IDP) are helpful tools for aligning career goals and choices with articulated values.…"/>
          <p:cNvSpPr txBox="1">
            <a:spLocks noGrp="1"/>
          </p:cNvSpPr>
          <p:nvPr>
            <p:ph type="body" sz="half" idx="4294967295"/>
          </p:nvPr>
        </p:nvSpPr>
        <p:spPr>
          <a:xfrm>
            <a:off x="2652391" y="3409331"/>
            <a:ext cx="19079218" cy="6897338"/>
          </a:xfrm>
          <a:prstGeom prst="rect">
            <a:avLst/>
          </a:prstGeom>
        </p:spPr>
        <p:txBody>
          <a:bodyPr lIns="121899" tIns="121899" rIns="121899" bIns="121899" anchor="t">
            <a:normAutofit lnSpcReduction="10000"/>
          </a:bodyPr>
          <a:lstStyle/>
          <a:p>
            <a:pPr marL="0" indent="173308" defTabSz="731162">
              <a:spcBef>
                <a:spcPts val="5200"/>
              </a:spcBef>
              <a:buClr>
                <a:srgbClr val="424242"/>
              </a:buClr>
              <a:buSzTx/>
              <a:buFont typeface="Helvetica"/>
              <a:buNone/>
              <a:defRPr sz="4450"/>
            </a:pPr>
            <a:r>
              <a:t>Individualized Development Plans (IDP) are helpful tools for aligning career goals and choices with articulated values.</a:t>
            </a:r>
          </a:p>
          <a:p>
            <a:pPr marL="0" indent="0" defTabSz="731162">
              <a:spcBef>
                <a:spcPts val="5200"/>
              </a:spcBef>
              <a:buClr>
                <a:srgbClr val="424242"/>
              </a:buClr>
              <a:buSzTx/>
              <a:buFont typeface="Helvetica"/>
              <a:buNone/>
              <a:defRPr sz="4450"/>
            </a:pPr>
            <a:r>
              <a:t>In small group (15 Minutes):</a:t>
            </a:r>
            <a:endParaRPr sz="1424"/>
          </a:p>
          <a:p>
            <a:pPr marL="1198924" indent="-1025616" defTabSz="731162">
              <a:spcBef>
                <a:spcPts val="5200"/>
              </a:spcBef>
              <a:buClr>
                <a:srgbClr val="424242"/>
              </a:buClr>
              <a:buSzPts val="4400"/>
              <a:buFont typeface="Helvetica"/>
              <a:buChar char="●"/>
              <a:defRPr sz="4450"/>
            </a:pPr>
            <a:r>
              <a:t>Share one or two skill development areas on which you might focus in the coming six months.</a:t>
            </a:r>
          </a:p>
          <a:p>
            <a:pPr marL="1198924" indent="-1025616" defTabSz="731162">
              <a:spcBef>
                <a:spcPts val="5200"/>
              </a:spcBef>
              <a:buClr>
                <a:srgbClr val="424242"/>
              </a:buClr>
              <a:buSzPts val="4400"/>
              <a:buFont typeface="Helvetica"/>
              <a:buChar char="●"/>
              <a:defRPr sz="4450"/>
            </a:pPr>
            <a:r>
              <a:t>Discuss how using an IDP to better align your values and skills might help advance your career</a:t>
            </a:r>
          </a:p>
        </p:txBody>
      </p:sp>
      <p:pic>
        <p:nvPicPr>
          <p:cNvPr id="16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4602" y="558752"/>
            <a:ext cx="5854742" cy="7564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30501">
              <a:srgbClr val="E8F7F6"/>
            </a:gs>
            <a:gs pos="42243">
              <a:srgbClr val="DDF3F2"/>
            </a:gs>
            <a:gs pos="51820">
              <a:srgbClr val="D1EFED"/>
            </a:gs>
            <a:gs pos="100000">
              <a:srgbClr val="83B3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Better at Science Discussion"/>
          <p:cNvSpPr txBox="1"/>
          <p:nvPr/>
        </p:nvSpPr>
        <p:spPr>
          <a:xfrm>
            <a:off x="3473461" y="1103972"/>
            <a:ext cx="15609094" cy="1607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defRPr sz="8000">
                <a:solidFill>
                  <a:srgbClr val="408B94"/>
                </a:solidFill>
                <a:latin typeface="+mj-lt"/>
                <a:ea typeface="+mj-ea"/>
                <a:cs typeface="+mj-cs"/>
                <a:sym typeface="Lato Black"/>
              </a:defRPr>
            </a:lvl1pPr>
          </a:lstStyle>
          <a:p>
            <a:r>
              <a:t>Better at Science Discussion</a:t>
            </a:r>
          </a:p>
        </p:txBody>
      </p:sp>
      <p:pic>
        <p:nvPicPr>
          <p:cNvPr id="172" name="Image" descr="Image"/>
          <p:cNvPicPr>
            <a:picLocks noChangeAspect="1"/>
          </p:cNvPicPr>
          <p:nvPr/>
        </p:nvPicPr>
        <p:blipFill>
          <a:blip r:embed="rId2">
            <a:alphaModFix amt="18249"/>
          </a:blip>
          <a:stretch>
            <a:fillRect/>
          </a:stretch>
        </p:blipFill>
        <p:spPr>
          <a:xfrm>
            <a:off x="-360454" y="-190026"/>
            <a:ext cx="7827468" cy="7825176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Google Shape;400;p31"/>
          <p:cNvSpPr txBox="1"/>
          <p:nvPr/>
        </p:nvSpPr>
        <p:spPr>
          <a:xfrm>
            <a:off x="3490718" y="3113292"/>
            <a:ext cx="19148716" cy="8302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99" tIns="121899" rIns="121899" bIns="121899">
            <a:normAutofit lnSpcReduction="10000"/>
          </a:bodyPr>
          <a:lstStyle/>
          <a:p>
            <a:pPr algn="l" defTabSz="805100">
              <a:spcBef>
                <a:spcPts val="5700"/>
              </a:spcBef>
              <a:buClr>
                <a:srgbClr val="424242"/>
              </a:buClr>
              <a:buFont typeface="Helvetica"/>
              <a:defRPr sz="4900"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In the scene, the lab leaders talk about what lab-growth means as the PI shifts from hands-on involvement in day-to-day activities to a bigger picture role. </a:t>
            </a:r>
          </a:p>
          <a:p>
            <a:pPr algn="l" defTabSz="805100">
              <a:spcBef>
                <a:spcPts val="5700"/>
              </a:spcBef>
              <a:buClr>
                <a:srgbClr val="424242"/>
              </a:buClr>
              <a:buFont typeface="Helvetica"/>
              <a:defRPr sz="4900"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In small group Discuss the Following (10-15 Minutes):</a:t>
            </a:r>
          </a:p>
          <a:p>
            <a:pPr marL="1320164" indent="-1129330" algn="l" defTabSz="805100">
              <a:spcBef>
                <a:spcPts val="5700"/>
              </a:spcBef>
              <a:buClr>
                <a:srgbClr val="424242"/>
              </a:buClr>
              <a:buSzPts val="4900"/>
              <a:buFont typeface="Helvetica"/>
              <a:buChar char="●"/>
              <a:defRPr sz="4900"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How might a lab head being less involved in day-to-day activities of the lab negatively impact the quality of the science?</a:t>
            </a:r>
          </a:p>
          <a:p>
            <a:pPr marL="1320164" indent="-1129330" algn="l" defTabSz="805100">
              <a:spcBef>
                <a:spcPts val="5700"/>
              </a:spcBef>
              <a:buClr>
                <a:srgbClr val="424242"/>
              </a:buClr>
              <a:buSzPts val="4900"/>
              <a:buFont typeface="Helvetica"/>
              <a:buChar char="●"/>
              <a:defRPr sz="4900"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What does the “right” balance look like to you?</a:t>
            </a:r>
          </a:p>
        </p:txBody>
      </p:sp>
      <p:pic>
        <p:nvPicPr>
          <p:cNvPr id="17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5581" y="667108"/>
            <a:ext cx="4934836" cy="7034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Lato Black"/>
        <a:ea typeface="Lato Black"/>
        <a:cs typeface="Lato Black"/>
      </a:majorFont>
      <a:minorFont>
        <a:latin typeface="Raleway"/>
        <a:ea typeface="Raleway"/>
        <a:cs typeface="Raleway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Raleway SemiBold"/>
            <a:ea typeface="Raleway SemiBold"/>
            <a:cs typeface="Raleway SemiBold"/>
            <a:sym typeface="Raleway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Lato Black"/>
        <a:ea typeface="Lato Black"/>
        <a:cs typeface="Lato Black"/>
      </a:majorFont>
      <a:minorFont>
        <a:latin typeface="Raleway"/>
        <a:ea typeface="Raleway"/>
        <a:cs typeface="Raleway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Raleway SemiBold"/>
            <a:ea typeface="Raleway SemiBold"/>
            <a:cs typeface="Raleway SemiBold"/>
            <a:sym typeface="Raleway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Application>Microsoft Macintosh PowerPoint</Application>
  <PresentationFormat>Custom</PresentationFormat>
  <Paragraphs>47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Arvo</vt:lpstr>
      <vt:lpstr>Century Gothic</vt:lpstr>
      <vt:lpstr>Helvetica</vt:lpstr>
      <vt:lpstr>Helvetica Light</vt:lpstr>
      <vt:lpstr>Helvetica Neue</vt:lpstr>
      <vt:lpstr>Helvetica Neue Light</vt:lpstr>
      <vt:lpstr>Lato Black</vt:lpstr>
      <vt:lpstr>Nunito</vt:lpstr>
      <vt:lpstr>Raleway Italic</vt:lpstr>
      <vt:lpstr>Raleway Light</vt:lpstr>
      <vt:lpstr>Raleway Medium</vt:lpstr>
      <vt:lpstr>Raleway SemiBold</vt:lpstr>
      <vt:lpstr>Times Roman</vt:lpstr>
      <vt:lpstr>Trebuchet MS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Henderson, Corinne Marie</cp:lastModifiedBy>
  <cp:revision>1</cp:revision>
  <dcterms:modified xsi:type="dcterms:W3CDTF">2023-05-15T21:13:48Z</dcterms:modified>
</cp:coreProperties>
</file>