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94"/>
  </p:normalViewPr>
  <p:slideViewPr>
    <p:cSldViewPr snapToGrid="0">
      <p:cViewPr varScale="1">
        <p:scale>
          <a:sx n="58" d="100"/>
          <a:sy n="58" d="100"/>
        </p:scale>
        <p:origin x="92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1.3-Harold-Meena-Heideberg.jpg" descr="1.3-Harold-Meena-Heideberg.jpg"/>
          <p:cNvPicPr>
            <a:picLocks noChangeAspect="1"/>
          </p:cNvPicPr>
          <p:nvPr/>
        </p:nvPicPr>
        <p:blipFill rotWithShape="1">
          <a:blip r:embed="rId2"/>
          <a:srcRect l="5762" r="5762" b="9066"/>
          <a:stretch/>
        </p:blipFill>
        <p:spPr>
          <a:xfrm>
            <a:off x="0" y="-369577"/>
            <a:ext cx="24383999" cy="14097151"/>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1.3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1.3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81"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82"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83" name="For your discussion, consider how in this Scene, Harold Wendling, a third-year grad student, is struggling with replicating Darren’s work synthesizing the compound used in the collaboration, much to Darren and Dr. Heideberg’s frustration.…"/>
          <p:cNvSpPr txBox="1">
            <a:spLocks noGrp="1"/>
          </p:cNvSpPr>
          <p:nvPr>
            <p:ph type="body" idx="4294967295"/>
          </p:nvPr>
        </p:nvSpPr>
        <p:spPr>
          <a:xfrm>
            <a:off x="2503531" y="3240840"/>
            <a:ext cx="19376938" cy="8402720"/>
          </a:xfrm>
          <a:prstGeom prst="rect">
            <a:avLst/>
          </a:prstGeom>
        </p:spPr>
        <p:txBody>
          <a:bodyPr lIns="121899" tIns="121899" rIns="121899" bIns="121899" anchor="t"/>
          <a:lstStyle/>
          <a:p>
            <a:pPr marL="0" indent="0" defTabSz="640794">
              <a:spcBef>
                <a:spcPts val="4600"/>
              </a:spcBef>
              <a:buClr>
                <a:srgbClr val="424242"/>
              </a:buClr>
              <a:buSzTx/>
              <a:buFont typeface="Helvetica"/>
              <a:buNone/>
              <a:defRPr sz="3900"/>
            </a:pPr>
            <a:r>
              <a:t>For your discussion, consider how in this Scene, Harold Wendling, a third-year grad student, is struggling with replicating Darren’s work synthesizing the compound used in the collaboration, much to Darren and Dr. Heideberg’s frustration. </a:t>
            </a:r>
            <a:endParaRPr sz="1403"/>
          </a:p>
          <a:p>
            <a:pPr marL="0" indent="0" defTabSz="640794">
              <a:spcBef>
                <a:spcPts val="4600"/>
              </a:spcBef>
              <a:buClr>
                <a:srgbClr val="424242"/>
              </a:buClr>
              <a:buSzTx/>
              <a:buFont typeface="Helvetica"/>
              <a:buNone/>
              <a:defRPr sz="3900"/>
            </a:pPr>
            <a:r>
              <a:t>In small group Discuss the Following (10-15 Minutes):</a:t>
            </a:r>
          </a:p>
          <a:p>
            <a:pPr marL="0" indent="0" defTabSz="640794">
              <a:spcBef>
                <a:spcPts val="4600"/>
              </a:spcBef>
              <a:buClr>
                <a:srgbClr val="424242"/>
              </a:buClr>
              <a:buSzTx/>
              <a:buFont typeface="Helvetica"/>
              <a:buNone/>
              <a:defRPr sz="3900"/>
            </a:pPr>
            <a:endParaRPr sz="1248"/>
          </a:p>
          <a:p>
            <a:pPr marL="1050743" indent="-898854" defTabSz="640794">
              <a:spcBef>
                <a:spcPts val="4600"/>
              </a:spcBef>
              <a:buClr>
                <a:srgbClr val="424242"/>
              </a:buClr>
              <a:buSzPts val="3800"/>
              <a:buFont typeface="Helvetica"/>
              <a:buChar char="●"/>
              <a:defRPr sz="3900"/>
            </a:pPr>
            <a:r>
              <a:t>What information would be helpful to include in the lab manual about how to record and share experimental procedures and techniques with lab members? </a:t>
            </a:r>
          </a:p>
          <a:p>
            <a:pPr marL="1050743" indent="-898854" defTabSz="640794">
              <a:spcBef>
                <a:spcPts val="4600"/>
              </a:spcBef>
              <a:buClr>
                <a:srgbClr val="424242"/>
              </a:buClr>
              <a:buSzPts val="3800"/>
              <a:buFont typeface="Helvetica"/>
              <a:buChar char="●"/>
              <a:defRPr sz="3900"/>
            </a:pPr>
            <a:r>
              <a:t>What information should be included to prevent the situation that Harold is in? Where in the manual would you put it?</a:t>
            </a:r>
          </a:p>
        </p:txBody>
      </p:sp>
      <p:sp>
        <p:nvSpPr>
          <p:cNvPr id="184"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rotWithShape="1">
          <a:blip r:embed="rId2">
            <a:alphaModFix amt="20000"/>
          </a:blip>
          <a:srcRect l="20520" t="5632"/>
          <a:stretch/>
        </p:blipFill>
        <p:spPr>
          <a:xfrm>
            <a:off x="0" y="0"/>
            <a:ext cx="6640130" cy="7881612"/>
          </a:xfrm>
          <a:prstGeom prst="rect">
            <a:avLst/>
          </a:prstGeom>
          <a:ln w="12700">
            <a:miter lim="400000"/>
          </a:ln>
        </p:spPr>
      </p:pic>
      <p:sp>
        <p:nvSpPr>
          <p:cNvPr id="131" name="1.3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1.3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1.3 Heideberg-Darren.jpg" descr="1.3 Heideberg-Darren.jpg"/>
          <p:cNvPicPr>
            <a:picLocks noChangeAspect="1"/>
          </p:cNvPicPr>
          <p:nvPr/>
        </p:nvPicPr>
        <p:blipFill rotWithShape="1">
          <a:blip r:embed="rId2"/>
          <a:srcRect r="21108" b="18889"/>
          <a:stretch/>
        </p:blipFill>
        <p:spPr>
          <a:xfrm>
            <a:off x="-41871" y="-410163"/>
            <a:ext cx="24425871" cy="14126163"/>
          </a:xfrm>
          <a:prstGeom prst="rect">
            <a:avLst/>
          </a:prstGeom>
          <a:ln w="12700">
            <a:miter lim="400000"/>
          </a:ln>
        </p:spPr>
      </p:pic>
      <p:sp>
        <p:nvSpPr>
          <p:cNvPr id="134" name="Rectangle"/>
          <p:cNvSpPr/>
          <p:nvPr/>
        </p:nvSpPr>
        <p:spPr>
          <a:xfrm>
            <a:off x="0" y="-410163"/>
            <a:ext cx="24383999" cy="12382046"/>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410163"/>
            <a:ext cx="18951453" cy="12411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artwork_icon_highlight.png" descr="artwork_icon_highlight.png"/>
          <p:cNvPicPr>
            <a:picLocks noChangeAspect="1"/>
          </p:cNvPicPr>
          <p:nvPr/>
        </p:nvPicPr>
        <p:blipFill rotWithShape="1">
          <a:blip r:embed="rId2">
            <a:alphaModFix amt="20000"/>
          </a:blip>
          <a:srcRect l="24343" t="7498"/>
          <a:stretch/>
        </p:blipFill>
        <p:spPr>
          <a:xfrm>
            <a:off x="0" y="0"/>
            <a:ext cx="6738330" cy="7622684"/>
          </a:xfrm>
          <a:prstGeom prst="rect">
            <a:avLst/>
          </a:prstGeom>
          <a:ln w="12700">
            <a:miter lim="400000"/>
          </a:ln>
        </p:spPr>
      </p:pic>
      <p:sp>
        <p:nvSpPr>
          <p:cNvPr id="144" name="Navigating Difficult Situa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Navigating Difficult Situations</a:t>
            </a:r>
          </a:p>
        </p:txBody>
      </p:sp>
      <p:sp>
        <p:nvSpPr>
          <p:cNvPr id="145" name="In this Scene, Harold has recently joined the Heideberg lab. Harold is struggling with replicating Darren’s work and causing frustration to Heideberg and Darren.…"/>
          <p:cNvSpPr txBox="1">
            <a:spLocks noGrp="1"/>
          </p:cNvSpPr>
          <p:nvPr>
            <p:ph type="body" idx="4294967295"/>
          </p:nvPr>
        </p:nvSpPr>
        <p:spPr>
          <a:xfrm>
            <a:off x="2432590" y="3841659"/>
            <a:ext cx="19518820" cy="7161097"/>
          </a:xfrm>
          <a:prstGeom prst="rect">
            <a:avLst/>
          </a:prstGeom>
        </p:spPr>
        <p:txBody>
          <a:bodyPr lIns="121899" tIns="121899" rIns="121899" bIns="121899" anchor="t"/>
          <a:lstStyle/>
          <a:p>
            <a:pPr marL="0" indent="0" defTabSz="509349">
              <a:spcBef>
                <a:spcPts val="3600"/>
              </a:spcBef>
              <a:buClr>
                <a:srgbClr val="424242"/>
              </a:buClr>
              <a:buSzTx/>
              <a:buFont typeface="Helvetica"/>
              <a:buNone/>
              <a:defRPr sz="3100"/>
            </a:pPr>
            <a:r>
              <a:t>In this Scene, Harold has recently joined the Heideberg lab. Harold is struggling with replicating Darren’s work and causing frustration to Heideberg and Darren. </a:t>
            </a:r>
            <a:endParaRPr sz="744"/>
          </a:p>
          <a:p>
            <a:pPr marL="0" indent="0" defTabSz="509349">
              <a:spcBef>
                <a:spcPts val="3600"/>
              </a:spcBef>
              <a:buClr>
                <a:srgbClr val="424242"/>
              </a:buClr>
              <a:buSzTx/>
              <a:buFont typeface="Helvetica"/>
              <a:buNone/>
              <a:defRPr sz="3100"/>
            </a:pPr>
            <a:endParaRPr sz="1116"/>
          </a:p>
          <a:p>
            <a:pPr marL="0" indent="0" defTabSz="509349">
              <a:spcBef>
                <a:spcPts val="3600"/>
              </a:spcBef>
              <a:buClr>
                <a:srgbClr val="424242"/>
              </a:buClr>
              <a:buSzTx/>
              <a:buFont typeface="Helvetica"/>
              <a:buNone/>
              <a:defRPr sz="3100"/>
            </a:pPr>
            <a:r>
              <a:t>Discuss the following questions in your small groups (5-10 Minutes):</a:t>
            </a:r>
            <a:endParaRPr sz="744"/>
          </a:p>
          <a:p>
            <a:pPr marL="0" indent="0" defTabSz="509349">
              <a:spcBef>
                <a:spcPts val="3600"/>
              </a:spcBef>
              <a:buClr>
                <a:srgbClr val="424242"/>
              </a:buClr>
              <a:buSzTx/>
              <a:buFont typeface="Helvetica"/>
              <a:buNone/>
              <a:defRPr sz="3100"/>
            </a:pPr>
            <a:endParaRPr sz="1116"/>
          </a:p>
          <a:p>
            <a:pPr marL="924515" indent="-803783" defTabSz="509349">
              <a:spcBef>
                <a:spcPts val="3600"/>
              </a:spcBef>
              <a:buClr>
                <a:srgbClr val="424242"/>
              </a:buClr>
              <a:buSzPts val="3100"/>
              <a:buFont typeface="Helvetica"/>
              <a:buChar char="●"/>
              <a:defRPr sz="3100"/>
            </a:pPr>
            <a:r>
              <a:t>How much of what Harold is encountering stems from his transition from his successful previous experience to a more competitive environment? </a:t>
            </a:r>
            <a:endParaRPr sz="744"/>
          </a:p>
          <a:p>
            <a:pPr marL="924515" indent="-803783" defTabSz="509349">
              <a:spcBef>
                <a:spcPts val="3600"/>
              </a:spcBef>
              <a:buClr>
                <a:srgbClr val="424242"/>
              </a:buClr>
              <a:buSzPts val="3100"/>
              <a:buFont typeface="Helvetica"/>
              <a:buChar char="●"/>
              <a:defRPr sz="3100"/>
            </a:pPr>
            <a:r>
              <a:t>His first thought is that “it must be something” that he’s getting wrong. What factors and actions of those around him are contributing to his perception of the situation?</a:t>
            </a:r>
          </a:p>
          <a:p>
            <a:pPr marL="0" indent="0" defTabSz="509349">
              <a:spcBef>
                <a:spcPts val="3600"/>
              </a:spcBef>
              <a:buClr>
                <a:srgbClr val="424242"/>
              </a:buClr>
              <a:buSzTx/>
              <a:buFont typeface="Helvetica"/>
              <a:buNone/>
              <a:defRPr sz="3100"/>
            </a:pPr>
            <a:r>
              <a:t>Ask one person to take notes for sharing with the larger group.</a:t>
            </a:r>
          </a:p>
        </p:txBody>
      </p:sp>
      <p:pic>
        <p:nvPicPr>
          <p:cNvPr id="146"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47"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9" name="artwork_icon_highlight.png" descr="artwork_icon_highlight.png"/>
          <p:cNvPicPr>
            <a:picLocks noChangeAspect="1"/>
          </p:cNvPicPr>
          <p:nvPr/>
        </p:nvPicPr>
        <p:blipFill rotWithShape="1">
          <a:blip r:embed="rId2">
            <a:alphaModFix amt="20000"/>
          </a:blip>
          <a:srcRect l="24299" t="7711"/>
          <a:stretch/>
        </p:blipFill>
        <p:spPr>
          <a:xfrm>
            <a:off x="0" y="-1"/>
            <a:ext cx="6738330" cy="7605099"/>
          </a:xfrm>
          <a:prstGeom prst="rect">
            <a:avLst/>
          </a:prstGeom>
          <a:ln w="12700">
            <a:miter lim="400000"/>
          </a:ln>
        </p:spPr>
      </p:pic>
      <p:sp>
        <p:nvSpPr>
          <p:cNvPr id="150" name="Share one or two key takeaways from your small group discussion with the whole group…"/>
          <p:cNvSpPr txBox="1">
            <a:spLocks noGrp="1"/>
          </p:cNvSpPr>
          <p:nvPr>
            <p:ph type="body" sz="half" idx="4294967295"/>
          </p:nvPr>
        </p:nvSpPr>
        <p:spPr>
          <a:xfrm>
            <a:off x="1583376" y="5010059"/>
            <a:ext cx="21217248" cy="6032683"/>
          </a:xfrm>
          <a:prstGeom prst="rect">
            <a:avLst/>
          </a:prstGeom>
        </p:spPr>
        <p:txBody>
          <a:bodyPr lIns="121899" tIns="121899" rIns="121899" bIns="121899" anchor="t"/>
          <a:lstStyle/>
          <a:p>
            <a:pPr marL="0" indent="0" algn="ctr">
              <a:buClr>
                <a:srgbClr val="424242"/>
              </a:buClr>
              <a:buSzTx/>
              <a:buFont typeface="Helvetica"/>
              <a:buNone/>
              <a:defRPr sz="7500"/>
            </a:pPr>
            <a:r>
              <a:t>Share one or two key takeaways from your small group discussion with the whole group </a:t>
            </a:r>
          </a:p>
          <a:p>
            <a:pPr marL="0" indent="0" algn="ctr">
              <a:buClr>
                <a:srgbClr val="424242"/>
              </a:buClr>
              <a:buSzTx/>
              <a:buFont typeface="Helvetica"/>
              <a:buNone/>
              <a:defRPr sz="7500"/>
            </a:pPr>
            <a:r>
              <a:t>(5-10 Minutes).</a:t>
            </a:r>
          </a:p>
          <a:p>
            <a:pPr marL="0" indent="0" defTabSz="914400">
              <a:lnSpc>
                <a:spcPct val="115000"/>
              </a:lnSpc>
              <a:spcBef>
                <a:spcPts val="1600"/>
              </a:spcBef>
              <a:buClr>
                <a:srgbClr val="424242"/>
              </a:buClr>
              <a:buSzTx/>
              <a:buFont typeface="Helvetica"/>
              <a:buNone/>
              <a:defRPr sz="1300">
                <a:solidFill>
                  <a:srgbClr val="424242"/>
                </a:solidFill>
                <a:latin typeface="Nunito"/>
                <a:ea typeface="Nunito"/>
                <a:cs typeface="Nunito"/>
                <a:sym typeface="Nunito"/>
              </a:defRPr>
            </a:pPr>
            <a:r>
              <a:t> </a:t>
            </a:r>
          </a:p>
        </p:txBody>
      </p:sp>
      <p:pic>
        <p:nvPicPr>
          <p:cNvPr id="151"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2"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53" name="Navigating Difficult Situa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Navigating Difficult Situations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5" name="Image" descr="Image"/>
          <p:cNvPicPr>
            <a:picLocks noChangeAspect="1"/>
          </p:cNvPicPr>
          <p:nvPr/>
        </p:nvPicPr>
        <p:blipFill>
          <a:blip r:embed="rId2"/>
          <a:stretch>
            <a:fillRect/>
          </a:stretch>
        </p:blipFill>
        <p:spPr>
          <a:xfrm>
            <a:off x="18074602" y="558752"/>
            <a:ext cx="5854742" cy="756404"/>
          </a:xfrm>
          <a:prstGeom prst="rect">
            <a:avLst/>
          </a:prstGeom>
          <a:ln w="12700">
            <a:miter lim="400000"/>
          </a:ln>
        </p:spPr>
      </p:pic>
      <p:pic>
        <p:nvPicPr>
          <p:cNvPr id="156" name="Image" descr="Image"/>
          <p:cNvPicPr>
            <a:picLocks noChangeAspect="1"/>
          </p:cNvPicPr>
          <p:nvPr/>
        </p:nvPicPr>
        <p:blipFill>
          <a:blip r:embed="rId3"/>
          <a:stretch>
            <a:fillRect/>
          </a:stretch>
        </p:blipFill>
        <p:spPr>
          <a:xfrm>
            <a:off x="21455034" y="1529633"/>
            <a:ext cx="2454331" cy="756405"/>
          </a:xfrm>
          <a:prstGeom prst="rect">
            <a:avLst/>
          </a:prstGeom>
          <a:ln w="12700">
            <a:miter lim="400000"/>
          </a:ln>
        </p:spPr>
      </p:pic>
      <p:pic>
        <p:nvPicPr>
          <p:cNvPr id="157" name="Image" descr="Image"/>
          <p:cNvPicPr>
            <a:picLocks noChangeAspect="1"/>
          </p:cNvPicPr>
          <p:nvPr/>
        </p:nvPicPr>
        <p:blipFill rotWithShape="1">
          <a:blip r:embed="rId4">
            <a:alphaModFix amt="16491"/>
          </a:blip>
          <a:srcRect l="15388" t="10075"/>
          <a:stretch/>
        </p:blipFill>
        <p:spPr>
          <a:xfrm>
            <a:off x="0" y="-1"/>
            <a:ext cx="7551500" cy="8055333"/>
          </a:xfrm>
          <a:prstGeom prst="rect">
            <a:avLst/>
          </a:prstGeom>
          <a:ln w="12700">
            <a:miter lim="400000"/>
          </a:ln>
        </p:spPr>
      </p:pic>
      <p:sp>
        <p:nvSpPr>
          <p:cNvPr id="158" name="Decision Making Framework"/>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Decision Making Framework</a:t>
            </a:r>
          </a:p>
        </p:txBody>
      </p:sp>
      <p:sp>
        <p:nvSpPr>
          <p:cNvPr id="159" name="The Decision Making Framework (DMF) is a 6-step tool to navigate difficult interactions and problem situations to assure that your choices are thoughtful, balanced, and contribute to positive outcomes.…"/>
          <p:cNvSpPr txBox="1">
            <a:spLocks noGrp="1"/>
          </p:cNvSpPr>
          <p:nvPr>
            <p:ph type="body" idx="4294967295"/>
          </p:nvPr>
        </p:nvSpPr>
        <p:spPr>
          <a:xfrm>
            <a:off x="3062926" y="3206659"/>
            <a:ext cx="18258148" cy="7912282"/>
          </a:xfrm>
          <a:prstGeom prst="rect">
            <a:avLst/>
          </a:prstGeom>
        </p:spPr>
        <p:txBody>
          <a:bodyPr lIns="121899" tIns="121899" rIns="121899" bIns="121899" anchor="t"/>
          <a:lstStyle/>
          <a:p>
            <a:pPr marL="0" indent="0" defTabSz="599717">
              <a:spcBef>
                <a:spcPts val="4300"/>
              </a:spcBef>
              <a:buClr>
                <a:srgbClr val="424242"/>
              </a:buClr>
              <a:buSzTx/>
              <a:buFont typeface="Helvetica"/>
              <a:buNone/>
              <a:defRPr sz="3650"/>
            </a:pPr>
            <a:r>
              <a:t>The Decision Making Framework (DMF) is a 6-step tool to navigate difficult interactions and problem situations to assure that your choices are thoughtful, balanced, and contribute to positive outcomes. </a:t>
            </a:r>
          </a:p>
          <a:p>
            <a:pPr marL="695325" indent="-695325" defTabSz="599717">
              <a:spcBef>
                <a:spcPts val="4300"/>
              </a:spcBef>
              <a:buClr>
                <a:srgbClr val="424242"/>
              </a:buClr>
              <a:buSzPts val="3600"/>
              <a:buFont typeface="Helvetica"/>
              <a:buChar char="●"/>
              <a:defRPr sz="3650"/>
            </a:pPr>
            <a:endParaRPr sz="1314"/>
          </a:p>
          <a:p>
            <a:pPr marL="0" indent="0" defTabSz="599717">
              <a:spcBef>
                <a:spcPts val="4300"/>
              </a:spcBef>
              <a:buClr>
                <a:srgbClr val="424242"/>
              </a:buClr>
              <a:buSzTx/>
              <a:buFont typeface="Helvetica"/>
              <a:buNone/>
              <a:defRPr sz="3650"/>
            </a:pPr>
            <a:endParaRPr sz="1314"/>
          </a:p>
          <a:p>
            <a:pPr marL="0" indent="0" defTabSz="599717">
              <a:spcBef>
                <a:spcPts val="4300"/>
              </a:spcBef>
              <a:buClr>
                <a:srgbClr val="424242"/>
              </a:buClr>
              <a:buSzTx/>
              <a:buFont typeface="Helvetica"/>
              <a:buNone/>
              <a:defRPr sz="3650"/>
            </a:pPr>
            <a:endParaRPr sz="1314"/>
          </a:p>
          <a:p>
            <a:pPr marL="0" indent="0" defTabSz="599717">
              <a:spcBef>
                <a:spcPts val="4300"/>
              </a:spcBef>
              <a:buClr>
                <a:srgbClr val="424242"/>
              </a:buClr>
              <a:buSzTx/>
              <a:buFont typeface="Helvetica"/>
              <a:buNone/>
              <a:defRPr sz="3650"/>
            </a:pPr>
            <a:endParaRPr sz="1314"/>
          </a:p>
          <a:p>
            <a:pPr marL="695325" indent="-695325" defTabSz="599717">
              <a:spcBef>
                <a:spcPts val="4300"/>
              </a:spcBef>
              <a:buClr>
                <a:srgbClr val="424242"/>
              </a:buClr>
              <a:buSzPts val="3600"/>
              <a:buFont typeface="Helvetica"/>
              <a:buChar char="●"/>
              <a:defRPr sz="3650"/>
            </a:pPr>
            <a:r>
              <a:t>Share with your group how you would you have applied the DMF to this episode.</a:t>
            </a:r>
          </a:p>
          <a:p>
            <a:pPr marL="695325" indent="-695325" defTabSz="599717">
              <a:spcBef>
                <a:spcPts val="4300"/>
              </a:spcBef>
              <a:buClr>
                <a:srgbClr val="424242"/>
              </a:buClr>
              <a:buSzPts val="3600"/>
              <a:buFont typeface="Helvetica"/>
              <a:buChar char="●"/>
              <a:defRPr sz="3650"/>
            </a:pPr>
            <a:r>
              <a:t>Which of the 6 questions would be particularly helpful to Harold in this situation?</a:t>
            </a:r>
          </a:p>
        </p:txBody>
      </p:sp>
      <p:pic>
        <p:nvPicPr>
          <p:cNvPr id="160" name="Picture 3" descr="Picture 3"/>
          <p:cNvPicPr>
            <a:picLocks noChangeAspect="1"/>
          </p:cNvPicPr>
          <p:nvPr/>
        </p:nvPicPr>
        <p:blipFill>
          <a:blip r:embed="rId5"/>
          <a:stretch>
            <a:fillRect/>
          </a:stretch>
        </p:blipFill>
        <p:spPr>
          <a:xfrm>
            <a:off x="3201192" y="5537792"/>
            <a:ext cx="17531870" cy="187841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62" name="Image" descr="Image"/>
          <p:cNvPicPr>
            <a:picLocks noChangeAspect="1"/>
          </p:cNvPicPr>
          <p:nvPr/>
        </p:nvPicPr>
        <p:blipFill>
          <a:blip r:embed="rId2"/>
          <a:stretch>
            <a:fillRect/>
          </a:stretch>
        </p:blipFill>
        <p:spPr>
          <a:xfrm>
            <a:off x="18074602" y="558752"/>
            <a:ext cx="5854742" cy="756404"/>
          </a:xfrm>
          <a:prstGeom prst="rect">
            <a:avLst/>
          </a:prstGeom>
          <a:ln w="12700">
            <a:miter lim="400000"/>
          </a:ln>
        </p:spPr>
      </p:pic>
      <p:pic>
        <p:nvPicPr>
          <p:cNvPr id="163" name="Image" descr="Image"/>
          <p:cNvPicPr>
            <a:picLocks noChangeAspect="1"/>
          </p:cNvPicPr>
          <p:nvPr/>
        </p:nvPicPr>
        <p:blipFill>
          <a:blip r:embed="rId3"/>
          <a:stretch>
            <a:fillRect/>
          </a:stretch>
        </p:blipFill>
        <p:spPr>
          <a:xfrm>
            <a:off x="21475013" y="2748833"/>
            <a:ext cx="2454330" cy="756405"/>
          </a:xfrm>
          <a:prstGeom prst="rect">
            <a:avLst/>
          </a:prstGeom>
          <a:ln w="12700">
            <a:miter lim="400000"/>
          </a:ln>
        </p:spPr>
      </p:pic>
      <p:pic>
        <p:nvPicPr>
          <p:cNvPr id="164" name="Image" descr="Image"/>
          <p:cNvPicPr>
            <a:picLocks noChangeAspect="1"/>
          </p:cNvPicPr>
          <p:nvPr/>
        </p:nvPicPr>
        <p:blipFill rotWithShape="1">
          <a:blip r:embed="rId4">
            <a:alphaModFix amt="16491"/>
          </a:blip>
          <a:srcRect l="15699" t="10075"/>
          <a:stretch/>
        </p:blipFill>
        <p:spPr>
          <a:xfrm>
            <a:off x="0" y="-1"/>
            <a:ext cx="7551500" cy="8055333"/>
          </a:xfrm>
          <a:prstGeom prst="rect">
            <a:avLst/>
          </a:prstGeom>
          <a:ln w="12700">
            <a:miter lim="400000"/>
          </a:ln>
        </p:spPr>
      </p:pic>
      <p:sp>
        <p:nvSpPr>
          <p:cNvPr id="165" name="Decision Making Framework"/>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Decision Making Framework</a:t>
            </a:r>
          </a:p>
        </p:txBody>
      </p:sp>
      <p:pic>
        <p:nvPicPr>
          <p:cNvPr id="166" name="Image" descr="Image"/>
          <p:cNvPicPr>
            <a:picLocks noChangeAspect="1"/>
          </p:cNvPicPr>
          <p:nvPr/>
        </p:nvPicPr>
        <p:blipFill>
          <a:blip r:embed="rId5"/>
          <a:stretch>
            <a:fillRect/>
          </a:stretch>
        </p:blipFill>
        <p:spPr>
          <a:xfrm>
            <a:off x="18123061" y="1644834"/>
            <a:ext cx="5806282" cy="774322"/>
          </a:xfrm>
          <a:prstGeom prst="rect">
            <a:avLst/>
          </a:prstGeom>
          <a:ln w="12700">
            <a:miter lim="400000"/>
          </a:ln>
        </p:spPr>
      </p:pic>
      <p:sp>
        <p:nvSpPr>
          <p:cNvPr id="167" name="Assign 1 person in your groups to record the main takeaways being shared in your discussion. Discuss the following 2MC, which is a real problem encountered by a researcher:…"/>
          <p:cNvSpPr txBox="1">
            <a:spLocks noGrp="1"/>
          </p:cNvSpPr>
          <p:nvPr>
            <p:ph type="body" sz="half" idx="4294967295"/>
          </p:nvPr>
        </p:nvSpPr>
        <p:spPr>
          <a:xfrm>
            <a:off x="3035333" y="2818566"/>
            <a:ext cx="17718707" cy="5511258"/>
          </a:xfrm>
          <a:prstGeom prst="rect">
            <a:avLst/>
          </a:prstGeom>
        </p:spPr>
        <p:txBody>
          <a:bodyPr lIns="121899" tIns="121899" rIns="121899" bIns="121899" anchor="t"/>
          <a:lstStyle/>
          <a:p>
            <a:pPr marL="0" indent="0" defTabSz="476488">
              <a:spcBef>
                <a:spcPts val="3400"/>
              </a:spcBef>
              <a:buClr>
                <a:srgbClr val="424242"/>
              </a:buClr>
              <a:buSzTx/>
              <a:buFont typeface="Helvetica"/>
              <a:buNone/>
              <a:defRPr sz="2900">
                <a:latin typeface="Raleway Bold"/>
                <a:ea typeface="Raleway Bold"/>
                <a:cs typeface="Raleway Bold"/>
                <a:sym typeface="Raleway Bold"/>
              </a:defRPr>
            </a:pPr>
            <a:r>
              <a:t>Assign 1 person in your groups to record the main takeaways being shared in your discussion. Discuss the following 2MC, which is a real problem encountered by a researcher:</a:t>
            </a:r>
            <a:endParaRPr sz="928"/>
          </a:p>
          <a:p>
            <a:pPr marL="0" indent="0" defTabSz="476488">
              <a:spcBef>
                <a:spcPts val="3400"/>
              </a:spcBef>
              <a:buClr>
                <a:srgbClr val="424242"/>
              </a:buClr>
              <a:buSzTx/>
              <a:buFont typeface="Helvetica"/>
              <a:buNone/>
              <a:defRPr sz="2900"/>
            </a:pPr>
            <a:r>
              <a:rPr>
                <a:latin typeface="Raleway Italic"/>
                <a:ea typeface="Raleway Italic"/>
                <a:cs typeface="Raleway Italic"/>
                <a:sym typeface="Raleway Italic"/>
              </a:rPr>
              <a:t>You began working in a new lab a few weeks ago. You met with your new PI in your first week to discuss the project you'd be working on, but you realize now you didn't ask as many—or the right—questions to really understand the work. After a few weeks of working, you do not have much to show for your time. You are supposed to present your work at next week's lab meeting, and you are afraid that, because you do not have much to show, your new PI will think you have not been working hard enough. You feel that it is too late to ask for additional direction or help because you have waited so long. You haven’t gotten to know any of your new colleagues well enough to feel </a:t>
            </a:r>
            <a:r>
              <a:t>comfortable asking them for advice, or whether any of them are doing work close enough to yours that you could ask for help. What do you do?</a:t>
            </a:r>
          </a:p>
        </p:txBody>
      </p:sp>
      <p:pic>
        <p:nvPicPr>
          <p:cNvPr id="168" name="Picture 5" descr="Picture 5"/>
          <p:cNvPicPr>
            <a:picLocks noChangeAspect="1"/>
          </p:cNvPicPr>
          <p:nvPr/>
        </p:nvPicPr>
        <p:blipFill>
          <a:blip r:embed="rId6"/>
          <a:stretch>
            <a:fillRect/>
          </a:stretch>
        </p:blipFill>
        <p:spPr>
          <a:xfrm>
            <a:off x="5373223" y="8055691"/>
            <a:ext cx="11809570" cy="338700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70" name="Image" descr="Image"/>
          <p:cNvPicPr>
            <a:picLocks noChangeAspect="1"/>
          </p:cNvPicPr>
          <p:nvPr/>
        </p:nvPicPr>
        <p:blipFill>
          <a:blip r:embed="rId2"/>
          <a:stretch>
            <a:fillRect/>
          </a:stretch>
        </p:blipFill>
        <p:spPr>
          <a:xfrm>
            <a:off x="18074602" y="558752"/>
            <a:ext cx="5854742" cy="756404"/>
          </a:xfrm>
          <a:prstGeom prst="rect">
            <a:avLst/>
          </a:prstGeom>
          <a:ln w="12700">
            <a:miter lim="400000"/>
          </a:ln>
        </p:spPr>
      </p:pic>
      <p:pic>
        <p:nvPicPr>
          <p:cNvPr id="171" name="Image" descr="Image"/>
          <p:cNvPicPr>
            <a:picLocks noChangeAspect="1"/>
          </p:cNvPicPr>
          <p:nvPr/>
        </p:nvPicPr>
        <p:blipFill>
          <a:blip r:embed="rId3"/>
          <a:stretch>
            <a:fillRect/>
          </a:stretch>
        </p:blipFill>
        <p:spPr>
          <a:xfrm>
            <a:off x="21475013" y="1529633"/>
            <a:ext cx="2454330" cy="756405"/>
          </a:xfrm>
          <a:prstGeom prst="rect">
            <a:avLst/>
          </a:prstGeom>
          <a:ln w="12700">
            <a:miter lim="400000"/>
          </a:ln>
        </p:spPr>
      </p:pic>
      <p:pic>
        <p:nvPicPr>
          <p:cNvPr id="172" name="Image" descr="Image"/>
          <p:cNvPicPr>
            <a:picLocks noChangeAspect="1"/>
          </p:cNvPicPr>
          <p:nvPr/>
        </p:nvPicPr>
        <p:blipFill rotWithShape="1">
          <a:blip r:embed="rId4">
            <a:alphaModFix amt="16491"/>
          </a:blip>
          <a:srcRect l="15699" t="10075"/>
          <a:stretch/>
        </p:blipFill>
        <p:spPr>
          <a:xfrm>
            <a:off x="0" y="-1"/>
            <a:ext cx="7551500" cy="8055333"/>
          </a:xfrm>
          <a:prstGeom prst="rect">
            <a:avLst/>
          </a:prstGeom>
          <a:ln w="12700">
            <a:miter lim="400000"/>
          </a:ln>
        </p:spPr>
      </p:pic>
      <p:sp>
        <p:nvSpPr>
          <p:cNvPr id="173" name="2 Minute Challenge (2MC) Debrief"/>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805100">
              <a:defRPr sz="7840">
                <a:solidFill>
                  <a:srgbClr val="408B94"/>
                </a:solidFill>
                <a:latin typeface="+mj-lt"/>
                <a:ea typeface="+mj-ea"/>
                <a:cs typeface="+mj-cs"/>
                <a:sym typeface="Lato Black"/>
              </a:defRPr>
            </a:lvl1pPr>
          </a:lstStyle>
          <a:p>
            <a:r>
              <a:t>2 Minute Challenge (2MC) Debrief</a:t>
            </a:r>
          </a:p>
        </p:txBody>
      </p:sp>
      <p:sp>
        <p:nvSpPr>
          <p:cNvPr id="174" name="Share one or two takeaways that you discussed with your group.…"/>
          <p:cNvSpPr txBox="1">
            <a:spLocks noGrp="1"/>
          </p:cNvSpPr>
          <p:nvPr>
            <p:ph type="body" sz="quarter" idx="4294967295"/>
          </p:nvPr>
        </p:nvSpPr>
        <p:spPr>
          <a:xfrm>
            <a:off x="5453850" y="4888600"/>
            <a:ext cx="13476300" cy="3938800"/>
          </a:xfrm>
          <a:prstGeom prst="rect">
            <a:avLst/>
          </a:prstGeom>
        </p:spPr>
        <p:txBody>
          <a:bodyPr lIns="121899" tIns="121899" rIns="121899" bIns="121899" anchor="t"/>
          <a:lstStyle/>
          <a:p>
            <a:pPr marL="0" indent="0" defTabSz="755808">
              <a:spcBef>
                <a:spcPts val="5400"/>
              </a:spcBef>
              <a:buClr>
                <a:srgbClr val="424242"/>
              </a:buClr>
              <a:buSzTx/>
              <a:buFont typeface="Helvetica"/>
              <a:buNone/>
              <a:defRPr sz="4600"/>
            </a:pPr>
            <a:r>
              <a:t>Share one or two takeaways that you discussed with your group. </a:t>
            </a:r>
          </a:p>
          <a:p>
            <a:pPr marL="0" indent="0" defTabSz="755808">
              <a:spcBef>
                <a:spcPts val="5400"/>
              </a:spcBef>
              <a:buClr>
                <a:srgbClr val="424242"/>
              </a:buClr>
              <a:buSzTx/>
              <a:buFont typeface="Helvetica"/>
              <a:buNone/>
              <a:defRPr sz="4600"/>
            </a:pPr>
            <a:endParaRPr sz="1656"/>
          </a:p>
          <a:p>
            <a:pPr marL="0" indent="0" defTabSz="755808">
              <a:spcBef>
                <a:spcPts val="5400"/>
              </a:spcBef>
              <a:buClr>
                <a:srgbClr val="424242"/>
              </a:buClr>
              <a:buSzTx/>
              <a:buFont typeface="Helvetica"/>
              <a:buNone/>
              <a:defRPr sz="4600"/>
            </a:pPr>
            <a:r>
              <a:t>What are the exact words that you would 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76" name="Image" descr="Image"/>
          <p:cNvPicPr>
            <a:picLocks noChangeAspect="1"/>
          </p:cNvPicPr>
          <p:nvPr/>
        </p:nvPicPr>
        <p:blipFill rotWithShape="1">
          <a:blip r:embed="rId2">
            <a:alphaModFix amt="18249"/>
          </a:blip>
          <a:srcRect l="4605" t="2428"/>
          <a:stretch/>
        </p:blipFill>
        <p:spPr>
          <a:xfrm>
            <a:off x="0" y="0"/>
            <a:ext cx="7467014" cy="7635150"/>
          </a:xfrm>
          <a:prstGeom prst="rect">
            <a:avLst/>
          </a:prstGeom>
          <a:ln w="12700">
            <a:miter lim="400000"/>
          </a:ln>
        </p:spPr>
      </p:pic>
      <p:pic>
        <p:nvPicPr>
          <p:cNvPr id="177"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78" name="In the scenario, Harold is having a hard time replicating the results of Darren’s work. Discuss the following questions as a group (10-15 Minutes):…"/>
          <p:cNvSpPr txBox="1">
            <a:spLocks noGrp="1"/>
          </p:cNvSpPr>
          <p:nvPr>
            <p:ph type="body" idx="4294967295"/>
          </p:nvPr>
        </p:nvSpPr>
        <p:spPr>
          <a:xfrm>
            <a:off x="3586603" y="3364600"/>
            <a:ext cx="17210794" cy="8021225"/>
          </a:xfrm>
          <a:prstGeom prst="rect">
            <a:avLst/>
          </a:prstGeom>
        </p:spPr>
        <p:txBody>
          <a:bodyPr lIns="121899" tIns="121899" rIns="121899" bIns="121899" anchor="t"/>
          <a:lstStyle/>
          <a:p>
            <a:pPr marL="0" indent="0" defTabSz="640794">
              <a:spcBef>
                <a:spcPts val="4600"/>
              </a:spcBef>
              <a:buClr>
                <a:srgbClr val="424242"/>
              </a:buClr>
              <a:buSzTx/>
              <a:buFont typeface="Helvetica"/>
              <a:buNone/>
              <a:defRPr sz="3900"/>
            </a:pPr>
            <a:r>
              <a:t>In the scenario, Harold is having a hard time replicating the results of Darren’s work. Discuss the following questions as a group (10-15 Minutes):</a:t>
            </a:r>
          </a:p>
          <a:p>
            <a:pPr marL="0" indent="0" defTabSz="640794">
              <a:spcBef>
                <a:spcPts val="4600"/>
              </a:spcBef>
              <a:buClr>
                <a:srgbClr val="424242"/>
              </a:buClr>
              <a:buSzTx/>
              <a:buFont typeface="Helvetica"/>
              <a:buNone/>
              <a:defRPr sz="3900"/>
            </a:pPr>
            <a:endParaRPr sz="1403"/>
          </a:p>
          <a:p>
            <a:pPr marL="619125" indent="-619125" defTabSz="640794">
              <a:spcBef>
                <a:spcPts val="4600"/>
              </a:spcBef>
              <a:buClr>
                <a:srgbClr val="424242"/>
              </a:buClr>
              <a:buSzPts val="3800"/>
              <a:buFont typeface="Helvetica"/>
              <a:buChar char="●"/>
              <a:defRPr sz="3900"/>
            </a:pPr>
            <a:r>
              <a:t>What is the main reason for inconsistencies in experimental techniques? Differences in innate skill? Training?</a:t>
            </a:r>
          </a:p>
          <a:p>
            <a:pPr marL="619125" indent="-619125" defTabSz="640794">
              <a:spcBef>
                <a:spcPts val="4600"/>
              </a:spcBef>
              <a:buClr>
                <a:srgbClr val="424242"/>
              </a:buClr>
              <a:buSzPts val="3800"/>
              <a:buFont typeface="Helvetica"/>
              <a:buChar char="●"/>
              <a:defRPr sz="3900"/>
            </a:pPr>
            <a:r>
              <a:t>What are the standards for training in experimental techniques? Should they be changed?</a:t>
            </a:r>
          </a:p>
          <a:p>
            <a:pPr marL="619125" indent="-619125" defTabSz="640794">
              <a:spcBef>
                <a:spcPts val="4600"/>
              </a:spcBef>
              <a:buClr>
                <a:srgbClr val="424242"/>
              </a:buClr>
              <a:buSzPts val="3800"/>
              <a:buFont typeface="Helvetica"/>
              <a:buChar char="●"/>
              <a:defRPr sz="3900"/>
            </a:pPr>
            <a:r>
              <a:t>What kinds of things don’t typically get recorded, but should, while doing an experiment?</a:t>
            </a:r>
          </a:p>
        </p:txBody>
      </p:sp>
      <p:sp>
        <p:nvSpPr>
          <p:cNvPr id="179"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721</Words>
  <Application>Microsoft Macintosh PowerPoint</Application>
  <PresentationFormat>Custom</PresentationFormat>
  <Paragraphs>57</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Arvo</vt:lpstr>
      <vt:lpstr>Century Gothic</vt:lpstr>
      <vt:lpstr>Helvetica</vt:lpstr>
      <vt:lpstr>Helvetica Light</vt:lpstr>
      <vt:lpstr>Helvetica Neue</vt:lpstr>
      <vt:lpstr>Helvetica Neue Light</vt:lpstr>
      <vt:lpstr>Lato Black</vt:lpstr>
      <vt:lpstr>Nunito</vt:lpstr>
      <vt:lpstr>Raleway Bold</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2023-05-15T19:59:44Z</dcterms:modified>
</cp:coreProperties>
</file>