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1pPr>
    <a:lvl2pPr marL="0" marR="0" indent="2286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2pPr>
    <a:lvl3pPr marL="0" marR="0" indent="4572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3pPr>
    <a:lvl4pPr marL="0" marR="0" indent="6858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4pPr>
    <a:lvl5pPr marL="0" marR="0" indent="9144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5pPr>
    <a:lvl6pPr marL="0" marR="0" indent="11430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6pPr>
    <a:lvl7pPr marL="0" marR="0" indent="13716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7pPr>
    <a:lvl8pPr marL="0" marR="0" indent="16002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8pPr>
    <a:lvl9pPr marL="0" marR="0" indent="18288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30"/>
  </p:normalViewPr>
  <p:slideViewPr>
    <p:cSldViewPr snapToGrid="0">
      <p:cViewPr varScale="1">
        <p:scale>
          <a:sx n="54" d="100"/>
          <a:sy n="54" d="100"/>
        </p:scale>
        <p:origin x="936"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1143000" y="685800"/>
            <a:ext cx="4572000" cy="3429000"/>
          </a:xfrm>
          <a:prstGeom prst="rect">
            <a:avLst/>
          </a:prstGeom>
        </p:spPr>
        <p:txBody>
          <a:bodyPr/>
          <a:lstStyle/>
          <a:p>
            <a:endParaRPr/>
          </a:p>
        </p:txBody>
      </p:sp>
      <p:sp>
        <p:nvSpPr>
          <p:cNvPr id="113" name="Shape 1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acilitator Slide Template">
    <p:bg>
      <p:bgPr>
        <a:gradFill flip="none" rotWithShape="1">
          <a:gsLst>
            <a:gs pos="0">
              <a:srgbClr val="FFFFFF"/>
            </a:gs>
            <a:gs pos="30501">
              <a:srgbClr val="E8F7F6"/>
            </a:gs>
            <a:gs pos="42243">
              <a:srgbClr val="DDF3F2"/>
            </a:gs>
            <a:gs pos="51820">
              <a:srgbClr val="D1EFED"/>
            </a:gs>
            <a:gs pos="94520">
              <a:srgbClr val="58ADAF"/>
            </a:gs>
          </a:gsLst>
          <a:lin ang="5400000" scaled="0"/>
        </a:gradFill>
        <a:effectLst/>
      </p:bgPr>
    </p:bg>
    <p:spTree>
      <p:nvGrpSpPr>
        <p:cNvPr id="1" name=""/>
        <p:cNvGrpSpPr/>
        <p:nvPr/>
      </p:nvGrpSpPr>
      <p:grpSpPr>
        <a:xfrm>
          <a:off x="0" y="0"/>
          <a:ext cx="0" cy="0"/>
          <a:chOff x="0" y="0"/>
          <a:chExt cx="0" cy="0"/>
        </a:xfrm>
      </p:grpSpPr>
      <p:grpSp>
        <p:nvGrpSpPr>
          <p:cNvPr id="38" name="Group"/>
          <p:cNvGrpSpPr/>
          <p:nvPr/>
        </p:nvGrpSpPr>
        <p:grpSpPr>
          <a:xfrm>
            <a:off x="-1" y="-1"/>
            <a:ext cx="24384001" cy="13716001"/>
            <a:chOff x="0" y="0"/>
            <a:chExt cx="24384000" cy="13716000"/>
          </a:xfrm>
        </p:grpSpPr>
        <p:sp>
          <p:nvSpPr>
            <p:cNvPr id="30"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endParaRPr/>
            </a:p>
          </p:txBody>
        </p:sp>
        <p:sp>
          <p:nvSpPr>
            <p:cNvPr id="31"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pic>
          <p:nvPicPr>
            <p:cNvPr id="32" name="page1image20922752.png" descr="page1image20922752.png"/>
            <p:cNvPicPr>
              <a:picLocks noChangeAspect="1"/>
            </p:cNvPicPr>
            <p:nvPr/>
          </p:nvPicPr>
          <p:blipFill>
            <a:blip r:embed="rId2"/>
            <a:stretch>
              <a:fillRect/>
            </a:stretch>
          </p:blipFill>
          <p:spPr>
            <a:xfrm>
              <a:off x="517199" y="12605168"/>
              <a:ext cx="357738" cy="513842"/>
            </a:xfrm>
            <a:prstGeom prst="rect">
              <a:avLst/>
            </a:prstGeom>
            <a:ln w="12700" cap="flat">
              <a:noFill/>
              <a:miter lim="400000"/>
            </a:ln>
            <a:effectLst/>
          </p:spPr>
        </p:pic>
        <p:sp>
          <p:nvSpPr>
            <p:cNvPr id="33"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endParaRPr/>
            </a:p>
          </p:txBody>
        </p:sp>
        <p:pic>
          <p:nvPicPr>
            <p:cNvPr id="34" name="Image" descr="Image"/>
            <p:cNvPicPr>
              <a:picLocks noChangeAspect="1"/>
            </p:cNvPicPr>
            <p:nvPr/>
          </p:nvPicPr>
          <p:blipFill>
            <a:blip r:embed="rId3"/>
            <a:srcRect l="16141" t="20130" r="14153" b="20130"/>
            <a:stretch>
              <a:fillRect/>
            </a:stretch>
          </p:blipFill>
          <p:spPr>
            <a:xfrm>
              <a:off x="1314087" y="12516242"/>
              <a:ext cx="1907432" cy="691617"/>
            </a:xfrm>
            <a:prstGeom prst="rect">
              <a:avLst/>
            </a:prstGeom>
            <a:ln w="12700" cap="flat">
              <a:noFill/>
              <a:miter lim="400000"/>
            </a:ln>
            <a:effectLst/>
          </p:spPr>
        </p:pic>
        <p:sp>
          <p:nvSpPr>
            <p:cNvPr id="35"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endParaRPr/>
            </a:p>
          </p:txBody>
        </p:sp>
        <p:sp>
          <p:nvSpPr>
            <p:cNvPr id="36"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sp>
          <p:nvSpPr>
            <p:cNvPr id="37"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FFFFFF"/>
                  </a:solidFill>
                  <a:latin typeface="Times Roman"/>
                  <a:ea typeface="Times Roman"/>
                  <a:cs typeface="Times Roman"/>
                  <a:sym typeface="Times Roman"/>
                </a:defRPr>
              </a:lvl1pPr>
            </a:lstStyle>
            <a:p>
              <a:r>
                <a:t>ncpre</a:t>
              </a:r>
            </a:p>
          </p:txBody>
        </p:sp>
      </p:grpSp>
      <p:sp>
        <p:nvSpPr>
          <p:cNvPr id="39" name="Slide Number"/>
          <p:cNvSpPr txBox="1">
            <a:spLocks noGrp="1"/>
          </p:cNvSpPr>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Facilitator Slide Template copy">
    <p:bg>
      <p:bgPr>
        <a:gradFill flip="none" rotWithShape="1">
          <a:gsLst>
            <a:gs pos="0">
              <a:srgbClr val="FFFFFF"/>
            </a:gs>
            <a:gs pos="30501">
              <a:srgbClr val="E8F7F6"/>
            </a:gs>
            <a:gs pos="42243">
              <a:srgbClr val="DDF3F2"/>
            </a:gs>
            <a:gs pos="51820">
              <a:srgbClr val="D1EFED"/>
            </a:gs>
            <a:gs pos="94520">
              <a:srgbClr val="B2ABF5"/>
            </a:gs>
          </a:gsLst>
          <a:lin ang="5400000" scaled="0"/>
        </a:gradFill>
        <a:effectLst/>
      </p:bgPr>
    </p:bg>
    <p:spTree>
      <p:nvGrpSpPr>
        <p:cNvPr id="1" name=""/>
        <p:cNvGrpSpPr/>
        <p:nvPr/>
      </p:nvGrpSpPr>
      <p:grpSpPr>
        <a:xfrm>
          <a:off x="0" y="0"/>
          <a:ext cx="0" cy="0"/>
          <a:chOff x="0" y="0"/>
          <a:chExt cx="0" cy="0"/>
        </a:xfrm>
      </p:grpSpPr>
      <p:grpSp>
        <p:nvGrpSpPr>
          <p:cNvPr id="54" name="Group"/>
          <p:cNvGrpSpPr/>
          <p:nvPr/>
        </p:nvGrpSpPr>
        <p:grpSpPr>
          <a:xfrm>
            <a:off x="-1" y="-1"/>
            <a:ext cx="24384001" cy="13716001"/>
            <a:chOff x="0" y="0"/>
            <a:chExt cx="24384000" cy="13716000"/>
          </a:xfrm>
        </p:grpSpPr>
        <p:sp>
          <p:nvSpPr>
            <p:cNvPr id="46"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endParaRPr/>
            </a:p>
          </p:txBody>
        </p:sp>
        <p:sp>
          <p:nvSpPr>
            <p:cNvPr id="47"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pic>
          <p:nvPicPr>
            <p:cNvPr id="48" name="page1image20922752.png" descr="page1image20922752.png"/>
            <p:cNvPicPr>
              <a:picLocks noChangeAspect="1"/>
            </p:cNvPicPr>
            <p:nvPr/>
          </p:nvPicPr>
          <p:blipFill>
            <a:blip r:embed="rId2"/>
            <a:stretch>
              <a:fillRect/>
            </a:stretch>
          </p:blipFill>
          <p:spPr>
            <a:xfrm>
              <a:off x="517199" y="12605168"/>
              <a:ext cx="357738" cy="513842"/>
            </a:xfrm>
            <a:prstGeom prst="rect">
              <a:avLst/>
            </a:prstGeom>
            <a:ln w="12700" cap="flat">
              <a:noFill/>
              <a:miter lim="400000"/>
            </a:ln>
            <a:effectLst/>
          </p:spPr>
        </p:pic>
        <p:sp>
          <p:nvSpPr>
            <p:cNvPr id="49"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endParaRPr/>
            </a:p>
          </p:txBody>
        </p:sp>
        <p:pic>
          <p:nvPicPr>
            <p:cNvPr id="50" name="Image" descr="Image"/>
            <p:cNvPicPr>
              <a:picLocks noChangeAspect="1"/>
            </p:cNvPicPr>
            <p:nvPr/>
          </p:nvPicPr>
          <p:blipFill>
            <a:blip r:embed="rId3"/>
            <a:srcRect l="16141" t="20130" r="14153" b="20130"/>
            <a:stretch>
              <a:fillRect/>
            </a:stretch>
          </p:blipFill>
          <p:spPr>
            <a:xfrm>
              <a:off x="1314087" y="12516242"/>
              <a:ext cx="1907432" cy="691617"/>
            </a:xfrm>
            <a:prstGeom prst="rect">
              <a:avLst/>
            </a:prstGeom>
            <a:ln w="12700" cap="flat">
              <a:noFill/>
              <a:miter lim="400000"/>
            </a:ln>
            <a:effectLst/>
          </p:spPr>
        </p:pic>
        <p:sp>
          <p:nvSpPr>
            <p:cNvPr id="51"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endParaRPr/>
            </a:p>
          </p:txBody>
        </p:sp>
        <p:sp>
          <p:nvSpPr>
            <p:cNvPr id="52"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sp>
          <p:nvSpPr>
            <p:cNvPr id="53"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FFFFFF"/>
                  </a:solidFill>
                  <a:latin typeface="Times Roman"/>
                  <a:ea typeface="Times Roman"/>
                  <a:cs typeface="Times Roman"/>
                  <a:sym typeface="Times Roman"/>
                </a:defRPr>
              </a:lvl1pPr>
            </a:lstStyle>
            <a:p>
              <a:r>
                <a:t>ncpre</a:t>
              </a:r>
            </a:p>
          </p:txBody>
        </p:sp>
      </p:grpSp>
      <p:sp>
        <p:nvSpPr>
          <p:cNvPr id="55" name="Slide Number"/>
          <p:cNvSpPr txBox="1">
            <a:spLocks noGrp="1"/>
          </p:cNvSpPr>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ext slide/ white footer">
    <p:spTree>
      <p:nvGrpSpPr>
        <p:cNvPr id="1" name=""/>
        <p:cNvGrpSpPr/>
        <p:nvPr/>
      </p:nvGrpSpPr>
      <p:grpSpPr>
        <a:xfrm>
          <a:off x="0" y="0"/>
          <a:ext cx="0" cy="0"/>
          <a:chOff x="0" y="0"/>
          <a:chExt cx="0" cy="0"/>
        </a:xfrm>
      </p:grpSpPr>
      <p:sp>
        <p:nvSpPr>
          <p:cNvPr id="62" name="Rectangle"/>
          <p:cNvSpPr/>
          <p:nvPr/>
        </p:nvSpPr>
        <p:spPr>
          <a:xfrm>
            <a:off x="0" y="12090438"/>
            <a:ext cx="24384000" cy="1524001"/>
          </a:xfrm>
          <a:prstGeom prst="rect">
            <a:avLst/>
          </a:prstGeom>
          <a:solidFill>
            <a:srgbClr val="FFFFFF"/>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endParaRPr/>
          </a:p>
        </p:txBody>
      </p:sp>
      <p:pic>
        <p:nvPicPr>
          <p:cNvPr id="63" name="Illinois HHMI Logo - Horizontal 2 - RGB.png" descr="Illinois HHMI Logo - Horizontal 2 - RGB.png"/>
          <p:cNvPicPr>
            <a:picLocks noChangeAspect="1"/>
          </p:cNvPicPr>
          <p:nvPr/>
        </p:nvPicPr>
        <p:blipFill>
          <a:blip r:embed="rId2"/>
          <a:stretch>
            <a:fillRect/>
          </a:stretch>
        </p:blipFill>
        <p:spPr>
          <a:xfrm>
            <a:off x="513510" y="12655550"/>
            <a:ext cx="2533898" cy="825500"/>
          </a:xfrm>
          <a:prstGeom prst="rect">
            <a:avLst/>
          </a:prstGeom>
          <a:ln w="12700">
            <a:miter lim="400000"/>
          </a:ln>
        </p:spPr>
      </p:pic>
      <p:sp>
        <p:nvSpPr>
          <p:cNvPr id="64" name="Rectangle"/>
          <p:cNvSpPr/>
          <p:nvPr/>
        </p:nvSpPr>
        <p:spPr>
          <a:xfrm>
            <a:off x="0" y="12420638"/>
            <a:ext cx="24384000" cy="25401"/>
          </a:xfrm>
          <a:prstGeom prst="rect">
            <a:avLst/>
          </a:prstGeom>
          <a:solidFill>
            <a:srgbClr val="D5D5D5"/>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grpSp>
        <p:nvGrpSpPr>
          <p:cNvPr id="67" name="Group"/>
          <p:cNvGrpSpPr/>
          <p:nvPr/>
        </p:nvGrpSpPr>
        <p:grpSpPr>
          <a:xfrm>
            <a:off x="22266498" y="12661831"/>
            <a:ext cx="1712075" cy="812939"/>
            <a:chOff x="0" y="0"/>
            <a:chExt cx="1712074" cy="812937"/>
          </a:xfrm>
        </p:grpSpPr>
        <p:pic>
          <p:nvPicPr>
            <p:cNvPr id="65" name="Image" descr="Image"/>
            <p:cNvPicPr>
              <a:picLocks noChangeAspect="1"/>
            </p:cNvPicPr>
            <p:nvPr/>
          </p:nvPicPr>
          <p:blipFill>
            <a:blip r:embed="rId3"/>
            <a:srcRect l="33235" t="11246" r="32935" b="60653"/>
            <a:stretch>
              <a:fillRect/>
            </a:stretch>
          </p:blipFill>
          <p:spPr>
            <a:xfrm>
              <a:off x="1322738" y="44424"/>
              <a:ext cx="389337" cy="419066"/>
            </a:xfrm>
            <a:custGeom>
              <a:avLst/>
              <a:gdLst/>
              <a:ahLst/>
              <a:cxnLst>
                <a:cxn ang="0">
                  <a:pos x="wd2" y="hd2"/>
                </a:cxn>
                <a:cxn ang="5400000">
                  <a:pos x="wd2" y="hd2"/>
                </a:cxn>
                <a:cxn ang="10800000">
                  <a:pos x="wd2" y="hd2"/>
                </a:cxn>
                <a:cxn ang="16200000">
                  <a:pos x="wd2" y="hd2"/>
                </a:cxn>
              </a:cxnLst>
              <a:rect l="0" t="0" r="r" b="b"/>
              <a:pathLst>
                <a:path w="21516" h="21287" extrusionOk="0">
                  <a:moveTo>
                    <a:pt x="10879" y="66"/>
                  </a:moveTo>
                  <a:cubicBezTo>
                    <a:pt x="8071" y="-214"/>
                    <a:pt x="5237" y="394"/>
                    <a:pt x="2852" y="1820"/>
                  </a:cubicBezTo>
                  <a:cubicBezTo>
                    <a:pt x="1708" y="2504"/>
                    <a:pt x="0" y="4045"/>
                    <a:pt x="0" y="4401"/>
                  </a:cubicBezTo>
                  <a:cubicBezTo>
                    <a:pt x="0" y="4498"/>
                    <a:pt x="334" y="4918"/>
                    <a:pt x="746" y="5328"/>
                  </a:cubicBezTo>
                  <a:cubicBezTo>
                    <a:pt x="1158" y="5738"/>
                    <a:pt x="1492" y="6150"/>
                    <a:pt x="1492" y="6235"/>
                  </a:cubicBezTo>
                  <a:cubicBezTo>
                    <a:pt x="1492" y="6320"/>
                    <a:pt x="1272" y="6816"/>
                    <a:pt x="1009" y="7344"/>
                  </a:cubicBezTo>
                  <a:cubicBezTo>
                    <a:pt x="186" y="8995"/>
                    <a:pt x="-81" y="10732"/>
                    <a:pt x="176" y="12505"/>
                  </a:cubicBezTo>
                  <a:cubicBezTo>
                    <a:pt x="442" y="14341"/>
                    <a:pt x="1008" y="15701"/>
                    <a:pt x="2128" y="17142"/>
                  </a:cubicBezTo>
                  <a:cubicBezTo>
                    <a:pt x="3470" y="18869"/>
                    <a:pt x="4852" y="19854"/>
                    <a:pt x="7084" y="20650"/>
                  </a:cubicBezTo>
                  <a:cubicBezTo>
                    <a:pt x="7766" y="20892"/>
                    <a:pt x="8705" y="21143"/>
                    <a:pt x="9168" y="21214"/>
                  </a:cubicBezTo>
                  <a:cubicBezTo>
                    <a:pt x="10284" y="21386"/>
                    <a:pt x="12388" y="21241"/>
                    <a:pt x="13664" y="20912"/>
                  </a:cubicBezTo>
                  <a:cubicBezTo>
                    <a:pt x="17158" y="20011"/>
                    <a:pt x="20103" y="17234"/>
                    <a:pt x="21209" y="13815"/>
                  </a:cubicBezTo>
                  <a:cubicBezTo>
                    <a:pt x="21408" y="13199"/>
                    <a:pt x="21513" y="12068"/>
                    <a:pt x="21516" y="10912"/>
                  </a:cubicBezTo>
                  <a:cubicBezTo>
                    <a:pt x="21519" y="9757"/>
                    <a:pt x="21427" y="8579"/>
                    <a:pt x="21231" y="7888"/>
                  </a:cubicBezTo>
                  <a:cubicBezTo>
                    <a:pt x="20300" y="4608"/>
                    <a:pt x="17407" y="1846"/>
                    <a:pt x="13664" y="651"/>
                  </a:cubicBezTo>
                  <a:cubicBezTo>
                    <a:pt x="12753" y="360"/>
                    <a:pt x="11815" y="160"/>
                    <a:pt x="10879" y="66"/>
                  </a:cubicBezTo>
                  <a:close/>
                </a:path>
              </a:pathLst>
            </a:custGeom>
            <a:ln w="12700" cap="flat">
              <a:noFill/>
              <a:miter lim="400000"/>
            </a:ln>
            <a:effectLst/>
          </p:spPr>
        </p:pic>
        <p:sp>
          <p:nvSpPr>
            <p:cNvPr id="66" name="ncpre"/>
            <p:cNvSpPr txBox="1"/>
            <p:nvPr/>
          </p:nvSpPr>
          <p:spPr>
            <a:xfrm>
              <a:off x="0" y="0"/>
              <a:ext cx="1364914" cy="8129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13294B"/>
                  </a:solidFill>
                  <a:latin typeface="Times Roman"/>
                  <a:ea typeface="Times Roman"/>
                  <a:cs typeface="Times Roman"/>
                  <a:sym typeface="Times Roman"/>
                </a:defRPr>
              </a:lvl1pPr>
            </a:lstStyle>
            <a:p>
              <a:r>
                <a:t>ncpre</a:t>
              </a:r>
            </a:p>
          </p:txBody>
        </p:sp>
      </p:grpSp>
      <p:sp>
        <p:nvSpPr>
          <p:cNvPr id="68" name="Title Text"/>
          <p:cNvSpPr txBox="1">
            <a:spLocks noGrp="1"/>
          </p:cNvSpPr>
          <p:nvPr>
            <p:ph type="title"/>
          </p:nvPr>
        </p:nvSpPr>
        <p:spPr>
          <a:xfrm>
            <a:off x="4387453" y="1234543"/>
            <a:ext cx="15609094" cy="1607726"/>
          </a:xfrm>
          <a:prstGeom prst="rect">
            <a:avLst/>
          </a:prstGeom>
        </p:spPr>
        <p:txBody>
          <a:bodyPr lIns="71437" tIns="71437" rIns="71437" bIns="71437"/>
          <a:lstStyle/>
          <a:p>
            <a:r>
              <a:t>Title Text</a:t>
            </a:r>
          </a:p>
        </p:txBody>
      </p:sp>
      <p:sp>
        <p:nvSpPr>
          <p:cNvPr id="69" name="Body Level One…"/>
          <p:cNvSpPr txBox="1">
            <a:spLocks noGrp="1"/>
          </p:cNvSpPr>
          <p:nvPr>
            <p:ph type="body" idx="1"/>
          </p:nvPr>
        </p:nvSpPr>
        <p:spPr>
          <a:xfrm>
            <a:off x="2559646" y="3051779"/>
            <a:ext cx="15609095" cy="8840392"/>
          </a:xfrm>
          <a:prstGeom prst="rect">
            <a:avLst/>
          </a:prstGeom>
        </p:spPr>
        <p:txBody>
          <a:bodyPr lIns="71437" tIns="71437" rIns="71437" bIns="71437"/>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NCPRE Generic">
    <p:spTree>
      <p:nvGrpSpPr>
        <p:cNvPr id="1" name=""/>
        <p:cNvGrpSpPr/>
        <p:nvPr/>
      </p:nvGrpSpPr>
      <p:grpSpPr>
        <a:xfrm>
          <a:off x="0" y="0"/>
          <a:ext cx="0" cy="0"/>
          <a:chOff x="0" y="0"/>
          <a:chExt cx="0" cy="0"/>
        </a:xfrm>
      </p:grpSpPr>
      <p:sp>
        <p:nvSpPr>
          <p:cNvPr id="77"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sp>
        <p:nvSpPr>
          <p:cNvPr id="78" name="Rectangle"/>
          <p:cNvSpPr/>
          <p:nvPr/>
        </p:nvSpPr>
        <p:spPr>
          <a:xfrm>
            <a:off x="0" y="11748903"/>
            <a:ext cx="24384001"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79"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80" name="Rectangle"/>
          <p:cNvSpPr/>
          <p:nvPr/>
        </p:nvSpPr>
        <p:spPr>
          <a:xfrm>
            <a:off x="0" y="11819056"/>
            <a:ext cx="24384000" cy="1769944"/>
          </a:xfrm>
          <a:prstGeom prst="rect">
            <a:avLst/>
          </a:prstGeom>
          <a:solidFill>
            <a:srgbClr val="1D3F75"/>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endParaRPr/>
          </a:p>
        </p:txBody>
      </p:sp>
      <p:pic>
        <p:nvPicPr>
          <p:cNvPr id="81" name="Illinois-Wordmark-Horizontal-Reversed-Orange-PMS.pdf" descr="Illinois-Wordmark-Horizontal-Reversed-Orange-PMS.pdf"/>
          <p:cNvPicPr>
            <a:picLocks noChangeAspect="1"/>
          </p:cNvPicPr>
          <p:nvPr/>
        </p:nvPicPr>
        <p:blipFill>
          <a:blip r:embed="rId2"/>
          <a:stretch>
            <a:fillRect/>
          </a:stretch>
        </p:blipFill>
        <p:spPr>
          <a:xfrm>
            <a:off x="795985" y="12333941"/>
            <a:ext cx="4278371" cy="740044"/>
          </a:xfrm>
          <a:prstGeom prst="rect">
            <a:avLst/>
          </a:prstGeom>
          <a:ln w="12700">
            <a:miter lim="400000"/>
          </a:ln>
        </p:spPr>
      </p:pic>
      <p:sp>
        <p:nvSpPr>
          <p:cNvPr id="82" name="ncpre"/>
          <p:cNvSpPr txBox="1"/>
          <p:nvPr/>
        </p:nvSpPr>
        <p:spPr>
          <a:xfrm>
            <a:off x="21503095" y="12188451"/>
            <a:ext cx="1734600" cy="1031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4800" b="1" i="1">
                <a:solidFill>
                  <a:srgbClr val="FFFFFF"/>
                </a:solidFill>
                <a:latin typeface="Times Roman"/>
                <a:ea typeface="Times Roman"/>
                <a:cs typeface="Times Roman"/>
                <a:sym typeface="Times Roman"/>
              </a:defRPr>
            </a:lvl1pPr>
          </a:lstStyle>
          <a:p>
            <a:r>
              <a:t>ncpre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sp>
        <p:nvSpPr>
          <p:cNvPr id="90" name="Slide Number"/>
          <p:cNvSpPr txBox="1">
            <a:spLocks noGrp="1"/>
          </p:cNvSpPr>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lide Template">
    <p:spTree>
      <p:nvGrpSpPr>
        <p:cNvPr id="1" name=""/>
        <p:cNvGrpSpPr/>
        <p:nvPr/>
      </p:nvGrpSpPr>
      <p:grpSpPr>
        <a:xfrm>
          <a:off x="0" y="0"/>
          <a:ext cx="0" cy="0"/>
          <a:chOff x="0" y="0"/>
          <a:chExt cx="0" cy="0"/>
        </a:xfrm>
      </p:grpSpPr>
      <p:sp>
        <p:nvSpPr>
          <p:cNvPr id="97"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98"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sp>
        <p:nvSpPr>
          <p:cNvPr id="99" name="Rectangle"/>
          <p:cNvSpPr/>
          <p:nvPr/>
        </p:nvSpPr>
        <p:spPr>
          <a:xfrm>
            <a:off x="0" y="11996326"/>
            <a:ext cx="24384000"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100" name="Rectangle"/>
          <p:cNvSpPr/>
          <p:nvPr/>
        </p:nvSpPr>
        <p:spPr>
          <a:xfrm>
            <a:off x="0" y="12060237"/>
            <a:ext cx="24384000" cy="1524001"/>
          </a:xfrm>
          <a:prstGeom prst="rect">
            <a:avLst/>
          </a:prstGeom>
          <a:gradFill>
            <a:gsLst>
              <a:gs pos="0">
                <a:srgbClr val="0A2554"/>
              </a:gs>
              <a:gs pos="11116">
                <a:srgbClr val="33569D"/>
              </a:gs>
              <a:gs pos="53311">
                <a:srgbClr val="5B86E5"/>
              </a:gs>
              <a:gs pos="83103">
                <a:srgbClr val="5897CB"/>
              </a:gs>
              <a:gs pos="100000">
                <a:srgbClr val="55A8B0"/>
              </a:gs>
            </a:gsLst>
          </a:gradFill>
          <a:ln w="12700">
            <a:miter lim="400000"/>
          </a:ln>
        </p:spPr>
        <p:txBody>
          <a:bodyPr tIns="91439" bIns="91439" anchor="ctr"/>
          <a:lstStyle/>
          <a:p>
            <a:pPr algn="l" defTabSz="1828800">
              <a:defRPr sz="2400">
                <a:solidFill>
                  <a:srgbClr val="E8EFFF"/>
                </a:solidFill>
                <a:latin typeface="Raleway Light"/>
                <a:ea typeface="Raleway Light"/>
                <a:cs typeface="Raleway Light"/>
                <a:sym typeface="Raleway Light"/>
              </a:defRPr>
            </a:pPr>
            <a:endParaRPr/>
          </a:p>
        </p:txBody>
      </p:sp>
      <p:pic>
        <p:nvPicPr>
          <p:cNvPr id="101" name="Illinois-Logo-Reversed-Orange-RGB.png" descr="Illinois-Logo-Reversed-Orange-RGB.png"/>
          <p:cNvPicPr>
            <a:picLocks noChangeAspect="1"/>
          </p:cNvPicPr>
          <p:nvPr/>
        </p:nvPicPr>
        <p:blipFill>
          <a:blip r:embed="rId2"/>
          <a:stretch>
            <a:fillRect/>
          </a:stretch>
        </p:blipFill>
        <p:spPr>
          <a:xfrm>
            <a:off x="488694" y="12612120"/>
            <a:ext cx="290439" cy="420236"/>
          </a:xfrm>
          <a:prstGeom prst="rect">
            <a:avLst/>
          </a:prstGeom>
          <a:ln w="12700">
            <a:miter lim="400000"/>
          </a:ln>
        </p:spPr>
      </p:pic>
      <p:grpSp>
        <p:nvGrpSpPr>
          <p:cNvPr id="104" name="Group"/>
          <p:cNvGrpSpPr/>
          <p:nvPr/>
        </p:nvGrpSpPr>
        <p:grpSpPr>
          <a:xfrm>
            <a:off x="1240337" y="12534900"/>
            <a:ext cx="1425971" cy="574676"/>
            <a:chOff x="0" y="-1587"/>
            <a:chExt cx="1425969" cy="574675"/>
          </a:xfrm>
        </p:grpSpPr>
        <p:pic>
          <p:nvPicPr>
            <p:cNvPr id="102" name="Image" descr="Image"/>
            <p:cNvPicPr>
              <a:picLocks noChangeAspect="1"/>
            </p:cNvPicPr>
            <p:nvPr/>
          </p:nvPicPr>
          <p:blipFill>
            <a:blip r:embed="rId3"/>
            <a:srcRect l="33235" t="11246" r="32922" b="60659"/>
            <a:stretch>
              <a:fillRect/>
            </a:stretch>
          </p:blipFill>
          <p:spPr>
            <a:xfrm>
              <a:off x="0" y="57187"/>
              <a:ext cx="449661" cy="483717"/>
            </a:xfrm>
            <a:custGeom>
              <a:avLst/>
              <a:gdLst/>
              <a:ahLst/>
              <a:cxnLst>
                <a:cxn ang="0">
                  <a:pos x="wd2" y="hd2"/>
                </a:cxn>
                <a:cxn ang="5400000">
                  <a:pos x="wd2" y="hd2"/>
                </a:cxn>
                <a:cxn ang="10800000">
                  <a:pos x="wd2" y="hd2"/>
                </a:cxn>
                <a:cxn ang="16200000">
                  <a:pos x="wd2" y="hd2"/>
                </a:cxn>
              </a:cxnLst>
              <a:rect l="0" t="0" r="r" b="b"/>
              <a:pathLst>
                <a:path w="21511" h="21381" extrusionOk="0">
                  <a:moveTo>
                    <a:pt x="8069" y="76"/>
                  </a:moveTo>
                  <a:cubicBezTo>
                    <a:pt x="6219" y="277"/>
                    <a:pt x="4437" y="875"/>
                    <a:pt x="2848" y="1830"/>
                  </a:cubicBezTo>
                  <a:cubicBezTo>
                    <a:pt x="1704" y="2518"/>
                    <a:pt x="0" y="4069"/>
                    <a:pt x="0" y="4427"/>
                  </a:cubicBezTo>
                  <a:cubicBezTo>
                    <a:pt x="0" y="4524"/>
                    <a:pt x="329" y="4944"/>
                    <a:pt x="740" y="5356"/>
                  </a:cubicBezTo>
                  <a:cubicBezTo>
                    <a:pt x="1152" y="5768"/>
                    <a:pt x="1500" y="6165"/>
                    <a:pt x="1500" y="6251"/>
                  </a:cubicBezTo>
                  <a:cubicBezTo>
                    <a:pt x="1500" y="6337"/>
                    <a:pt x="1288" y="6844"/>
                    <a:pt x="1025" y="7374"/>
                  </a:cubicBezTo>
                  <a:cubicBezTo>
                    <a:pt x="202" y="9032"/>
                    <a:pt x="-86" y="10768"/>
                    <a:pt x="171" y="12549"/>
                  </a:cubicBezTo>
                  <a:cubicBezTo>
                    <a:pt x="436" y="14393"/>
                    <a:pt x="1007" y="15768"/>
                    <a:pt x="2126" y="17215"/>
                  </a:cubicBezTo>
                  <a:cubicBezTo>
                    <a:pt x="3468" y="18950"/>
                    <a:pt x="4850" y="19942"/>
                    <a:pt x="7082" y="20741"/>
                  </a:cubicBezTo>
                  <a:cubicBezTo>
                    <a:pt x="7763" y="20985"/>
                    <a:pt x="8688" y="21231"/>
                    <a:pt x="9151" y="21302"/>
                  </a:cubicBezTo>
                  <a:cubicBezTo>
                    <a:pt x="10266" y="21475"/>
                    <a:pt x="12376" y="21352"/>
                    <a:pt x="13651" y="21022"/>
                  </a:cubicBezTo>
                  <a:cubicBezTo>
                    <a:pt x="17142" y="20117"/>
                    <a:pt x="20083" y="17316"/>
                    <a:pt x="21188" y="13882"/>
                  </a:cubicBezTo>
                  <a:cubicBezTo>
                    <a:pt x="21387" y="13263"/>
                    <a:pt x="21508" y="12131"/>
                    <a:pt x="21511" y="10970"/>
                  </a:cubicBezTo>
                  <a:cubicBezTo>
                    <a:pt x="21514" y="9809"/>
                    <a:pt x="21403" y="8629"/>
                    <a:pt x="21207" y="7935"/>
                  </a:cubicBezTo>
                  <a:cubicBezTo>
                    <a:pt x="20277" y="4640"/>
                    <a:pt x="17392" y="1856"/>
                    <a:pt x="13651" y="655"/>
                  </a:cubicBezTo>
                  <a:cubicBezTo>
                    <a:pt x="11830" y="71"/>
                    <a:pt x="9918" y="-125"/>
                    <a:pt x="8069" y="76"/>
                  </a:cubicBezTo>
                  <a:close/>
                </a:path>
              </a:pathLst>
            </a:custGeom>
            <a:ln w="12700" cap="flat">
              <a:noFill/>
              <a:miter lim="400000"/>
            </a:ln>
            <a:effectLst/>
          </p:spPr>
        </p:pic>
        <p:sp>
          <p:nvSpPr>
            <p:cNvPr id="103" name="ncpre"/>
            <p:cNvSpPr txBox="1"/>
            <p:nvPr/>
          </p:nvSpPr>
          <p:spPr>
            <a:xfrm>
              <a:off x="440776" y="-1588"/>
              <a:ext cx="985194" cy="5746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2800" b="1" i="1">
                  <a:solidFill>
                    <a:srgbClr val="FFFFFF"/>
                  </a:solidFill>
                  <a:latin typeface="Times Roman"/>
                  <a:ea typeface="Times Roman"/>
                  <a:cs typeface="Times Roman"/>
                  <a:sym typeface="Times Roman"/>
                </a:defRPr>
              </a:lvl1pPr>
            </a:lstStyle>
            <a:p>
              <a:r>
                <a:t>ncpre</a:t>
              </a:r>
            </a:p>
          </p:txBody>
        </p:sp>
      </p:grpSp>
      <p:sp>
        <p:nvSpPr>
          <p:cNvPr id="105" name="EXCELLENCE in ACADEMIC LEADERSHIP"/>
          <p:cNvSpPr txBox="1"/>
          <p:nvPr/>
        </p:nvSpPr>
        <p:spPr>
          <a:xfrm>
            <a:off x="21443148" y="11737975"/>
            <a:ext cx="3880692" cy="21685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l" defTabSz="825500">
              <a:defRPr sz="2500">
                <a:solidFill>
                  <a:srgbClr val="FFFFFF"/>
                </a:solidFill>
                <a:latin typeface="Arvo"/>
                <a:ea typeface="Arvo"/>
                <a:cs typeface="Arvo"/>
                <a:sym typeface="Arvo"/>
              </a:defRPr>
            </a:pPr>
            <a:r>
              <a:t>EXCELLENCE </a:t>
            </a:r>
            <a:r>
              <a:rPr i="1">
                <a:latin typeface="Times Roman"/>
                <a:ea typeface="Times Roman"/>
                <a:cs typeface="Times Roman"/>
                <a:sym typeface="Times Roman"/>
              </a:rPr>
              <a:t>in</a:t>
            </a:r>
            <a:r>
              <a:t> ACADEMIC LEADERSHIP</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19507" y="-43527"/>
            <a:ext cx="24423014"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3"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4"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pic>
        <p:nvPicPr>
          <p:cNvPr id="5" name="Image" descr="Image"/>
          <p:cNvPicPr>
            <a:picLocks noChangeAspect="1"/>
          </p:cNvPicPr>
          <p:nvPr/>
        </p:nvPicPr>
        <p:blipFill>
          <a:blip r:embed="rId9"/>
          <a:srcRect l="16141" t="20130" r="14153" b="20130"/>
          <a:stretch>
            <a:fillRect/>
          </a:stretch>
        </p:blipFill>
        <p:spPr>
          <a:xfrm>
            <a:off x="1314087" y="12516242"/>
            <a:ext cx="1907432" cy="691617"/>
          </a:xfrm>
          <a:prstGeom prst="rect">
            <a:avLst/>
          </a:prstGeom>
          <a:ln w="12700">
            <a:miter lim="400000"/>
          </a:ln>
        </p:spPr>
      </p:pic>
      <p:sp>
        <p:nvSpPr>
          <p:cNvPr id="6"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sp>
        <p:nvSpPr>
          <p:cNvPr id="7"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
        <p:nvSpPr>
          <p:cNvPr id="8"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9" name="Rectangle"/>
          <p:cNvSpPr/>
          <p:nvPr/>
        </p:nvSpPr>
        <p:spPr>
          <a:xfrm>
            <a:off x="127000" y="12192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endParaRPr/>
          </a:p>
        </p:txBody>
      </p:sp>
      <p:pic>
        <p:nvPicPr>
          <p:cNvPr id="10" name="page1image20922752.png" descr="page1image20922752.png"/>
          <p:cNvPicPr>
            <a:picLocks noChangeAspect="1"/>
          </p:cNvPicPr>
          <p:nvPr/>
        </p:nvPicPr>
        <p:blipFill>
          <a:blip r:embed="rId10"/>
          <a:stretch>
            <a:fillRect/>
          </a:stretch>
        </p:blipFill>
        <p:spPr>
          <a:xfrm>
            <a:off x="517199" y="12605168"/>
            <a:ext cx="357738" cy="513842"/>
          </a:xfrm>
          <a:prstGeom prst="rect">
            <a:avLst/>
          </a:prstGeom>
          <a:ln w="12700">
            <a:miter lim="400000"/>
          </a:ln>
        </p:spPr>
      </p:pic>
      <p:sp>
        <p:nvSpPr>
          <p:cNvPr id="11"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endParaRPr/>
          </a:p>
        </p:txBody>
      </p:sp>
      <p:pic>
        <p:nvPicPr>
          <p:cNvPr id="12" name="Image" descr="Image"/>
          <p:cNvPicPr>
            <a:picLocks noChangeAspect="1"/>
          </p:cNvPicPr>
          <p:nvPr/>
        </p:nvPicPr>
        <p:blipFill>
          <a:blip r:embed="rId9"/>
          <a:srcRect l="16141" t="20130" r="14153" b="20130"/>
          <a:stretch>
            <a:fillRect/>
          </a:stretch>
        </p:blipFill>
        <p:spPr>
          <a:xfrm>
            <a:off x="1314087" y="12516242"/>
            <a:ext cx="1907432" cy="691617"/>
          </a:xfrm>
          <a:prstGeom prst="rect">
            <a:avLst/>
          </a:prstGeom>
          <a:ln w="12700">
            <a:miter lim="400000"/>
          </a:ln>
        </p:spPr>
      </p:pic>
      <p:sp>
        <p:nvSpPr>
          <p:cNvPr id="13"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
        <p:nvSpPr>
          <p:cNvPr id="14"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15"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defTabSz="825500">
              <a:defRPr sz="24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9pPr>
    </p:titleStyle>
    <p:bodyStyle>
      <a:lvl1pPr marL="66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1pPr>
      <a:lvl2pPr marL="129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2pPr>
      <a:lvl3pPr marL="193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3pPr>
      <a:lvl4pPr marL="256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4pPr>
      <a:lvl5pPr marL="320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5pPr>
      <a:lvl6pPr marL="383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6pPr>
      <a:lvl7pPr marL="447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7pPr>
      <a:lvl8pPr marL="510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8pPr>
      <a:lvl9pPr marL="574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1.4 The Sorenson Lab anna sofia sorenson.jpg" descr="1.4 The Sorenson Lab anna sofia sorenson.jpg"/>
          <p:cNvPicPr>
            <a:picLocks noChangeAspect="1"/>
          </p:cNvPicPr>
          <p:nvPr/>
        </p:nvPicPr>
        <p:blipFill rotWithShape="1">
          <a:blip r:embed="rId2"/>
          <a:srcRect t="7631" r="5832"/>
          <a:stretch/>
        </p:blipFill>
        <p:spPr>
          <a:xfrm>
            <a:off x="77799" y="-206883"/>
            <a:ext cx="24383995" cy="13453869"/>
          </a:xfrm>
          <a:prstGeom prst="rect">
            <a:avLst/>
          </a:prstGeom>
          <a:ln w="12700">
            <a:miter lim="400000"/>
          </a:ln>
        </p:spPr>
      </p:pic>
      <p:sp>
        <p:nvSpPr>
          <p:cNvPr id="116" name="Rectangle"/>
          <p:cNvSpPr/>
          <p:nvPr/>
        </p:nvSpPr>
        <p:spPr>
          <a:xfrm>
            <a:off x="0" y="-206882"/>
            <a:ext cx="24384000" cy="12342121"/>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117"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endParaRPr/>
          </a:p>
        </p:txBody>
      </p:sp>
      <p:sp>
        <p:nvSpPr>
          <p:cNvPr id="118" name="1.4 Facilitator Slides"/>
          <p:cNvSpPr txBox="1"/>
          <p:nvPr/>
        </p:nvSpPr>
        <p:spPr>
          <a:xfrm>
            <a:off x="1341620" y="631548"/>
            <a:ext cx="8778533" cy="654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4400">
                <a:solidFill>
                  <a:srgbClr val="FFFFFF"/>
                </a:solidFill>
                <a:latin typeface="Raleway Italic"/>
                <a:ea typeface="Raleway Italic"/>
                <a:cs typeface="Raleway Italic"/>
                <a:sym typeface="Raleway Italic"/>
              </a:defRPr>
            </a:lvl1pPr>
          </a:lstStyle>
          <a:p>
            <a:r>
              <a:t>1.4 Facilitator Slides</a:t>
            </a:r>
          </a:p>
        </p:txBody>
      </p:sp>
      <p:sp>
        <p:nvSpPr>
          <p:cNvPr id="119" name="Goals for Session"/>
          <p:cNvSpPr txBox="1"/>
          <p:nvPr/>
        </p:nvSpPr>
        <p:spPr>
          <a:xfrm>
            <a:off x="1352411" y="8251540"/>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228600" indent="-228600" algn="l">
              <a:spcBef>
                <a:spcPts val="5900"/>
              </a:spcBef>
              <a:buSzPct val="68000"/>
              <a:buBlip>
                <a:blip r:embed="rId4"/>
              </a:buBlip>
              <a:defRPr sz="5000">
                <a:solidFill>
                  <a:srgbClr val="FFFFFF"/>
                </a:solidFill>
                <a:latin typeface="Raleway Medium"/>
                <a:ea typeface="Raleway Medium"/>
                <a:cs typeface="Raleway Medium"/>
                <a:sym typeface="Raleway Medium"/>
              </a:defRPr>
            </a:lvl1pPr>
          </a:lstStyle>
          <a:p>
            <a:r>
              <a:t> Goals for Session</a:t>
            </a:r>
          </a:p>
        </p:txBody>
      </p:sp>
      <p:sp>
        <p:nvSpPr>
          <p:cNvPr id="120" name="Agenda and Activities"/>
          <p:cNvSpPr txBox="1"/>
          <p:nvPr/>
        </p:nvSpPr>
        <p:spPr>
          <a:xfrm>
            <a:off x="1352411" y="9348126"/>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661458" indent="-661458" algn="l">
              <a:spcBef>
                <a:spcPts val="5900"/>
              </a:spcBef>
              <a:buSzPct val="75000"/>
              <a:buBlip>
                <a:blip r:embed="rId5"/>
              </a:buBlip>
              <a:defRPr sz="5000">
                <a:solidFill>
                  <a:srgbClr val="FFFFFF"/>
                </a:solidFill>
                <a:latin typeface="Raleway Medium"/>
                <a:ea typeface="Raleway Medium"/>
                <a:cs typeface="Raleway Medium"/>
                <a:sym typeface="Raleway Medium"/>
              </a:defRPr>
            </a:lvl1pPr>
          </a:lstStyle>
          <a:p>
            <a:r>
              <a:t> Agenda and Activities</a:t>
            </a:r>
          </a:p>
        </p:txBody>
      </p:sp>
      <p:sp>
        <p:nvSpPr>
          <p:cNvPr id="121" name="Final Reflection"/>
          <p:cNvSpPr txBox="1"/>
          <p:nvPr/>
        </p:nvSpPr>
        <p:spPr>
          <a:xfrm>
            <a:off x="1352411" y="10444712"/>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661458" indent="-661458" algn="l">
              <a:spcBef>
                <a:spcPts val="5900"/>
              </a:spcBef>
              <a:buSzPct val="75000"/>
              <a:buBlip>
                <a:blip r:embed="rId6"/>
              </a:buBlip>
              <a:defRPr sz="5000">
                <a:solidFill>
                  <a:srgbClr val="FFFFFF"/>
                </a:solidFill>
                <a:latin typeface="Raleway Medium"/>
                <a:ea typeface="Raleway Medium"/>
                <a:cs typeface="Raleway Medium"/>
                <a:sym typeface="Raleway Medium"/>
              </a:defRPr>
            </a:lvl1pPr>
          </a:lstStyle>
          <a:p>
            <a:r>
              <a:t> Final Reflection</a:t>
            </a:r>
          </a:p>
        </p:txBody>
      </p:sp>
      <p:sp>
        <p:nvSpPr>
          <p:cNvPr id="122" name="Rectangle"/>
          <p:cNvSpPr/>
          <p:nvPr/>
        </p:nvSpPr>
        <p:spPr>
          <a:xfrm>
            <a:off x="0" y="12010890"/>
            <a:ext cx="24383999" cy="1716684"/>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endParaRPr/>
          </a:p>
        </p:txBody>
      </p:sp>
      <p:pic>
        <p:nvPicPr>
          <p:cNvPr id="123" name="page1image20922752.png" descr="page1image20922752.png"/>
          <p:cNvPicPr>
            <a:picLocks noChangeAspect="1"/>
          </p:cNvPicPr>
          <p:nvPr/>
        </p:nvPicPr>
        <p:blipFill>
          <a:blip r:embed="rId7"/>
          <a:stretch>
            <a:fillRect/>
          </a:stretch>
        </p:blipFill>
        <p:spPr>
          <a:xfrm>
            <a:off x="517199" y="12605168"/>
            <a:ext cx="357738" cy="513842"/>
          </a:xfrm>
          <a:prstGeom prst="rect">
            <a:avLst/>
          </a:prstGeom>
          <a:ln w="12700">
            <a:miter lim="400000"/>
          </a:ln>
        </p:spPr>
      </p:pic>
      <p:sp>
        <p:nvSpPr>
          <p:cNvPr id="124"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endParaRPr/>
          </a:p>
        </p:txBody>
      </p:sp>
      <p:pic>
        <p:nvPicPr>
          <p:cNvPr id="125" name="Image" descr="Image"/>
          <p:cNvPicPr>
            <a:picLocks noChangeAspect="1"/>
          </p:cNvPicPr>
          <p:nvPr/>
        </p:nvPicPr>
        <p:blipFill>
          <a:blip r:embed="rId8"/>
          <a:srcRect l="16141" t="20130" r="14153" b="20130"/>
          <a:stretch>
            <a:fillRect/>
          </a:stretch>
        </p:blipFill>
        <p:spPr>
          <a:xfrm>
            <a:off x="1314087" y="12516242"/>
            <a:ext cx="1907432" cy="691617"/>
          </a:xfrm>
          <a:prstGeom prst="rect">
            <a:avLst/>
          </a:prstGeom>
          <a:ln w="12700">
            <a:miter lim="400000"/>
          </a:ln>
        </p:spPr>
      </p:pic>
      <p:sp>
        <p:nvSpPr>
          <p:cNvPr id="126"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94520">
              <a:srgbClr val="58AD88"/>
            </a:gs>
          </a:gsLst>
          <a:lin ang="5400000" scaled="0"/>
        </a:gradFill>
        <a:effectLst/>
      </p:bgPr>
    </p:bg>
    <p:spTree>
      <p:nvGrpSpPr>
        <p:cNvPr id="1" name=""/>
        <p:cNvGrpSpPr/>
        <p:nvPr/>
      </p:nvGrpSpPr>
      <p:grpSpPr>
        <a:xfrm>
          <a:off x="0" y="0"/>
          <a:ext cx="0" cy="0"/>
          <a:chOff x="0" y="0"/>
          <a:chExt cx="0" cy="0"/>
        </a:xfrm>
      </p:grpSpPr>
      <p:sp>
        <p:nvSpPr>
          <p:cNvPr id="128" name="GOALS:…"/>
          <p:cNvSpPr txBox="1"/>
          <p:nvPr/>
        </p:nvSpPr>
        <p:spPr>
          <a:xfrm>
            <a:off x="2609715" y="2930216"/>
            <a:ext cx="10252683" cy="889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lgn="l">
              <a:spcBef>
                <a:spcPts val="5900"/>
              </a:spcBef>
              <a:defRPr sz="4500">
                <a:latin typeface="Raleway Medium"/>
                <a:ea typeface="Raleway Medium"/>
                <a:cs typeface="Raleway Medium"/>
                <a:sym typeface="Raleway Medium"/>
              </a:defRPr>
            </a:pPr>
            <a:r>
              <a:t>GOALS:</a:t>
            </a:r>
          </a:p>
          <a:p>
            <a:pPr algn="l">
              <a:spcBef>
                <a:spcPts val="5900"/>
              </a:spcBef>
              <a:defRPr sz="4500">
                <a:latin typeface="Raleway Medium"/>
                <a:ea typeface="Raleway Medium"/>
                <a:cs typeface="Raleway Medium"/>
                <a:sym typeface="Raleway Medium"/>
              </a:defRPr>
            </a:pPr>
            <a:r>
              <a:t>Share the work that you are doing on your own as you go through the course</a:t>
            </a:r>
          </a:p>
          <a:p>
            <a:pPr algn="l">
              <a:spcBef>
                <a:spcPts val="5900"/>
              </a:spcBef>
              <a:defRPr sz="4500">
                <a:latin typeface="Raleway Medium"/>
                <a:ea typeface="Raleway Medium"/>
                <a:cs typeface="Raleway Medium"/>
                <a:sym typeface="Raleway Medium"/>
              </a:defRPr>
            </a:pPr>
            <a:r>
              <a:t>Reflect on your learning</a:t>
            </a:r>
          </a:p>
          <a:p>
            <a:pPr algn="l">
              <a:spcBef>
                <a:spcPts val="5900"/>
              </a:spcBef>
              <a:defRPr sz="4500">
                <a:latin typeface="Raleway Medium"/>
                <a:ea typeface="Raleway Medium"/>
                <a:cs typeface="Raleway Medium"/>
                <a:sym typeface="Raleway Medium"/>
              </a:defRPr>
            </a:pPr>
            <a:r>
              <a:t>Practice some of the tools that you were introduced to in the course </a:t>
            </a:r>
          </a:p>
          <a:p>
            <a:pPr lvl="4" indent="0" algn="l">
              <a:spcBef>
                <a:spcPts val="5900"/>
              </a:spcBef>
              <a:defRPr sz="4500">
                <a:latin typeface="Raleway Medium"/>
                <a:ea typeface="Raleway Medium"/>
                <a:cs typeface="Raleway Medium"/>
                <a:sym typeface="Raleway Medium"/>
              </a:defRPr>
            </a:pPr>
            <a:r>
              <a:t>Get to know others in your lab/class</a:t>
            </a:r>
          </a:p>
        </p:txBody>
      </p:sp>
      <p:sp>
        <p:nvSpPr>
          <p:cNvPr id="129" name="STRUCTURE:…"/>
          <p:cNvSpPr txBox="1"/>
          <p:nvPr/>
        </p:nvSpPr>
        <p:spPr>
          <a:xfrm>
            <a:off x="13705248" y="2854016"/>
            <a:ext cx="9280836" cy="7347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lgn="l">
              <a:spcBef>
                <a:spcPts val="5900"/>
              </a:spcBef>
              <a:defRPr sz="4500">
                <a:latin typeface="Raleway Medium"/>
                <a:ea typeface="Raleway Medium"/>
                <a:cs typeface="Raleway Medium"/>
                <a:sym typeface="Raleway Medium"/>
              </a:defRPr>
            </a:pPr>
            <a:r>
              <a:t>STRUCTURE:</a:t>
            </a:r>
          </a:p>
          <a:p>
            <a:pPr algn="l">
              <a:spcBef>
                <a:spcPts val="5900"/>
              </a:spcBef>
              <a:defRPr sz="4500">
                <a:latin typeface="Raleway Medium"/>
                <a:ea typeface="Raleway Medium"/>
                <a:cs typeface="Raleway Medium"/>
                <a:sym typeface="Raleway Medium"/>
              </a:defRPr>
            </a:pPr>
            <a:r>
              <a:t>Will meet every two weeks for 1.5 hours</a:t>
            </a:r>
          </a:p>
          <a:p>
            <a:pPr algn="l">
              <a:spcBef>
                <a:spcPts val="5900"/>
              </a:spcBef>
              <a:defRPr sz="4500">
                <a:latin typeface="Raleway Medium"/>
                <a:ea typeface="Raleway Medium"/>
                <a:cs typeface="Raleway Medium"/>
                <a:sym typeface="Raleway Medium"/>
              </a:defRPr>
            </a:pPr>
            <a:r>
              <a:t>Large and small group discussions </a:t>
            </a:r>
          </a:p>
          <a:p>
            <a:pPr lvl="4" indent="0" algn="l">
              <a:spcBef>
                <a:spcPts val="5900"/>
              </a:spcBef>
              <a:defRPr sz="4500">
                <a:latin typeface="Raleway Medium"/>
                <a:ea typeface="Raleway Medium"/>
                <a:cs typeface="Raleway Medium"/>
                <a:sym typeface="Raleway Medium"/>
              </a:defRPr>
            </a:pPr>
            <a:r>
              <a:t>Reflection activity at the end of each session</a:t>
            </a:r>
          </a:p>
        </p:txBody>
      </p:sp>
      <p:pic>
        <p:nvPicPr>
          <p:cNvPr id="130" name="Image" descr="Image"/>
          <p:cNvPicPr>
            <a:picLocks noChangeAspect="1"/>
          </p:cNvPicPr>
          <p:nvPr/>
        </p:nvPicPr>
        <p:blipFill rotWithShape="1">
          <a:blip r:embed="rId2">
            <a:alphaModFix amt="20000"/>
          </a:blip>
          <a:srcRect l="20520" t="5842"/>
          <a:stretch/>
        </p:blipFill>
        <p:spPr>
          <a:xfrm>
            <a:off x="0" y="-1"/>
            <a:ext cx="6640130" cy="7864027"/>
          </a:xfrm>
          <a:prstGeom prst="rect">
            <a:avLst/>
          </a:prstGeom>
          <a:ln w="12700">
            <a:miter lim="400000"/>
          </a:ln>
        </p:spPr>
      </p:pic>
      <p:sp>
        <p:nvSpPr>
          <p:cNvPr id="131" name="1.4 Session Goals"/>
          <p:cNvSpPr txBox="1"/>
          <p:nvPr/>
        </p:nvSpPr>
        <p:spPr>
          <a:xfrm>
            <a:off x="3219461" y="11801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1.4 Session Goals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slidebg1.png" descr="slidebg1.png"/>
          <p:cNvPicPr>
            <a:picLocks noChangeAspect="1"/>
          </p:cNvPicPr>
          <p:nvPr/>
        </p:nvPicPr>
        <p:blipFill rotWithShape="1">
          <a:blip r:embed="rId2"/>
          <a:srcRect l="7848" t="5455" r="4362"/>
          <a:stretch/>
        </p:blipFill>
        <p:spPr>
          <a:xfrm>
            <a:off x="-1" y="-73145"/>
            <a:ext cx="24384001" cy="13848511"/>
          </a:xfrm>
          <a:prstGeom prst="rect">
            <a:avLst/>
          </a:prstGeom>
          <a:ln w="12700">
            <a:miter lim="400000"/>
          </a:ln>
        </p:spPr>
      </p:pic>
      <p:sp>
        <p:nvSpPr>
          <p:cNvPr id="134"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135" name="Rectangle"/>
          <p:cNvSpPr/>
          <p:nvPr/>
        </p:nvSpPr>
        <p:spPr>
          <a:xfrm>
            <a:off x="0" y="-43527"/>
            <a:ext cx="24384000"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136"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endParaRPr/>
          </a:p>
        </p:txBody>
      </p:sp>
      <p:sp>
        <p:nvSpPr>
          <p:cNvPr id="137" name="Activities and…"/>
          <p:cNvSpPr txBox="1"/>
          <p:nvPr/>
        </p:nvSpPr>
        <p:spPr>
          <a:xfrm>
            <a:off x="1053244" y="4893775"/>
            <a:ext cx="14163431" cy="439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4400">
                <a:solidFill>
                  <a:srgbClr val="FFFFFF"/>
                </a:solidFill>
                <a:latin typeface="Raleway Italic"/>
                <a:ea typeface="Raleway Italic"/>
                <a:cs typeface="Raleway Italic"/>
                <a:sym typeface="Raleway Italic"/>
              </a:defRPr>
            </a:pPr>
            <a:r>
              <a:t>Activities and</a:t>
            </a:r>
          </a:p>
          <a:p>
            <a:pPr algn="l">
              <a:defRPr sz="14400">
                <a:solidFill>
                  <a:srgbClr val="FFFFFF"/>
                </a:solidFill>
                <a:latin typeface="Raleway Italic"/>
                <a:ea typeface="Raleway Italic"/>
                <a:cs typeface="Raleway Italic"/>
                <a:sym typeface="Raleway Italic"/>
              </a:defRPr>
            </a:pPr>
            <a:r>
              <a:t>Discussions</a:t>
            </a:r>
          </a:p>
        </p:txBody>
      </p:sp>
      <p:sp>
        <p:nvSpPr>
          <p:cNvPr id="138"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pic>
        <p:nvPicPr>
          <p:cNvPr id="139" name="Image" descr="Image"/>
          <p:cNvPicPr>
            <a:picLocks noChangeAspect="1"/>
          </p:cNvPicPr>
          <p:nvPr/>
        </p:nvPicPr>
        <p:blipFill>
          <a:blip r:embed="rId4"/>
          <a:srcRect l="16141" t="20130" r="14153" b="20130"/>
          <a:stretch>
            <a:fillRect/>
          </a:stretch>
        </p:blipFill>
        <p:spPr>
          <a:xfrm>
            <a:off x="1314087" y="12516242"/>
            <a:ext cx="1907432" cy="691617"/>
          </a:xfrm>
          <a:prstGeom prst="rect">
            <a:avLst/>
          </a:prstGeom>
          <a:ln w="12700">
            <a:miter lim="400000"/>
          </a:ln>
        </p:spPr>
      </p:pic>
      <p:sp>
        <p:nvSpPr>
          <p:cNvPr id="140"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sp>
        <p:nvSpPr>
          <p:cNvPr id="141"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pic>
        <p:nvPicPr>
          <p:cNvPr id="142" name="page1image20922752.png" descr="page1image20922752.png"/>
          <p:cNvPicPr>
            <a:picLocks noChangeAspect="1"/>
          </p:cNvPicPr>
          <p:nvPr/>
        </p:nvPicPr>
        <p:blipFill>
          <a:blip r:embed="rId5"/>
          <a:stretch>
            <a:fillRect/>
          </a:stretch>
        </p:blipFill>
        <p:spPr>
          <a:xfrm>
            <a:off x="517199" y="12605168"/>
            <a:ext cx="357738" cy="513842"/>
          </a:xfrm>
          <a:prstGeom prst="rect">
            <a:avLst/>
          </a:prstGeom>
          <a:ln w="12700">
            <a:miter lim="400000"/>
          </a:ln>
        </p:spPr>
      </p:pic>
      <p:sp>
        <p:nvSpPr>
          <p:cNvPr id="143"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4BBCE"/>
            </a:gs>
          </a:gsLst>
          <a:lin ang="5400000" scaled="0"/>
        </a:gradFill>
        <a:effectLst/>
      </p:bgPr>
    </p:bg>
    <p:spTree>
      <p:nvGrpSpPr>
        <p:cNvPr id="1" name=""/>
        <p:cNvGrpSpPr/>
        <p:nvPr/>
      </p:nvGrpSpPr>
      <p:grpSpPr>
        <a:xfrm>
          <a:off x="0" y="0"/>
          <a:ext cx="0" cy="0"/>
          <a:chOff x="0" y="0"/>
          <a:chExt cx="0" cy="0"/>
        </a:xfrm>
      </p:grpSpPr>
      <p:pic>
        <p:nvPicPr>
          <p:cNvPr id="145" name="Image" descr="Image"/>
          <p:cNvPicPr>
            <a:picLocks noChangeAspect="1"/>
          </p:cNvPicPr>
          <p:nvPr/>
        </p:nvPicPr>
        <p:blipFill>
          <a:blip r:embed="rId2"/>
          <a:stretch>
            <a:fillRect/>
          </a:stretch>
        </p:blipFill>
        <p:spPr>
          <a:xfrm>
            <a:off x="19640351" y="2452806"/>
            <a:ext cx="4264224" cy="756404"/>
          </a:xfrm>
          <a:prstGeom prst="rect">
            <a:avLst/>
          </a:prstGeom>
          <a:ln w="12700">
            <a:miter lim="400000"/>
          </a:ln>
        </p:spPr>
      </p:pic>
      <p:pic>
        <p:nvPicPr>
          <p:cNvPr id="146" name="Image" descr="Image"/>
          <p:cNvPicPr>
            <a:picLocks noChangeAspect="1"/>
          </p:cNvPicPr>
          <p:nvPr/>
        </p:nvPicPr>
        <p:blipFill>
          <a:blip r:embed="rId3"/>
          <a:stretch>
            <a:fillRect/>
          </a:stretch>
        </p:blipFill>
        <p:spPr>
          <a:xfrm>
            <a:off x="18098293" y="1524704"/>
            <a:ext cx="5806282" cy="774322"/>
          </a:xfrm>
          <a:prstGeom prst="rect">
            <a:avLst/>
          </a:prstGeom>
          <a:ln w="12700">
            <a:miter lim="400000"/>
          </a:ln>
        </p:spPr>
      </p:pic>
      <p:sp>
        <p:nvSpPr>
          <p:cNvPr id="147" name="TRAGEDIES in the Lab"/>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TRAGEDIES in the Lab</a:t>
            </a:r>
          </a:p>
        </p:txBody>
      </p:sp>
      <p:pic>
        <p:nvPicPr>
          <p:cNvPr id="148" name="Image" descr="Image"/>
          <p:cNvPicPr>
            <a:picLocks noChangeAspect="1"/>
          </p:cNvPicPr>
          <p:nvPr/>
        </p:nvPicPr>
        <p:blipFill>
          <a:blip r:embed="rId4"/>
          <a:stretch>
            <a:fillRect/>
          </a:stretch>
        </p:blipFill>
        <p:spPr>
          <a:xfrm>
            <a:off x="17164050" y="7435850"/>
            <a:ext cx="6464300" cy="2349500"/>
          </a:xfrm>
          <a:prstGeom prst="rect">
            <a:avLst/>
          </a:prstGeom>
          <a:ln w="12700">
            <a:miter lim="400000"/>
          </a:ln>
        </p:spPr>
      </p:pic>
      <p:sp>
        <p:nvSpPr>
          <p:cNvPr id="149" name="In Scene 1.4, Dr. Heideberg directs Darren to put grad student Meena Anand in charge of the collaboration under Darren’s supervision to help remedy the delays in the collaboration. Take time to discuss the following questions (20 minutes):…"/>
          <p:cNvSpPr txBox="1">
            <a:spLocks noGrp="1"/>
          </p:cNvSpPr>
          <p:nvPr>
            <p:ph type="body" sz="half" idx="4294967295"/>
          </p:nvPr>
        </p:nvSpPr>
        <p:spPr>
          <a:xfrm>
            <a:off x="3473461" y="3721257"/>
            <a:ext cx="12973646" cy="6273487"/>
          </a:xfrm>
          <a:prstGeom prst="rect">
            <a:avLst/>
          </a:prstGeom>
        </p:spPr>
        <p:txBody>
          <a:bodyPr lIns="121899" tIns="121899" rIns="121899" bIns="121899" anchor="t"/>
          <a:lstStyle/>
          <a:p>
            <a:pPr marL="0" indent="0" defTabSz="575071">
              <a:spcBef>
                <a:spcPts val="4100"/>
              </a:spcBef>
              <a:buClr>
                <a:srgbClr val="424242"/>
              </a:buClr>
              <a:buSzTx/>
              <a:buFont typeface="Helvetica"/>
              <a:buNone/>
              <a:defRPr sz="3500"/>
            </a:pPr>
            <a:r>
              <a:t>In Scene 1.4, Dr. Heideberg directs Darren to put grad student Meena Anand in charge of the collaboration under Darren’s supervision to help remedy the delays in the collaboration. Take time to discuss the following questions (20 minutes):</a:t>
            </a:r>
          </a:p>
          <a:p>
            <a:pPr marL="0" indent="0" defTabSz="575071">
              <a:spcBef>
                <a:spcPts val="4100"/>
              </a:spcBef>
              <a:buClr>
                <a:srgbClr val="424242"/>
              </a:buClr>
              <a:buSzTx/>
              <a:buFont typeface="Helvetica"/>
              <a:buNone/>
              <a:defRPr sz="3500"/>
            </a:pPr>
            <a:endParaRPr sz="1260"/>
          </a:p>
          <a:p>
            <a:pPr marL="666750" indent="-666750" defTabSz="575071">
              <a:spcBef>
                <a:spcPts val="4100"/>
              </a:spcBef>
              <a:buClr>
                <a:srgbClr val="424242"/>
              </a:buClr>
              <a:buSzPts val="3400"/>
              <a:buFont typeface="Helvetica"/>
              <a:buChar char="●"/>
              <a:defRPr sz="3500"/>
            </a:pPr>
            <a:r>
              <a:t>Which elements of the TRAGEDIES do you observe in the scene?</a:t>
            </a:r>
          </a:p>
          <a:p>
            <a:pPr marL="666750" indent="-666750" defTabSz="575071">
              <a:spcBef>
                <a:spcPts val="4100"/>
              </a:spcBef>
              <a:buClr>
                <a:srgbClr val="424242"/>
              </a:buClr>
              <a:buSzPts val="3400"/>
              <a:buFont typeface="Helvetica"/>
              <a:buChar char="●"/>
              <a:defRPr sz="3500"/>
            </a:pPr>
            <a:r>
              <a:t>Which systemic conditions in a lab make TRAGEDIES more likely to occur? Could the conditions be changed?</a:t>
            </a:r>
          </a:p>
        </p:txBody>
      </p:sp>
      <p:pic>
        <p:nvPicPr>
          <p:cNvPr id="150" name="Image" descr="Image"/>
          <p:cNvPicPr>
            <a:picLocks noChangeAspect="1"/>
          </p:cNvPicPr>
          <p:nvPr/>
        </p:nvPicPr>
        <p:blipFill>
          <a:blip r:embed="rId5"/>
          <a:stretch>
            <a:fillRect/>
          </a:stretch>
        </p:blipFill>
        <p:spPr>
          <a:xfrm>
            <a:off x="19561246" y="622580"/>
            <a:ext cx="4343329" cy="740285"/>
          </a:xfrm>
          <a:prstGeom prst="rect">
            <a:avLst/>
          </a:prstGeom>
          <a:ln w="12700">
            <a:miter lim="400000"/>
          </a:ln>
        </p:spPr>
      </p:pic>
      <p:pic>
        <p:nvPicPr>
          <p:cNvPr id="151" name="Image" descr="Image"/>
          <p:cNvPicPr>
            <a:picLocks noChangeAspect="1"/>
          </p:cNvPicPr>
          <p:nvPr/>
        </p:nvPicPr>
        <p:blipFill rotWithShape="1">
          <a:blip r:embed="rId6">
            <a:alphaModFix amt="14175"/>
          </a:blip>
          <a:srcRect l="26591"/>
          <a:stretch/>
        </p:blipFill>
        <p:spPr>
          <a:xfrm>
            <a:off x="0" y="0"/>
            <a:ext cx="5895685" cy="802891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4BBCE"/>
            </a:gs>
          </a:gsLst>
          <a:lin ang="5400000" scaled="0"/>
        </a:gradFill>
        <a:effectLst/>
      </p:bgPr>
    </p:bg>
    <p:spTree>
      <p:nvGrpSpPr>
        <p:cNvPr id="1" name=""/>
        <p:cNvGrpSpPr/>
        <p:nvPr/>
      </p:nvGrpSpPr>
      <p:grpSpPr>
        <a:xfrm>
          <a:off x="0" y="0"/>
          <a:ext cx="0" cy="0"/>
          <a:chOff x="0" y="0"/>
          <a:chExt cx="0" cy="0"/>
        </a:xfrm>
      </p:grpSpPr>
      <p:pic>
        <p:nvPicPr>
          <p:cNvPr id="153" name="Image" descr="Image"/>
          <p:cNvPicPr>
            <a:picLocks noChangeAspect="1"/>
          </p:cNvPicPr>
          <p:nvPr/>
        </p:nvPicPr>
        <p:blipFill>
          <a:blip r:embed="rId2"/>
          <a:stretch>
            <a:fillRect/>
          </a:stretch>
        </p:blipFill>
        <p:spPr>
          <a:xfrm>
            <a:off x="19561246" y="622580"/>
            <a:ext cx="4343329" cy="740285"/>
          </a:xfrm>
          <a:prstGeom prst="rect">
            <a:avLst/>
          </a:prstGeom>
          <a:ln w="12700">
            <a:miter lim="400000"/>
          </a:ln>
        </p:spPr>
      </p:pic>
      <p:pic>
        <p:nvPicPr>
          <p:cNvPr id="154" name="Image" descr="Image"/>
          <p:cNvPicPr>
            <a:picLocks noChangeAspect="1"/>
          </p:cNvPicPr>
          <p:nvPr/>
        </p:nvPicPr>
        <p:blipFill rotWithShape="1">
          <a:blip r:embed="rId3">
            <a:alphaModFix amt="14175"/>
          </a:blip>
          <a:srcRect l="26291" t="7282"/>
          <a:stretch/>
        </p:blipFill>
        <p:spPr>
          <a:xfrm>
            <a:off x="0" y="-1"/>
            <a:ext cx="5919749" cy="7444173"/>
          </a:xfrm>
          <a:prstGeom prst="rect">
            <a:avLst/>
          </a:prstGeom>
          <a:ln w="12700">
            <a:miter lim="400000"/>
          </a:ln>
        </p:spPr>
      </p:pic>
      <p:pic>
        <p:nvPicPr>
          <p:cNvPr id="155" name="Image" descr="Image"/>
          <p:cNvPicPr>
            <a:picLocks noChangeAspect="1"/>
          </p:cNvPicPr>
          <p:nvPr/>
        </p:nvPicPr>
        <p:blipFill>
          <a:blip r:embed="rId4"/>
          <a:stretch>
            <a:fillRect/>
          </a:stretch>
        </p:blipFill>
        <p:spPr>
          <a:xfrm>
            <a:off x="18100002" y="1529633"/>
            <a:ext cx="5854742" cy="756405"/>
          </a:xfrm>
          <a:prstGeom prst="rect">
            <a:avLst/>
          </a:prstGeom>
          <a:ln w="12700">
            <a:miter lim="400000"/>
          </a:ln>
        </p:spPr>
      </p:pic>
      <p:sp>
        <p:nvSpPr>
          <p:cNvPr id="156" name="Avoiding Career TRAGEDIE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Avoiding Career TRAGEDIES</a:t>
            </a:r>
          </a:p>
        </p:txBody>
      </p:sp>
      <p:pic>
        <p:nvPicPr>
          <p:cNvPr id="157" name="Picture 7" descr="Picture 7"/>
          <p:cNvPicPr>
            <a:picLocks noChangeAspect="1"/>
          </p:cNvPicPr>
          <p:nvPr/>
        </p:nvPicPr>
        <p:blipFill>
          <a:blip r:embed="rId5"/>
          <a:stretch>
            <a:fillRect/>
          </a:stretch>
        </p:blipFill>
        <p:spPr>
          <a:xfrm>
            <a:off x="16119268" y="2631898"/>
            <a:ext cx="7305954" cy="9207503"/>
          </a:xfrm>
          <a:prstGeom prst="rect">
            <a:avLst/>
          </a:prstGeom>
          <a:ln w="12700">
            <a:miter lim="400000"/>
          </a:ln>
        </p:spPr>
      </p:pic>
      <p:sp>
        <p:nvSpPr>
          <p:cNvPr id="158" name="With your group, discuss the following (10-15 minutes):…"/>
          <p:cNvSpPr txBox="1">
            <a:spLocks noGrp="1"/>
          </p:cNvSpPr>
          <p:nvPr>
            <p:ph type="body" sz="half" idx="4294967295"/>
          </p:nvPr>
        </p:nvSpPr>
        <p:spPr>
          <a:xfrm>
            <a:off x="1849418" y="3850065"/>
            <a:ext cx="13841523" cy="6771168"/>
          </a:xfrm>
          <a:prstGeom prst="rect">
            <a:avLst/>
          </a:prstGeom>
        </p:spPr>
        <p:txBody>
          <a:bodyPr lIns="121899" tIns="121899" rIns="121899" bIns="121899" anchor="t"/>
          <a:lstStyle/>
          <a:p>
            <a:pPr marL="0" indent="0">
              <a:buClr>
                <a:srgbClr val="424242"/>
              </a:buClr>
              <a:buSzTx/>
              <a:buFont typeface="Helvetica"/>
              <a:buNone/>
              <a:defRPr sz="5200"/>
            </a:pPr>
            <a:r>
              <a:t>With your group, discuss the following (10-15 minutes):</a:t>
            </a:r>
          </a:p>
          <a:p>
            <a:pPr marL="0" indent="0">
              <a:buClr>
                <a:srgbClr val="424242"/>
              </a:buClr>
              <a:buSzTx/>
              <a:buFont typeface="Helvetica"/>
              <a:buNone/>
              <a:defRPr sz="5200"/>
            </a:pPr>
            <a:r>
              <a:t>Which elements of TRAGEDIES do you see? </a:t>
            </a:r>
          </a:p>
          <a:p>
            <a:pPr marL="1834227" lvl="1" indent="-1224642">
              <a:buClr>
                <a:srgbClr val="424242"/>
              </a:buClr>
              <a:buSzPts val="5200"/>
              <a:buFont typeface="Helvetica"/>
              <a:buChar char="○"/>
              <a:defRPr sz="5200"/>
            </a:pPr>
            <a:r>
              <a:t>Darren’s choices?</a:t>
            </a:r>
          </a:p>
          <a:p>
            <a:pPr marL="1834227" lvl="1" indent="-1224642">
              <a:buClr>
                <a:srgbClr val="424242"/>
              </a:buClr>
              <a:buSzPts val="5200"/>
              <a:buFont typeface="Helvetica"/>
              <a:buChar char="○"/>
              <a:defRPr sz="5200"/>
            </a:pPr>
            <a:r>
              <a:t>Heideberg’s choices?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3B394"/>
            </a:gs>
          </a:gsLst>
          <a:lin ang="5400000" scaled="0"/>
        </a:gradFill>
        <a:effectLst/>
      </p:bgPr>
    </p:bg>
    <p:spTree>
      <p:nvGrpSpPr>
        <p:cNvPr id="1" name=""/>
        <p:cNvGrpSpPr/>
        <p:nvPr/>
      </p:nvGrpSpPr>
      <p:grpSpPr>
        <a:xfrm>
          <a:off x="0" y="0"/>
          <a:ext cx="0" cy="0"/>
          <a:chOff x="0" y="0"/>
          <a:chExt cx="0" cy="0"/>
        </a:xfrm>
      </p:grpSpPr>
      <p:pic>
        <p:nvPicPr>
          <p:cNvPr id="160" name="Image" descr="Image"/>
          <p:cNvPicPr>
            <a:picLocks noChangeAspect="1"/>
          </p:cNvPicPr>
          <p:nvPr/>
        </p:nvPicPr>
        <p:blipFill rotWithShape="1">
          <a:blip r:embed="rId2">
            <a:alphaModFix amt="18249"/>
          </a:blip>
          <a:srcRect l="4605" t="2428"/>
          <a:stretch/>
        </p:blipFill>
        <p:spPr>
          <a:xfrm>
            <a:off x="0" y="0"/>
            <a:ext cx="7467014" cy="7635150"/>
          </a:xfrm>
          <a:prstGeom prst="rect">
            <a:avLst/>
          </a:prstGeom>
          <a:ln w="12700">
            <a:miter lim="400000"/>
          </a:ln>
        </p:spPr>
      </p:pic>
      <p:pic>
        <p:nvPicPr>
          <p:cNvPr id="161" name="Image" descr="Image"/>
          <p:cNvPicPr>
            <a:picLocks noChangeAspect="1"/>
          </p:cNvPicPr>
          <p:nvPr/>
        </p:nvPicPr>
        <p:blipFill>
          <a:blip r:embed="rId3"/>
          <a:stretch>
            <a:fillRect/>
          </a:stretch>
        </p:blipFill>
        <p:spPr>
          <a:xfrm>
            <a:off x="18995581" y="667108"/>
            <a:ext cx="4934836" cy="703455"/>
          </a:xfrm>
          <a:prstGeom prst="rect">
            <a:avLst/>
          </a:prstGeom>
          <a:ln w="12700">
            <a:miter lim="400000"/>
          </a:ln>
        </p:spPr>
      </p:pic>
      <p:sp>
        <p:nvSpPr>
          <p:cNvPr id="162" name="Better Science by Understanding TRAGEDIE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defTabSz="607933">
              <a:defRPr sz="5920">
                <a:solidFill>
                  <a:srgbClr val="408B94"/>
                </a:solidFill>
                <a:latin typeface="+mj-lt"/>
                <a:ea typeface="+mj-ea"/>
                <a:cs typeface="+mj-cs"/>
                <a:sym typeface="Lato Black"/>
              </a:defRPr>
            </a:lvl1pPr>
          </a:lstStyle>
          <a:p>
            <a:r>
              <a:t>Better Science by Understanding TRAGEDIES</a:t>
            </a:r>
          </a:p>
        </p:txBody>
      </p:sp>
      <p:pic>
        <p:nvPicPr>
          <p:cNvPr id="163" name="Image" descr="Image"/>
          <p:cNvPicPr>
            <a:picLocks noChangeAspect="1"/>
          </p:cNvPicPr>
          <p:nvPr/>
        </p:nvPicPr>
        <p:blipFill>
          <a:blip r:embed="rId4"/>
          <a:stretch>
            <a:fillRect/>
          </a:stretch>
        </p:blipFill>
        <p:spPr>
          <a:xfrm>
            <a:off x="19561246" y="1537693"/>
            <a:ext cx="4343329" cy="740285"/>
          </a:xfrm>
          <a:prstGeom prst="rect">
            <a:avLst/>
          </a:prstGeom>
          <a:ln w="12700">
            <a:miter lim="400000"/>
          </a:ln>
        </p:spPr>
      </p:pic>
      <p:sp>
        <p:nvSpPr>
          <p:cNvPr id="164" name="With your group, discuss the following question (10-15 minutes)…"/>
          <p:cNvSpPr txBox="1">
            <a:spLocks noGrp="1"/>
          </p:cNvSpPr>
          <p:nvPr>
            <p:ph type="body" idx="4294967295"/>
          </p:nvPr>
        </p:nvSpPr>
        <p:spPr>
          <a:xfrm>
            <a:off x="1928707" y="2653400"/>
            <a:ext cx="20526586" cy="8409200"/>
          </a:xfrm>
          <a:prstGeom prst="rect">
            <a:avLst/>
          </a:prstGeom>
        </p:spPr>
        <p:txBody>
          <a:bodyPr lIns="121899" tIns="121899" rIns="121899" bIns="121899" anchor="t"/>
          <a:lstStyle/>
          <a:p>
            <a:pPr marL="0" indent="0">
              <a:buClr>
                <a:srgbClr val="424242"/>
              </a:buClr>
              <a:buSzTx/>
              <a:buFont typeface="Helvetica"/>
              <a:buNone/>
            </a:pPr>
            <a:r>
              <a:t>With your group, discuss the following question (10-15 minutes)</a:t>
            </a:r>
            <a:endParaRPr sz="1800"/>
          </a:p>
          <a:p>
            <a:pPr marL="793750" indent="-793750">
              <a:buClr>
                <a:srgbClr val="424242"/>
              </a:buClr>
              <a:buSzPts val="5000"/>
              <a:buFont typeface="Helvetica"/>
              <a:buChar char="●"/>
            </a:pPr>
            <a:r>
              <a:t>What are some reasons for delays in obtaining results in a lab, like in the scene?</a:t>
            </a:r>
          </a:p>
          <a:p>
            <a:pPr marL="793750" indent="-793750">
              <a:buClr>
                <a:srgbClr val="424242"/>
              </a:buClr>
              <a:buSzPts val="5000"/>
              <a:buFont typeface="Helvetica"/>
              <a:buChar char="●"/>
            </a:pPr>
            <a:r>
              <a:t>Which ones can be solved by putting appropriate protocols and processes in place?</a:t>
            </a:r>
          </a:p>
          <a:p>
            <a:pPr marL="793750" indent="-793750">
              <a:buClr>
                <a:srgbClr val="424242"/>
              </a:buClr>
              <a:buSzPts val="5000"/>
              <a:buFont typeface="Helvetica"/>
              <a:buChar char="●"/>
            </a:pPr>
            <a:r>
              <a:t>Which protocols and procedures are particularly useful when working with collaborators?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9EB7DC"/>
            </a:gs>
          </a:gsLst>
          <a:lin ang="5400000" scaled="0"/>
        </a:gradFill>
        <a:effectLst/>
      </p:bgPr>
    </p:bg>
    <p:spTree>
      <p:nvGrpSpPr>
        <p:cNvPr id="1" name=""/>
        <p:cNvGrpSpPr/>
        <p:nvPr/>
      </p:nvGrpSpPr>
      <p:grpSpPr>
        <a:xfrm>
          <a:off x="0" y="0"/>
          <a:ext cx="0" cy="0"/>
          <a:chOff x="0" y="0"/>
          <a:chExt cx="0" cy="0"/>
        </a:xfrm>
      </p:grpSpPr>
      <p:pic>
        <p:nvPicPr>
          <p:cNvPr id="166" name="Image" descr="Image"/>
          <p:cNvPicPr>
            <a:picLocks noChangeAspect="1"/>
          </p:cNvPicPr>
          <p:nvPr/>
        </p:nvPicPr>
        <p:blipFill rotWithShape="1">
          <a:blip r:embed="rId2">
            <a:alphaModFix amt="18249"/>
          </a:blip>
          <a:srcRect l="4605" t="2428"/>
          <a:stretch/>
        </p:blipFill>
        <p:spPr>
          <a:xfrm>
            <a:off x="0" y="0"/>
            <a:ext cx="7467014" cy="7635150"/>
          </a:xfrm>
          <a:prstGeom prst="rect">
            <a:avLst/>
          </a:prstGeom>
          <a:ln w="12700">
            <a:miter lim="400000"/>
          </a:ln>
        </p:spPr>
      </p:pic>
      <p:pic>
        <p:nvPicPr>
          <p:cNvPr id="167" name="Image" descr="Image"/>
          <p:cNvPicPr>
            <a:picLocks noChangeAspect="1"/>
          </p:cNvPicPr>
          <p:nvPr/>
        </p:nvPicPr>
        <p:blipFill>
          <a:blip r:embed="rId3"/>
          <a:stretch>
            <a:fillRect/>
          </a:stretch>
        </p:blipFill>
        <p:spPr>
          <a:xfrm>
            <a:off x="19684689" y="611723"/>
            <a:ext cx="4310219" cy="712625"/>
          </a:xfrm>
          <a:prstGeom prst="rect">
            <a:avLst/>
          </a:prstGeom>
          <a:ln w="12700">
            <a:miter lim="400000"/>
          </a:ln>
        </p:spPr>
      </p:pic>
      <p:sp>
        <p:nvSpPr>
          <p:cNvPr id="168" name="Lab Manual Discussion Ques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Lab Manual Discussion Questions</a:t>
            </a:r>
          </a:p>
        </p:txBody>
      </p:sp>
      <p:sp>
        <p:nvSpPr>
          <p:cNvPr id="169" name="For your discussion, remember that in this scene Dr. Heideberg directs Darren to put grad student Meena Anand in charge of the collaboration under Darren’s supervision to help remedy delays with the collaboration.…"/>
          <p:cNvSpPr txBox="1">
            <a:spLocks noGrp="1"/>
          </p:cNvSpPr>
          <p:nvPr>
            <p:ph type="body" idx="4294967295"/>
          </p:nvPr>
        </p:nvSpPr>
        <p:spPr>
          <a:xfrm>
            <a:off x="2673543" y="2784830"/>
            <a:ext cx="19036914" cy="8146340"/>
          </a:xfrm>
          <a:prstGeom prst="rect">
            <a:avLst/>
          </a:prstGeom>
        </p:spPr>
        <p:txBody>
          <a:bodyPr lIns="121899" tIns="121899" rIns="121899" bIns="121899" anchor="t"/>
          <a:lstStyle/>
          <a:p>
            <a:pPr marL="0" indent="0" defTabSz="665440">
              <a:spcBef>
                <a:spcPts val="4700"/>
              </a:spcBef>
              <a:buClr>
                <a:srgbClr val="424242"/>
              </a:buClr>
              <a:buSzTx/>
              <a:buFont typeface="Helvetica"/>
              <a:buNone/>
              <a:defRPr sz="4050"/>
            </a:pPr>
            <a:r>
              <a:t>For your discussion, remember that in this scene Dr. Heideberg directs Darren to put grad student Meena Anand in charge of the collaboration under Darren’s supervision to help remedy delays with the collaboration. </a:t>
            </a:r>
            <a:endParaRPr sz="1458"/>
          </a:p>
          <a:p>
            <a:pPr marL="0" indent="0" defTabSz="665440">
              <a:spcBef>
                <a:spcPts val="4700"/>
              </a:spcBef>
              <a:buClr>
                <a:srgbClr val="424242"/>
              </a:buClr>
              <a:buSzTx/>
              <a:buFont typeface="Helvetica"/>
              <a:buNone/>
              <a:defRPr sz="4050"/>
            </a:pPr>
            <a:r>
              <a:t>In small group Discuss the Following (10-15 Minutes):</a:t>
            </a:r>
            <a:endParaRPr sz="1296"/>
          </a:p>
          <a:p>
            <a:pPr marL="1091156" indent="-933425" defTabSz="665440">
              <a:spcBef>
                <a:spcPts val="4700"/>
              </a:spcBef>
              <a:buClr>
                <a:srgbClr val="424242"/>
              </a:buClr>
              <a:buSzPts val="4000"/>
              <a:buFont typeface="Helvetica"/>
              <a:buChar char="●"/>
              <a:defRPr sz="4050"/>
            </a:pPr>
            <a:r>
              <a:t>What information would be helpful to include in the lab manual about how to assign projects in a lab? Where in the lab manual would you put that info?</a:t>
            </a:r>
          </a:p>
          <a:p>
            <a:pPr marL="1091156" indent="-933425" defTabSz="665440">
              <a:spcBef>
                <a:spcPts val="4700"/>
              </a:spcBef>
              <a:buClr>
                <a:srgbClr val="424242"/>
              </a:buClr>
              <a:buSzPts val="4000"/>
              <a:buFont typeface="Helvetica"/>
              <a:buChar char="●"/>
              <a:defRPr sz="4050"/>
            </a:pPr>
            <a:r>
              <a:t>Would if be helpful to have information that relates to working with collaborators in a lab manual? What information would be helpful and where would you include it?</a:t>
            </a:r>
          </a:p>
        </p:txBody>
      </p:sp>
    </p:spTree>
  </p:cSld>
  <p:clrMapOvr>
    <a:masterClrMapping/>
  </p:clrMapOvr>
  <p:transition spd="med"/>
</p:sld>
</file>

<file path=ppt/theme/theme1.xml><?xml version="1.0" encoding="utf-8"?>
<a:theme xmlns:a="http://schemas.openxmlformats.org/drawingml/2006/main" name="White">
  <a:themeElements>
    <a:clrScheme name="White">
      <a:dk1>
        <a:srgbClr val="5E5E5E"/>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367</Words>
  <Application>Microsoft Macintosh PowerPoint</Application>
  <PresentationFormat>Custom</PresentationFormat>
  <Paragraphs>38</Paragraphs>
  <Slides>7</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vt:i4>
      </vt:variant>
    </vt:vector>
  </HeadingPairs>
  <TitlesOfParts>
    <vt:vector size="21" baseType="lpstr">
      <vt:lpstr>Arvo</vt:lpstr>
      <vt:lpstr>Century Gothic</vt:lpstr>
      <vt:lpstr>Helvetica</vt:lpstr>
      <vt:lpstr>Helvetica Light</vt:lpstr>
      <vt:lpstr>Helvetica Neue</vt:lpstr>
      <vt:lpstr>Helvetica Neue Light</vt:lpstr>
      <vt:lpstr>Lato Black</vt:lpstr>
      <vt:lpstr>Raleway Italic</vt:lpstr>
      <vt:lpstr>Raleway Light</vt:lpstr>
      <vt:lpstr>Raleway Medium</vt:lpstr>
      <vt:lpstr>Raleway SemiBold</vt:lpstr>
      <vt:lpstr>Times Roman</vt:lpstr>
      <vt:lpstr>Trebuchet MS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Henderson, Corinne Marie</cp:lastModifiedBy>
  <cp:revision>1</cp:revision>
  <dcterms:modified xsi:type="dcterms:W3CDTF">2023-05-16T18:41:48Z</dcterms:modified>
</cp:coreProperties>
</file>