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1pPr>
    <a:lvl2pPr marL="0" marR="0" indent="2286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2pPr>
    <a:lvl3pPr marL="0" marR="0" indent="4572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3pPr>
    <a:lvl4pPr marL="0" marR="0" indent="6858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4pPr>
    <a:lvl5pPr marL="0" marR="0" indent="9144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5pPr>
    <a:lvl6pPr marL="0" marR="0" indent="11430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6pPr>
    <a:lvl7pPr marL="0" marR="0" indent="13716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7pPr>
    <a:lvl8pPr marL="0" marR="0" indent="16002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8pPr>
    <a:lvl9pPr marL="0" marR="0" indent="18288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24"/>
    <p:restoredTop sz="94671"/>
  </p:normalViewPr>
  <p:slideViewPr>
    <p:cSldViewPr snapToGrid="0">
      <p:cViewPr varScale="1">
        <p:scale>
          <a:sx n="43" d="100"/>
          <a:sy n="43" d="100"/>
        </p:scale>
        <p:origin x="1304"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1143000" y="685800"/>
            <a:ext cx="4572000" cy="3429000"/>
          </a:xfrm>
          <a:prstGeom prst="rect">
            <a:avLst/>
          </a:prstGeom>
        </p:spPr>
        <p:txBody>
          <a:bodyPr/>
          <a:lstStyle/>
          <a:p>
            <a:endParaRPr/>
          </a:p>
        </p:txBody>
      </p:sp>
      <p:sp>
        <p:nvSpPr>
          <p:cNvPr id="113" name="Shape 1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acilitator Slide Template">
    <p:bg>
      <p:bgPr>
        <a:gradFill flip="none" rotWithShape="1">
          <a:gsLst>
            <a:gs pos="0">
              <a:srgbClr val="FFFFFF"/>
            </a:gs>
            <a:gs pos="30501">
              <a:srgbClr val="E8F7F6"/>
            </a:gs>
            <a:gs pos="42243">
              <a:srgbClr val="DDF3F2"/>
            </a:gs>
            <a:gs pos="51820">
              <a:srgbClr val="D1EFED"/>
            </a:gs>
            <a:gs pos="94520">
              <a:srgbClr val="58ADAF"/>
            </a:gs>
          </a:gsLst>
          <a:lin ang="5400000" scaled="0"/>
        </a:gradFill>
        <a:effectLst/>
      </p:bgPr>
    </p:bg>
    <p:spTree>
      <p:nvGrpSpPr>
        <p:cNvPr id="1" name=""/>
        <p:cNvGrpSpPr/>
        <p:nvPr/>
      </p:nvGrpSpPr>
      <p:grpSpPr>
        <a:xfrm>
          <a:off x="0" y="0"/>
          <a:ext cx="0" cy="0"/>
          <a:chOff x="0" y="0"/>
          <a:chExt cx="0" cy="0"/>
        </a:xfrm>
      </p:grpSpPr>
      <p:grpSp>
        <p:nvGrpSpPr>
          <p:cNvPr id="38" name="Group"/>
          <p:cNvGrpSpPr/>
          <p:nvPr/>
        </p:nvGrpSpPr>
        <p:grpSpPr>
          <a:xfrm>
            <a:off x="-1" y="-1"/>
            <a:ext cx="24384001" cy="13716001"/>
            <a:chOff x="0" y="0"/>
            <a:chExt cx="24384000" cy="13716000"/>
          </a:xfrm>
        </p:grpSpPr>
        <p:sp>
          <p:nvSpPr>
            <p:cNvPr id="30"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endParaRPr/>
            </a:p>
          </p:txBody>
        </p:sp>
        <p:sp>
          <p:nvSpPr>
            <p:cNvPr id="31"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pic>
          <p:nvPicPr>
            <p:cNvPr id="32" name="page1image20922752.png" descr="page1image20922752.png"/>
            <p:cNvPicPr>
              <a:picLocks noChangeAspect="1"/>
            </p:cNvPicPr>
            <p:nvPr/>
          </p:nvPicPr>
          <p:blipFill>
            <a:blip r:embed="rId2"/>
            <a:stretch>
              <a:fillRect/>
            </a:stretch>
          </p:blipFill>
          <p:spPr>
            <a:xfrm>
              <a:off x="517199" y="12605168"/>
              <a:ext cx="357738" cy="513842"/>
            </a:xfrm>
            <a:prstGeom prst="rect">
              <a:avLst/>
            </a:prstGeom>
            <a:ln w="12700" cap="flat">
              <a:noFill/>
              <a:miter lim="400000"/>
            </a:ln>
            <a:effectLst/>
          </p:spPr>
        </p:pic>
        <p:sp>
          <p:nvSpPr>
            <p:cNvPr id="33"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endParaRPr/>
            </a:p>
          </p:txBody>
        </p:sp>
        <p:pic>
          <p:nvPicPr>
            <p:cNvPr id="34" name="Image" descr="Image"/>
            <p:cNvPicPr>
              <a:picLocks noChangeAspect="1"/>
            </p:cNvPicPr>
            <p:nvPr/>
          </p:nvPicPr>
          <p:blipFill>
            <a:blip r:embed="rId3"/>
            <a:srcRect l="16141" t="20130" r="14153" b="20130"/>
            <a:stretch>
              <a:fillRect/>
            </a:stretch>
          </p:blipFill>
          <p:spPr>
            <a:xfrm>
              <a:off x="1314087" y="12516242"/>
              <a:ext cx="1907432" cy="691617"/>
            </a:xfrm>
            <a:prstGeom prst="rect">
              <a:avLst/>
            </a:prstGeom>
            <a:ln w="12700" cap="flat">
              <a:noFill/>
              <a:miter lim="400000"/>
            </a:ln>
            <a:effectLst/>
          </p:spPr>
        </p:pic>
        <p:sp>
          <p:nvSpPr>
            <p:cNvPr id="35"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endParaRPr/>
            </a:p>
          </p:txBody>
        </p:sp>
        <p:sp>
          <p:nvSpPr>
            <p:cNvPr id="36"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sp>
          <p:nvSpPr>
            <p:cNvPr id="37"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defTabSz="1155278">
                <a:defRPr sz="3800" b="1" i="1">
                  <a:solidFill>
                    <a:srgbClr val="FFFFFF"/>
                  </a:solidFill>
                  <a:latin typeface="Times Roman"/>
                  <a:ea typeface="Times Roman"/>
                  <a:cs typeface="Times Roman"/>
                  <a:sym typeface="Times Roman"/>
                </a:defRPr>
              </a:lvl1pPr>
            </a:lstStyle>
            <a:p>
              <a:r>
                <a:t>ncpre</a:t>
              </a:r>
            </a:p>
          </p:txBody>
        </p:sp>
      </p:grpSp>
      <p:sp>
        <p:nvSpPr>
          <p:cNvPr id="39" name="Slide Number"/>
          <p:cNvSpPr txBox="1">
            <a:spLocks noGrp="1"/>
          </p:cNvSpPr>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Facilitator Slide Template copy">
    <p:bg>
      <p:bgPr>
        <a:gradFill flip="none" rotWithShape="1">
          <a:gsLst>
            <a:gs pos="0">
              <a:srgbClr val="FFFFFF"/>
            </a:gs>
            <a:gs pos="30501">
              <a:srgbClr val="E8F7F6"/>
            </a:gs>
            <a:gs pos="42243">
              <a:srgbClr val="DDF3F2"/>
            </a:gs>
            <a:gs pos="51820">
              <a:srgbClr val="D1EFED"/>
            </a:gs>
            <a:gs pos="94520">
              <a:srgbClr val="B2ABF5"/>
            </a:gs>
          </a:gsLst>
          <a:lin ang="5400000" scaled="0"/>
        </a:gradFill>
        <a:effectLst/>
      </p:bgPr>
    </p:bg>
    <p:spTree>
      <p:nvGrpSpPr>
        <p:cNvPr id="1" name=""/>
        <p:cNvGrpSpPr/>
        <p:nvPr/>
      </p:nvGrpSpPr>
      <p:grpSpPr>
        <a:xfrm>
          <a:off x="0" y="0"/>
          <a:ext cx="0" cy="0"/>
          <a:chOff x="0" y="0"/>
          <a:chExt cx="0" cy="0"/>
        </a:xfrm>
      </p:grpSpPr>
      <p:grpSp>
        <p:nvGrpSpPr>
          <p:cNvPr id="54" name="Group"/>
          <p:cNvGrpSpPr/>
          <p:nvPr/>
        </p:nvGrpSpPr>
        <p:grpSpPr>
          <a:xfrm>
            <a:off x="-1" y="-1"/>
            <a:ext cx="24384001" cy="13716001"/>
            <a:chOff x="0" y="0"/>
            <a:chExt cx="24384000" cy="13716000"/>
          </a:xfrm>
        </p:grpSpPr>
        <p:sp>
          <p:nvSpPr>
            <p:cNvPr id="46"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endParaRPr/>
            </a:p>
          </p:txBody>
        </p:sp>
        <p:sp>
          <p:nvSpPr>
            <p:cNvPr id="47"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pic>
          <p:nvPicPr>
            <p:cNvPr id="48" name="page1image20922752.png" descr="page1image20922752.png"/>
            <p:cNvPicPr>
              <a:picLocks noChangeAspect="1"/>
            </p:cNvPicPr>
            <p:nvPr/>
          </p:nvPicPr>
          <p:blipFill>
            <a:blip r:embed="rId2"/>
            <a:stretch>
              <a:fillRect/>
            </a:stretch>
          </p:blipFill>
          <p:spPr>
            <a:xfrm>
              <a:off x="517199" y="12605168"/>
              <a:ext cx="357738" cy="513842"/>
            </a:xfrm>
            <a:prstGeom prst="rect">
              <a:avLst/>
            </a:prstGeom>
            <a:ln w="12700" cap="flat">
              <a:noFill/>
              <a:miter lim="400000"/>
            </a:ln>
            <a:effectLst/>
          </p:spPr>
        </p:pic>
        <p:sp>
          <p:nvSpPr>
            <p:cNvPr id="49"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endParaRPr/>
            </a:p>
          </p:txBody>
        </p:sp>
        <p:pic>
          <p:nvPicPr>
            <p:cNvPr id="50" name="Image" descr="Image"/>
            <p:cNvPicPr>
              <a:picLocks noChangeAspect="1"/>
            </p:cNvPicPr>
            <p:nvPr/>
          </p:nvPicPr>
          <p:blipFill>
            <a:blip r:embed="rId3"/>
            <a:srcRect l="16141" t="20130" r="14153" b="20130"/>
            <a:stretch>
              <a:fillRect/>
            </a:stretch>
          </p:blipFill>
          <p:spPr>
            <a:xfrm>
              <a:off x="1314087" y="12516242"/>
              <a:ext cx="1907432" cy="691617"/>
            </a:xfrm>
            <a:prstGeom prst="rect">
              <a:avLst/>
            </a:prstGeom>
            <a:ln w="12700" cap="flat">
              <a:noFill/>
              <a:miter lim="400000"/>
            </a:ln>
            <a:effectLst/>
          </p:spPr>
        </p:pic>
        <p:sp>
          <p:nvSpPr>
            <p:cNvPr id="51"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endParaRPr/>
            </a:p>
          </p:txBody>
        </p:sp>
        <p:sp>
          <p:nvSpPr>
            <p:cNvPr id="52"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sp>
          <p:nvSpPr>
            <p:cNvPr id="53"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defTabSz="1155278">
                <a:defRPr sz="3800" b="1" i="1">
                  <a:solidFill>
                    <a:srgbClr val="FFFFFF"/>
                  </a:solidFill>
                  <a:latin typeface="Times Roman"/>
                  <a:ea typeface="Times Roman"/>
                  <a:cs typeface="Times Roman"/>
                  <a:sym typeface="Times Roman"/>
                </a:defRPr>
              </a:lvl1pPr>
            </a:lstStyle>
            <a:p>
              <a:r>
                <a:t>ncpre</a:t>
              </a:r>
            </a:p>
          </p:txBody>
        </p:sp>
      </p:grpSp>
      <p:sp>
        <p:nvSpPr>
          <p:cNvPr id="55" name="Slide Number"/>
          <p:cNvSpPr txBox="1">
            <a:spLocks noGrp="1"/>
          </p:cNvSpPr>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ext slide/ white footer">
    <p:spTree>
      <p:nvGrpSpPr>
        <p:cNvPr id="1" name=""/>
        <p:cNvGrpSpPr/>
        <p:nvPr/>
      </p:nvGrpSpPr>
      <p:grpSpPr>
        <a:xfrm>
          <a:off x="0" y="0"/>
          <a:ext cx="0" cy="0"/>
          <a:chOff x="0" y="0"/>
          <a:chExt cx="0" cy="0"/>
        </a:xfrm>
      </p:grpSpPr>
      <p:sp>
        <p:nvSpPr>
          <p:cNvPr id="62" name="Rectangle"/>
          <p:cNvSpPr/>
          <p:nvPr/>
        </p:nvSpPr>
        <p:spPr>
          <a:xfrm>
            <a:off x="0" y="12090438"/>
            <a:ext cx="24384000" cy="1524001"/>
          </a:xfrm>
          <a:prstGeom prst="rect">
            <a:avLst/>
          </a:prstGeom>
          <a:solidFill>
            <a:srgbClr val="FFFFFF"/>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endParaRPr/>
          </a:p>
        </p:txBody>
      </p:sp>
      <p:pic>
        <p:nvPicPr>
          <p:cNvPr id="63" name="Illinois HHMI Logo - Horizontal 2 - RGB.png" descr="Illinois HHMI Logo - Horizontal 2 - RGB.png"/>
          <p:cNvPicPr>
            <a:picLocks noChangeAspect="1"/>
          </p:cNvPicPr>
          <p:nvPr/>
        </p:nvPicPr>
        <p:blipFill>
          <a:blip r:embed="rId2"/>
          <a:stretch>
            <a:fillRect/>
          </a:stretch>
        </p:blipFill>
        <p:spPr>
          <a:xfrm>
            <a:off x="513510" y="12655550"/>
            <a:ext cx="2533898" cy="825500"/>
          </a:xfrm>
          <a:prstGeom prst="rect">
            <a:avLst/>
          </a:prstGeom>
          <a:ln w="12700">
            <a:miter lim="400000"/>
          </a:ln>
        </p:spPr>
      </p:pic>
      <p:sp>
        <p:nvSpPr>
          <p:cNvPr id="64" name="Rectangle"/>
          <p:cNvSpPr/>
          <p:nvPr/>
        </p:nvSpPr>
        <p:spPr>
          <a:xfrm>
            <a:off x="0" y="12420638"/>
            <a:ext cx="24384000" cy="25401"/>
          </a:xfrm>
          <a:prstGeom prst="rect">
            <a:avLst/>
          </a:prstGeom>
          <a:solidFill>
            <a:srgbClr val="D5D5D5"/>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endParaRPr/>
          </a:p>
        </p:txBody>
      </p:sp>
      <p:grpSp>
        <p:nvGrpSpPr>
          <p:cNvPr id="67" name="Group"/>
          <p:cNvGrpSpPr/>
          <p:nvPr/>
        </p:nvGrpSpPr>
        <p:grpSpPr>
          <a:xfrm>
            <a:off x="22266498" y="12661831"/>
            <a:ext cx="1712075" cy="812939"/>
            <a:chOff x="0" y="0"/>
            <a:chExt cx="1712074" cy="812937"/>
          </a:xfrm>
        </p:grpSpPr>
        <p:pic>
          <p:nvPicPr>
            <p:cNvPr id="65" name="Image" descr="Image"/>
            <p:cNvPicPr>
              <a:picLocks noChangeAspect="1"/>
            </p:cNvPicPr>
            <p:nvPr/>
          </p:nvPicPr>
          <p:blipFill>
            <a:blip r:embed="rId3"/>
            <a:srcRect l="33235" t="11246" r="32935" b="60653"/>
            <a:stretch>
              <a:fillRect/>
            </a:stretch>
          </p:blipFill>
          <p:spPr>
            <a:xfrm>
              <a:off x="1322738" y="44424"/>
              <a:ext cx="389337" cy="419066"/>
            </a:xfrm>
            <a:custGeom>
              <a:avLst/>
              <a:gdLst/>
              <a:ahLst/>
              <a:cxnLst>
                <a:cxn ang="0">
                  <a:pos x="wd2" y="hd2"/>
                </a:cxn>
                <a:cxn ang="5400000">
                  <a:pos x="wd2" y="hd2"/>
                </a:cxn>
                <a:cxn ang="10800000">
                  <a:pos x="wd2" y="hd2"/>
                </a:cxn>
                <a:cxn ang="16200000">
                  <a:pos x="wd2" y="hd2"/>
                </a:cxn>
              </a:cxnLst>
              <a:rect l="0" t="0" r="r" b="b"/>
              <a:pathLst>
                <a:path w="21516" h="21287" extrusionOk="0">
                  <a:moveTo>
                    <a:pt x="10879" y="66"/>
                  </a:moveTo>
                  <a:cubicBezTo>
                    <a:pt x="8071" y="-214"/>
                    <a:pt x="5237" y="394"/>
                    <a:pt x="2852" y="1820"/>
                  </a:cubicBezTo>
                  <a:cubicBezTo>
                    <a:pt x="1708" y="2504"/>
                    <a:pt x="0" y="4045"/>
                    <a:pt x="0" y="4401"/>
                  </a:cubicBezTo>
                  <a:cubicBezTo>
                    <a:pt x="0" y="4498"/>
                    <a:pt x="334" y="4918"/>
                    <a:pt x="746" y="5328"/>
                  </a:cubicBezTo>
                  <a:cubicBezTo>
                    <a:pt x="1158" y="5738"/>
                    <a:pt x="1492" y="6150"/>
                    <a:pt x="1492" y="6235"/>
                  </a:cubicBezTo>
                  <a:cubicBezTo>
                    <a:pt x="1492" y="6320"/>
                    <a:pt x="1272" y="6816"/>
                    <a:pt x="1009" y="7344"/>
                  </a:cubicBezTo>
                  <a:cubicBezTo>
                    <a:pt x="186" y="8995"/>
                    <a:pt x="-81" y="10732"/>
                    <a:pt x="176" y="12505"/>
                  </a:cubicBezTo>
                  <a:cubicBezTo>
                    <a:pt x="442" y="14341"/>
                    <a:pt x="1008" y="15701"/>
                    <a:pt x="2128" y="17142"/>
                  </a:cubicBezTo>
                  <a:cubicBezTo>
                    <a:pt x="3470" y="18869"/>
                    <a:pt x="4852" y="19854"/>
                    <a:pt x="7084" y="20650"/>
                  </a:cubicBezTo>
                  <a:cubicBezTo>
                    <a:pt x="7766" y="20892"/>
                    <a:pt x="8705" y="21143"/>
                    <a:pt x="9168" y="21214"/>
                  </a:cubicBezTo>
                  <a:cubicBezTo>
                    <a:pt x="10284" y="21386"/>
                    <a:pt x="12388" y="21241"/>
                    <a:pt x="13664" y="20912"/>
                  </a:cubicBezTo>
                  <a:cubicBezTo>
                    <a:pt x="17158" y="20011"/>
                    <a:pt x="20103" y="17234"/>
                    <a:pt x="21209" y="13815"/>
                  </a:cubicBezTo>
                  <a:cubicBezTo>
                    <a:pt x="21408" y="13199"/>
                    <a:pt x="21513" y="12068"/>
                    <a:pt x="21516" y="10912"/>
                  </a:cubicBezTo>
                  <a:cubicBezTo>
                    <a:pt x="21519" y="9757"/>
                    <a:pt x="21427" y="8579"/>
                    <a:pt x="21231" y="7888"/>
                  </a:cubicBezTo>
                  <a:cubicBezTo>
                    <a:pt x="20300" y="4608"/>
                    <a:pt x="17407" y="1846"/>
                    <a:pt x="13664" y="651"/>
                  </a:cubicBezTo>
                  <a:cubicBezTo>
                    <a:pt x="12753" y="360"/>
                    <a:pt x="11815" y="160"/>
                    <a:pt x="10879" y="66"/>
                  </a:cubicBezTo>
                  <a:close/>
                </a:path>
              </a:pathLst>
            </a:custGeom>
            <a:ln w="12700" cap="flat">
              <a:noFill/>
              <a:miter lim="400000"/>
            </a:ln>
            <a:effectLst/>
          </p:spPr>
        </p:pic>
        <p:sp>
          <p:nvSpPr>
            <p:cNvPr id="66" name="ncpre"/>
            <p:cNvSpPr txBox="1"/>
            <p:nvPr/>
          </p:nvSpPr>
          <p:spPr>
            <a:xfrm>
              <a:off x="0" y="0"/>
              <a:ext cx="1364914" cy="8129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defTabSz="1155278">
                <a:defRPr sz="3800" b="1" i="1">
                  <a:solidFill>
                    <a:srgbClr val="13294B"/>
                  </a:solidFill>
                  <a:latin typeface="Times Roman"/>
                  <a:ea typeface="Times Roman"/>
                  <a:cs typeface="Times Roman"/>
                  <a:sym typeface="Times Roman"/>
                </a:defRPr>
              </a:lvl1pPr>
            </a:lstStyle>
            <a:p>
              <a:r>
                <a:t>ncpre</a:t>
              </a:r>
            </a:p>
          </p:txBody>
        </p:sp>
      </p:grpSp>
      <p:sp>
        <p:nvSpPr>
          <p:cNvPr id="68" name="Title Text"/>
          <p:cNvSpPr txBox="1">
            <a:spLocks noGrp="1"/>
          </p:cNvSpPr>
          <p:nvPr>
            <p:ph type="title"/>
          </p:nvPr>
        </p:nvSpPr>
        <p:spPr>
          <a:xfrm>
            <a:off x="4387453" y="1234543"/>
            <a:ext cx="15609094" cy="1607726"/>
          </a:xfrm>
          <a:prstGeom prst="rect">
            <a:avLst/>
          </a:prstGeom>
        </p:spPr>
        <p:txBody>
          <a:bodyPr lIns="71437" tIns="71437" rIns="71437" bIns="71437"/>
          <a:lstStyle/>
          <a:p>
            <a:r>
              <a:t>Title Text</a:t>
            </a:r>
          </a:p>
        </p:txBody>
      </p:sp>
      <p:sp>
        <p:nvSpPr>
          <p:cNvPr id="69" name="Body Level One…"/>
          <p:cNvSpPr txBox="1">
            <a:spLocks noGrp="1"/>
          </p:cNvSpPr>
          <p:nvPr>
            <p:ph type="body" idx="1"/>
          </p:nvPr>
        </p:nvSpPr>
        <p:spPr>
          <a:xfrm>
            <a:off x="2559646" y="3051779"/>
            <a:ext cx="15609095" cy="8840392"/>
          </a:xfrm>
          <a:prstGeom prst="rect">
            <a:avLst/>
          </a:prstGeom>
        </p:spPr>
        <p:txBody>
          <a:bodyPr lIns="71437" tIns="71437" rIns="71437" bIns="71437"/>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NCPRE Generic">
    <p:spTree>
      <p:nvGrpSpPr>
        <p:cNvPr id="1" name=""/>
        <p:cNvGrpSpPr/>
        <p:nvPr/>
      </p:nvGrpSpPr>
      <p:grpSpPr>
        <a:xfrm>
          <a:off x="0" y="0"/>
          <a:ext cx="0" cy="0"/>
          <a:chOff x="0" y="0"/>
          <a:chExt cx="0" cy="0"/>
        </a:xfrm>
      </p:grpSpPr>
      <p:sp>
        <p:nvSpPr>
          <p:cNvPr id="77"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endParaRPr/>
          </a:p>
        </p:txBody>
      </p:sp>
      <p:sp>
        <p:nvSpPr>
          <p:cNvPr id="78" name="Rectangle"/>
          <p:cNvSpPr/>
          <p:nvPr/>
        </p:nvSpPr>
        <p:spPr>
          <a:xfrm>
            <a:off x="0" y="11748903"/>
            <a:ext cx="24384001"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79"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80" name="Rectangle"/>
          <p:cNvSpPr/>
          <p:nvPr/>
        </p:nvSpPr>
        <p:spPr>
          <a:xfrm>
            <a:off x="0" y="11819056"/>
            <a:ext cx="24384000" cy="1769944"/>
          </a:xfrm>
          <a:prstGeom prst="rect">
            <a:avLst/>
          </a:prstGeom>
          <a:solidFill>
            <a:srgbClr val="1D3F75"/>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endParaRPr/>
          </a:p>
        </p:txBody>
      </p:sp>
      <p:pic>
        <p:nvPicPr>
          <p:cNvPr id="81" name="Illinois-Wordmark-Horizontal-Reversed-Orange-PMS.pdf" descr="Illinois-Wordmark-Horizontal-Reversed-Orange-PMS.pdf"/>
          <p:cNvPicPr>
            <a:picLocks noChangeAspect="1"/>
          </p:cNvPicPr>
          <p:nvPr/>
        </p:nvPicPr>
        <p:blipFill>
          <a:blip r:embed="rId2"/>
          <a:stretch>
            <a:fillRect/>
          </a:stretch>
        </p:blipFill>
        <p:spPr>
          <a:xfrm>
            <a:off x="795985" y="12333941"/>
            <a:ext cx="4278371" cy="740044"/>
          </a:xfrm>
          <a:prstGeom prst="rect">
            <a:avLst/>
          </a:prstGeom>
          <a:ln w="12700">
            <a:miter lim="400000"/>
          </a:ln>
        </p:spPr>
      </p:pic>
      <p:sp>
        <p:nvSpPr>
          <p:cNvPr id="82" name="ncpre"/>
          <p:cNvSpPr txBox="1"/>
          <p:nvPr/>
        </p:nvSpPr>
        <p:spPr>
          <a:xfrm>
            <a:off x="21503095" y="12188451"/>
            <a:ext cx="1734600" cy="1031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4800" b="1" i="1">
                <a:solidFill>
                  <a:srgbClr val="FFFFFF"/>
                </a:solidFill>
                <a:latin typeface="Times Roman"/>
                <a:ea typeface="Times Roman"/>
                <a:cs typeface="Times Roman"/>
                <a:sym typeface="Times Roman"/>
              </a:defRPr>
            </a:lvl1pPr>
          </a:lstStyle>
          <a:p>
            <a:r>
              <a:t>ncpre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sp>
        <p:nvSpPr>
          <p:cNvPr id="90" name="Slide Number"/>
          <p:cNvSpPr txBox="1">
            <a:spLocks noGrp="1"/>
          </p:cNvSpPr>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lide Template">
    <p:spTree>
      <p:nvGrpSpPr>
        <p:cNvPr id="1" name=""/>
        <p:cNvGrpSpPr/>
        <p:nvPr/>
      </p:nvGrpSpPr>
      <p:grpSpPr>
        <a:xfrm>
          <a:off x="0" y="0"/>
          <a:ext cx="0" cy="0"/>
          <a:chOff x="0" y="0"/>
          <a:chExt cx="0" cy="0"/>
        </a:xfrm>
      </p:grpSpPr>
      <p:sp>
        <p:nvSpPr>
          <p:cNvPr id="97"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98"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endParaRPr/>
          </a:p>
        </p:txBody>
      </p:sp>
      <p:sp>
        <p:nvSpPr>
          <p:cNvPr id="99" name="Rectangle"/>
          <p:cNvSpPr/>
          <p:nvPr/>
        </p:nvSpPr>
        <p:spPr>
          <a:xfrm>
            <a:off x="0" y="11996326"/>
            <a:ext cx="24384000"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100" name="Rectangle"/>
          <p:cNvSpPr/>
          <p:nvPr/>
        </p:nvSpPr>
        <p:spPr>
          <a:xfrm>
            <a:off x="0" y="12060237"/>
            <a:ext cx="24384000" cy="1524001"/>
          </a:xfrm>
          <a:prstGeom prst="rect">
            <a:avLst/>
          </a:prstGeom>
          <a:gradFill>
            <a:gsLst>
              <a:gs pos="0">
                <a:srgbClr val="0A2554"/>
              </a:gs>
              <a:gs pos="11116">
                <a:srgbClr val="33569D"/>
              </a:gs>
              <a:gs pos="53311">
                <a:srgbClr val="5B86E5"/>
              </a:gs>
              <a:gs pos="83103">
                <a:srgbClr val="5897CB"/>
              </a:gs>
              <a:gs pos="100000">
                <a:srgbClr val="55A8B0"/>
              </a:gs>
            </a:gsLst>
          </a:gradFill>
          <a:ln w="12700">
            <a:miter lim="400000"/>
          </a:ln>
        </p:spPr>
        <p:txBody>
          <a:bodyPr tIns="91439" bIns="91439" anchor="ctr"/>
          <a:lstStyle/>
          <a:p>
            <a:pPr algn="l" defTabSz="1828800">
              <a:defRPr sz="2400">
                <a:solidFill>
                  <a:srgbClr val="E8EFFF"/>
                </a:solidFill>
                <a:latin typeface="Raleway Light"/>
                <a:ea typeface="Raleway Light"/>
                <a:cs typeface="Raleway Light"/>
                <a:sym typeface="Raleway Light"/>
              </a:defRPr>
            </a:pPr>
            <a:endParaRPr/>
          </a:p>
        </p:txBody>
      </p:sp>
      <p:pic>
        <p:nvPicPr>
          <p:cNvPr id="101" name="Illinois-Logo-Reversed-Orange-RGB.png" descr="Illinois-Logo-Reversed-Orange-RGB.png"/>
          <p:cNvPicPr>
            <a:picLocks noChangeAspect="1"/>
          </p:cNvPicPr>
          <p:nvPr/>
        </p:nvPicPr>
        <p:blipFill>
          <a:blip r:embed="rId2"/>
          <a:stretch>
            <a:fillRect/>
          </a:stretch>
        </p:blipFill>
        <p:spPr>
          <a:xfrm>
            <a:off x="488694" y="12612120"/>
            <a:ext cx="290439" cy="420236"/>
          </a:xfrm>
          <a:prstGeom prst="rect">
            <a:avLst/>
          </a:prstGeom>
          <a:ln w="12700">
            <a:miter lim="400000"/>
          </a:ln>
        </p:spPr>
      </p:pic>
      <p:grpSp>
        <p:nvGrpSpPr>
          <p:cNvPr id="104" name="Group"/>
          <p:cNvGrpSpPr/>
          <p:nvPr/>
        </p:nvGrpSpPr>
        <p:grpSpPr>
          <a:xfrm>
            <a:off x="1240337" y="12534900"/>
            <a:ext cx="1425971" cy="574676"/>
            <a:chOff x="0" y="-1587"/>
            <a:chExt cx="1425969" cy="574675"/>
          </a:xfrm>
        </p:grpSpPr>
        <p:pic>
          <p:nvPicPr>
            <p:cNvPr id="102" name="Image" descr="Image"/>
            <p:cNvPicPr>
              <a:picLocks noChangeAspect="1"/>
            </p:cNvPicPr>
            <p:nvPr/>
          </p:nvPicPr>
          <p:blipFill>
            <a:blip r:embed="rId3"/>
            <a:srcRect l="33235" t="11246" r="32922" b="60659"/>
            <a:stretch>
              <a:fillRect/>
            </a:stretch>
          </p:blipFill>
          <p:spPr>
            <a:xfrm>
              <a:off x="0" y="57187"/>
              <a:ext cx="449661" cy="483717"/>
            </a:xfrm>
            <a:custGeom>
              <a:avLst/>
              <a:gdLst/>
              <a:ahLst/>
              <a:cxnLst>
                <a:cxn ang="0">
                  <a:pos x="wd2" y="hd2"/>
                </a:cxn>
                <a:cxn ang="5400000">
                  <a:pos x="wd2" y="hd2"/>
                </a:cxn>
                <a:cxn ang="10800000">
                  <a:pos x="wd2" y="hd2"/>
                </a:cxn>
                <a:cxn ang="16200000">
                  <a:pos x="wd2" y="hd2"/>
                </a:cxn>
              </a:cxnLst>
              <a:rect l="0" t="0" r="r" b="b"/>
              <a:pathLst>
                <a:path w="21511" h="21381" extrusionOk="0">
                  <a:moveTo>
                    <a:pt x="8069" y="76"/>
                  </a:moveTo>
                  <a:cubicBezTo>
                    <a:pt x="6219" y="277"/>
                    <a:pt x="4437" y="875"/>
                    <a:pt x="2848" y="1830"/>
                  </a:cubicBezTo>
                  <a:cubicBezTo>
                    <a:pt x="1704" y="2518"/>
                    <a:pt x="0" y="4069"/>
                    <a:pt x="0" y="4427"/>
                  </a:cubicBezTo>
                  <a:cubicBezTo>
                    <a:pt x="0" y="4524"/>
                    <a:pt x="329" y="4944"/>
                    <a:pt x="740" y="5356"/>
                  </a:cubicBezTo>
                  <a:cubicBezTo>
                    <a:pt x="1152" y="5768"/>
                    <a:pt x="1500" y="6165"/>
                    <a:pt x="1500" y="6251"/>
                  </a:cubicBezTo>
                  <a:cubicBezTo>
                    <a:pt x="1500" y="6337"/>
                    <a:pt x="1288" y="6844"/>
                    <a:pt x="1025" y="7374"/>
                  </a:cubicBezTo>
                  <a:cubicBezTo>
                    <a:pt x="202" y="9032"/>
                    <a:pt x="-86" y="10768"/>
                    <a:pt x="171" y="12549"/>
                  </a:cubicBezTo>
                  <a:cubicBezTo>
                    <a:pt x="436" y="14393"/>
                    <a:pt x="1007" y="15768"/>
                    <a:pt x="2126" y="17215"/>
                  </a:cubicBezTo>
                  <a:cubicBezTo>
                    <a:pt x="3468" y="18950"/>
                    <a:pt x="4850" y="19942"/>
                    <a:pt x="7082" y="20741"/>
                  </a:cubicBezTo>
                  <a:cubicBezTo>
                    <a:pt x="7763" y="20985"/>
                    <a:pt x="8688" y="21231"/>
                    <a:pt x="9151" y="21302"/>
                  </a:cubicBezTo>
                  <a:cubicBezTo>
                    <a:pt x="10266" y="21475"/>
                    <a:pt x="12376" y="21352"/>
                    <a:pt x="13651" y="21022"/>
                  </a:cubicBezTo>
                  <a:cubicBezTo>
                    <a:pt x="17142" y="20117"/>
                    <a:pt x="20083" y="17316"/>
                    <a:pt x="21188" y="13882"/>
                  </a:cubicBezTo>
                  <a:cubicBezTo>
                    <a:pt x="21387" y="13263"/>
                    <a:pt x="21508" y="12131"/>
                    <a:pt x="21511" y="10970"/>
                  </a:cubicBezTo>
                  <a:cubicBezTo>
                    <a:pt x="21514" y="9809"/>
                    <a:pt x="21403" y="8629"/>
                    <a:pt x="21207" y="7935"/>
                  </a:cubicBezTo>
                  <a:cubicBezTo>
                    <a:pt x="20277" y="4640"/>
                    <a:pt x="17392" y="1856"/>
                    <a:pt x="13651" y="655"/>
                  </a:cubicBezTo>
                  <a:cubicBezTo>
                    <a:pt x="11830" y="71"/>
                    <a:pt x="9918" y="-125"/>
                    <a:pt x="8069" y="76"/>
                  </a:cubicBezTo>
                  <a:close/>
                </a:path>
              </a:pathLst>
            </a:custGeom>
            <a:ln w="12700" cap="flat">
              <a:noFill/>
              <a:miter lim="400000"/>
            </a:ln>
            <a:effectLst/>
          </p:spPr>
        </p:pic>
        <p:sp>
          <p:nvSpPr>
            <p:cNvPr id="103" name="ncpre"/>
            <p:cNvSpPr txBox="1"/>
            <p:nvPr/>
          </p:nvSpPr>
          <p:spPr>
            <a:xfrm>
              <a:off x="440776" y="-1588"/>
              <a:ext cx="985194" cy="5746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2800" b="1" i="1">
                  <a:solidFill>
                    <a:srgbClr val="FFFFFF"/>
                  </a:solidFill>
                  <a:latin typeface="Times Roman"/>
                  <a:ea typeface="Times Roman"/>
                  <a:cs typeface="Times Roman"/>
                  <a:sym typeface="Times Roman"/>
                </a:defRPr>
              </a:lvl1pPr>
            </a:lstStyle>
            <a:p>
              <a:r>
                <a:t>ncpre</a:t>
              </a:r>
            </a:p>
          </p:txBody>
        </p:sp>
      </p:grpSp>
      <p:sp>
        <p:nvSpPr>
          <p:cNvPr id="105" name="EXCELLENCE in ACADEMIC LEADERSHIP"/>
          <p:cNvSpPr txBox="1"/>
          <p:nvPr/>
        </p:nvSpPr>
        <p:spPr>
          <a:xfrm>
            <a:off x="21443148" y="11737975"/>
            <a:ext cx="3880692" cy="21685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l" defTabSz="825500">
              <a:defRPr sz="2500">
                <a:solidFill>
                  <a:srgbClr val="FFFFFF"/>
                </a:solidFill>
                <a:latin typeface="Arvo"/>
                <a:ea typeface="Arvo"/>
                <a:cs typeface="Arvo"/>
                <a:sym typeface="Arvo"/>
              </a:defRPr>
            </a:pPr>
            <a:r>
              <a:t>EXCELLENCE </a:t>
            </a:r>
            <a:r>
              <a:rPr i="1">
                <a:latin typeface="Times Roman"/>
                <a:ea typeface="Times Roman"/>
                <a:cs typeface="Times Roman"/>
                <a:sym typeface="Times Roman"/>
              </a:rPr>
              <a:t>in</a:t>
            </a:r>
            <a:r>
              <a:t> ACADEMIC LEADERSHIP</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19507" y="-43527"/>
            <a:ext cx="24423014"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endParaRPr/>
          </a:p>
        </p:txBody>
      </p:sp>
      <p:sp>
        <p:nvSpPr>
          <p:cNvPr id="3"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endParaRPr/>
          </a:p>
        </p:txBody>
      </p:sp>
      <p:sp>
        <p:nvSpPr>
          <p:cNvPr id="4"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pic>
        <p:nvPicPr>
          <p:cNvPr id="5" name="Image" descr="Image"/>
          <p:cNvPicPr>
            <a:picLocks noChangeAspect="1"/>
          </p:cNvPicPr>
          <p:nvPr/>
        </p:nvPicPr>
        <p:blipFill>
          <a:blip r:embed="rId9"/>
          <a:srcRect l="16141" t="20130" r="14153" b="20130"/>
          <a:stretch>
            <a:fillRect/>
          </a:stretch>
        </p:blipFill>
        <p:spPr>
          <a:xfrm>
            <a:off x="1314087" y="12516242"/>
            <a:ext cx="1907432" cy="691617"/>
          </a:xfrm>
          <a:prstGeom prst="rect">
            <a:avLst/>
          </a:prstGeom>
          <a:ln w="12700">
            <a:miter lim="400000"/>
          </a:ln>
        </p:spPr>
      </p:pic>
      <p:sp>
        <p:nvSpPr>
          <p:cNvPr id="6"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sp>
        <p:nvSpPr>
          <p:cNvPr id="7"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
        <p:nvSpPr>
          <p:cNvPr id="8"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endParaRPr/>
          </a:p>
        </p:txBody>
      </p:sp>
      <p:sp>
        <p:nvSpPr>
          <p:cNvPr id="9" name="Rectangle"/>
          <p:cNvSpPr/>
          <p:nvPr/>
        </p:nvSpPr>
        <p:spPr>
          <a:xfrm>
            <a:off x="127000" y="12192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endParaRPr/>
          </a:p>
        </p:txBody>
      </p:sp>
      <p:pic>
        <p:nvPicPr>
          <p:cNvPr id="10" name="page1image20922752.png" descr="page1image20922752.png"/>
          <p:cNvPicPr>
            <a:picLocks noChangeAspect="1"/>
          </p:cNvPicPr>
          <p:nvPr/>
        </p:nvPicPr>
        <p:blipFill>
          <a:blip r:embed="rId10"/>
          <a:stretch>
            <a:fillRect/>
          </a:stretch>
        </p:blipFill>
        <p:spPr>
          <a:xfrm>
            <a:off x="517199" y="12605168"/>
            <a:ext cx="357738" cy="513842"/>
          </a:xfrm>
          <a:prstGeom prst="rect">
            <a:avLst/>
          </a:prstGeom>
          <a:ln w="12700">
            <a:miter lim="400000"/>
          </a:ln>
        </p:spPr>
      </p:pic>
      <p:sp>
        <p:nvSpPr>
          <p:cNvPr id="11"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endParaRPr/>
          </a:p>
        </p:txBody>
      </p:sp>
      <p:pic>
        <p:nvPicPr>
          <p:cNvPr id="12" name="Image" descr="Image"/>
          <p:cNvPicPr>
            <a:picLocks noChangeAspect="1"/>
          </p:cNvPicPr>
          <p:nvPr/>
        </p:nvPicPr>
        <p:blipFill>
          <a:blip r:embed="rId9"/>
          <a:srcRect l="16141" t="20130" r="14153" b="20130"/>
          <a:stretch>
            <a:fillRect/>
          </a:stretch>
        </p:blipFill>
        <p:spPr>
          <a:xfrm>
            <a:off x="1314087" y="12516242"/>
            <a:ext cx="1907432" cy="691617"/>
          </a:xfrm>
          <a:prstGeom prst="rect">
            <a:avLst/>
          </a:prstGeom>
          <a:ln w="12700">
            <a:miter lim="400000"/>
          </a:ln>
        </p:spPr>
      </p:pic>
      <p:sp>
        <p:nvSpPr>
          <p:cNvPr id="13"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
        <p:nvSpPr>
          <p:cNvPr id="14"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15"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defTabSz="825500">
              <a:defRPr sz="24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9pPr>
    </p:titleStyle>
    <p:bodyStyle>
      <a:lvl1pPr marL="66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1pPr>
      <a:lvl2pPr marL="129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2pPr>
      <a:lvl3pPr marL="193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3pPr>
      <a:lvl4pPr marL="256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4pPr>
      <a:lvl5pPr marL="320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5pPr>
      <a:lvl6pPr marL="383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6pPr>
      <a:lvl7pPr marL="447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7pPr>
      <a:lvl8pPr marL="510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8pPr>
      <a:lvl9pPr marL="574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eg"/><Relationship Id="rId7"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1.5 Meena.jpg" descr="1.5 Meena.jpg"/>
          <p:cNvPicPr>
            <a:picLocks noChangeAspect="1"/>
          </p:cNvPicPr>
          <p:nvPr/>
        </p:nvPicPr>
        <p:blipFill rotWithShape="1">
          <a:blip r:embed="rId2"/>
          <a:srcRect t="7931" r="11524" b="2258"/>
          <a:stretch/>
        </p:blipFill>
        <p:spPr>
          <a:xfrm>
            <a:off x="37505" y="-206882"/>
            <a:ext cx="24384000" cy="13922882"/>
          </a:xfrm>
          <a:prstGeom prst="rect">
            <a:avLst/>
          </a:prstGeom>
          <a:ln w="12700">
            <a:miter lim="400000"/>
          </a:ln>
        </p:spPr>
      </p:pic>
      <p:sp>
        <p:nvSpPr>
          <p:cNvPr id="116" name="Rectangle"/>
          <p:cNvSpPr/>
          <p:nvPr/>
        </p:nvSpPr>
        <p:spPr>
          <a:xfrm>
            <a:off x="0" y="-206882"/>
            <a:ext cx="24384000" cy="12342121"/>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endParaRPr/>
          </a:p>
        </p:txBody>
      </p:sp>
      <p:sp>
        <p:nvSpPr>
          <p:cNvPr id="117"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endParaRPr/>
          </a:p>
        </p:txBody>
      </p:sp>
      <p:sp>
        <p:nvSpPr>
          <p:cNvPr id="118" name="1.5 Facilitator Slides"/>
          <p:cNvSpPr txBox="1"/>
          <p:nvPr/>
        </p:nvSpPr>
        <p:spPr>
          <a:xfrm>
            <a:off x="1341620" y="631548"/>
            <a:ext cx="8778533" cy="654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4400">
                <a:solidFill>
                  <a:srgbClr val="FFFFFF"/>
                </a:solidFill>
                <a:latin typeface="Raleway Italic"/>
                <a:ea typeface="Raleway Italic"/>
                <a:cs typeface="Raleway Italic"/>
                <a:sym typeface="Raleway Italic"/>
              </a:defRPr>
            </a:lvl1pPr>
          </a:lstStyle>
          <a:p>
            <a:r>
              <a:t>1.5 Facilitator Slides</a:t>
            </a:r>
          </a:p>
        </p:txBody>
      </p:sp>
      <p:sp>
        <p:nvSpPr>
          <p:cNvPr id="119" name="Goals for Session"/>
          <p:cNvSpPr txBox="1"/>
          <p:nvPr/>
        </p:nvSpPr>
        <p:spPr>
          <a:xfrm>
            <a:off x="1352411" y="8251540"/>
            <a:ext cx="10210623" cy="850901"/>
          </a:xfrm>
          <a:prstGeom prst="rect">
            <a:avLst/>
          </a:prstGeom>
          <a:ln w="12700">
            <a:miter lim="400000"/>
          </a:ln>
          <a:effectLst>
            <a:outerShdw blurRad="139700" dist="30116"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228600" indent="-228600" algn="l">
              <a:spcBef>
                <a:spcPts val="5900"/>
              </a:spcBef>
              <a:buSzPct val="68000"/>
              <a:buBlip>
                <a:blip r:embed="rId4"/>
              </a:buBlip>
              <a:defRPr sz="5000">
                <a:solidFill>
                  <a:srgbClr val="FFFFFF"/>
                </a:solidFill>
                <a:latin typeface="Raleway Medium"/>
                <a:ea typeface="Raleway Medium"/>
                <a:cs typeface="Raleway Medium"/>
                <a:sym typeface="Raleway Medium"/>
              </a:defRPr>
            </a:lvl1pPr>
          </a:lstStyle>
          <a:p>
            <a:r>
              <a:t> Goals for Session</a:t>
            </a:r>
          </a:p>
        </p:txBody>
      </p:sp>
      <p:sp>
        <p:nvSpPr>
          <p:cNvPr id="120" name="Agenda and Activities"/>
          <p:cNvSpPr txBox="1"/>
          <p:nvPr/>
        </p:nvSpPr>
        <p:spPr>
          <a:xfrm>
            <a:off x="1352411" y="9348126"/>
            <a:ext cx="10210623" cy="850901"/>
          </a:xfrm>
          <a:prstGeom prst="rect">
            <a:avLst/>
          </a:prstGeom>
          <a:ln w="12700">
            <a:miter lim="400000"/>
          </a:ln>
          <a:effectLst>
            <a:outerShdw blurRad="139700" dist="30116"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661458" indent="-661458" algn="l">
              <a:spcBef>
                <a:spcPts val="5900"/>
              </a:spcBef>
              <a:buSzPct val="75000"/>
              <a:buBlip>
                <a:blip r:embed="rId5"/>
              </a:buBlip>
              <a:defRPr sz="5000">
                <a:solidFill>
                  <a:srgbClr val="FFFFFF"/>
                </a:solidFill>
                <a:latin typeface="Raleway Medium"/>
                <a:ea typeface="Raleway Medium"/>
                <a:cs typeface="Raleway Medium"/>
                <a:sym typeface="Raleway Medium"/>
              </a:defRPr>
            </a:lvl1pPr>
          </a:lstStyle>
          <a:p>
            <a:r>
              <a:t> Agenda and Activities</a:t>
            </a:r>
          </a:p>
        </p:txBody>
      </p:sp>
      <p:sp>
        <p:nvSpPr>
          <p:cNvPr id="121" name="Final Reflection"/>
          <p:cNvSpPr txBox="1"/>
          <p:nvPr/>
        </p:nvSpPr>
        <p:spPr>
          <a:xfrm>
            <a:off x="1352411" y="10444712"/>
            <a:ext cx="10210623" cy="850901"/>
          </a:xfrm>
          <a:prstGeom prst="rect">
            <a:avLst/>
          </a:prstGeom>
          <a:ln w="12700">
            <a:miter lim="400000"/>
          </a:ln>
          <a:effectLst>
            <a:outerShdw blurRad="139700" dist="30116"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661458" indent="-661458" algn="l">
              <a:spcBef>
                <a:spcPts val="5900"/>
              </a:spcBef>
              <a:buSzPct val="75000"/>
              <a:buBlip>
                <a:blip r:embed="rId6"/>
              </a:buBlip>
              <a:defRPr sz="5000">
                <a:solidFill>
                  <a:srgbClr val="FFFFFF"/>
                </a:solidFill>
                <a:latin typeface="Raleway Medium"/>
                <a:ea typeface="Raleway Medium"/>
                <a:cs typeface="Raleway Medium"/>
                <a:sym typeface="Raleway Medium"/>
              </a:defRPr>
            </a:lvl1pPr>
          </a:lstStyle>
          <a:p>
            <a:r>
              <a:t> Final Reflection</a:t>
            </a:r>
          </a:p>
        </p:txBody>
      </p:sp>
      <p:sp>
        <p:nvSpPr>
          <p:cNvPr id="122" name="Rectangle"/>
          <p:cNvSpPr/>
          <p:nvPr/>
        </p:nvSpPr>
        <p:spPr>
          <a:xfrm>
            <a:off x="0" y="12010890"/>
            <a:ext cx="24421505" cy="1716684"/>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endParaRPr/>
          </a:p>
        </p:txBody>
      </p:sp>
      <p:pic>
        <p:nvPicPr>
          <p:cNvPr id="123" name="page1image20922752.png" descr="page1image20922752.png"/>
          <p:cNvPicPr>
            <a:picLocks noChangeAspect="1"/>
          </p:cNvPicPr>
          <p:nvPr/>
        </p:nvPicPr>
        <p:blipFill>
          <a:blip r:embed="rId7"/>
          <a:stretch>
            <a:fillRect/>
          </a:stretch>
        </p:blipFill>
        <p:spPr>
          <a:xfrm>
            <a:off x="517199" y="12605168"/>
            <a:ext cx="357738" cy="513842"/>
          </a:xfrm>
          <a:prstGeom prst="rect">
            <a:avLst/>
          </a:prstGeom>
          <a:ln w="12700">
            <a:miter lim="400000"/>
          </a:ln>
        </p:spPr>
      </p:pic>
      <p:sp>
        <p:nvSpPr>
          <p:cNvPr id="124"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endParaRPr/>
          </a:p>
        </p:txBody>
      </p:sp>
      <p:pic>
        <p:nvPicPr>
          <p:cNvPr id="125" name="Image" descr="Image"/>
          <p:cNvPicPr>
            <a:picLocks noChangeAspect="1"/>
          </p:cNvPicPr>
          <p:nvPr/>
        </p:nvPicPr>
        <p:blipFill>
          <a:blip r:embed="rId8"/>
          <a:srcRect l="16141" t="20130" r="14153" b="20130"/>
          <a:stretch>
            <a:fillRect/>
          </a:stretch>
        </p:blipFill>
        <p:spPr>
          <a:xfrm>
            <a:off x="1314087" y="12516242"/>
            <a:ext cx="1907432" cy="691617"/>
          </a:xfrm>
          <a:prstGeom prst="rect">
            <a:avLst/>
          </a:prstGeom>
          <a:ln w="12700">
            <a:miter lim="400000"/>
          </a:ln>
        </p:spPr>
      </p:pic>
      <p:sp>
        <p:nvSpPr>
          <p:cNvPr id="126"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94520">
              <a:srgbClr val="58AD88"/>
            </a:gs>
          </a:gsLst>
          <a:lin ang="5400000" scaled="0"/>
        </a:gradFill>
        <a:effectLst/>
      </p:bgPr>
    </p:bg>
    <p:spTree>
      <p:nvGrpSpPr>
        <p:cNvPr id="1" name=""/>
        <p:cNvGrpSpPr/>
        <p:nvPr/>
      </p:nvGrpSpPr>
      <p:grpSpPr>
        <a:xfrm>
          <a:off x="0" y="0"/>
          <a:ext cx="0" cy="0"/>
          <a:chOff x="0" y="0"/>
          <a:chExt cx="0" cy="0"/>
        </a:xfrm>
      </p:grpSpPr>
      <p:sp>
        <p:nvSpPr>
          <p:cNvPr id="128" name="GOALS:…"/>
          <p:cNvSpPr txBox="1"/>
          <p:nvPr/>
        </p:nvSpPr>
        <p:spPr>
          <a:xfrm>
            <a:off x="2609715" y="2930216"/>
            <a:ext cx="10252683" cy="889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lgn="l">
              <a:spcBef>
                <a:spcPts val="5900"/>
              </a:spcBef>
              <a:defRPr sz="4500">
                <a:latin typeface="Raleway Medium"/>
                <a:ea typeface="Raleway Medium"/>
                <a:cs typeface="Raleway Medium"/>
                <a:sym typeface="Raleway Medium"/>
              </a:defRPr>
            </a:pPr>
            <a:r>
              <a:t>GOALS:</a:t>
            </a:r>
          </a:p>
          <a:p>
            <a:pPr algn="l">
              <a:spcBef>
                <a:spcPts val="5900"/>
              </a:spcBef>
              <a:defRPr sz="4500">
                <a:latin typeface="Raleway Medium"/>
                <a:ea typeface="Raleway Medium"/>
                <a:cs typeface="Raleway Medium"/>
                <a:sym typeface="Raleway Medium"/>
              </a:defRPr>
            </a:pPr>
            <a:r>
              <a:t>Share the work that you are doing on your own as you go through the course</a:t>
            </a:r>
          </a:p>
          <a:p>
            <a:pPr algn="l">
              <a:spcBef>
                <a:spcPts val="5900"/>
              </a:spcBef>
              <a:defRPr sz="4500">
                <a:latin typeface="Raleway Medium"/>
                <a:ea typeface="Raleway Medium"/>
                <a:cs typeface="Raleway Medium"/>
                <a:sym typeface="Raleway Medium"/>
              </a:defRPr>
            </a:pPr>
            <a:r>
              <a:t>Reflect on your learning</a:t>
            </a:r>
          </a:p>
          <a:p>
            <a:pPr algn="l">
              <a:spcBef>
                <a:spcPts val="5900"/>
              </a:spcBef>
              <a:defRPr sz="4500">
                <a:latin typeface="Raleway Medium"/>
                <a:ea typeface="Raleway Medium"/>
                <a:cs typeface="Raleway Medium"/>
                <a:sym typeface="Raleway Medium"/>
              </a:defRPr>
            </a:pPr>
            <a:r>
              <a:t>Practice some of the tools that you were introduced to in the course </a:t>
            </a:r>
          </a:p>
          <a:p>
            <a:pPr lvl="4" indent="0" algn="l">
              <a:spcBef>
                <a:spcPts val="5900"/>
              </a:spcBef>
              <a:defRPr sz="4500">
                <a:latin typeface="Raleway Medium"/>
                <a:ea typeface="Raleway Medium"/>
                <a:cs typeface="Raleway Medium"/>
                <a:sym typeface="Raleway Medium"/>
              </a:defRPr>
            </a:pPr>
            <a:r>
              <a:t>Get to know others in your lab/class</a:t>
            </a:r>
          </a:p>
        </p:txBody>
      </p:sp>
      <p:sp>
        <p:nvSpPr>
          <p:cNvPr id="129" name="STRUCTURE:…"/>
          <p:cNvSpPr txBox="1"/>
          <p:nvPr/>
        </p:nvSpPr>
        <p:spPr>
          <a:xfrm>
            <a:off x="13705248" y="2854016"/>
            <a:ext cx="9280836" cy="7347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lgn="l" defTabSz="805100">
              <a:spcBef>
                <a:spcPts val="5700"/>
              </a:spcBef>
              <a:defRPr sz="4410">
                <a:latin typeface="Raleway Medium"/>
                <a:ea typeface="Raleway Medium"/>
                <a:cs typeface="Raleway Medium"/>
                <a:sym typeface="Raleway Medium"/>
              </a:defRPr>
            </a:pPr>
            <a:r>
              <a:t>STRUCTURE:</a:t>
            </a:r>
          </a:p>
          <a:p>
            <a:pPr algn="l" defTabSz="805100">
              <a:spcBef>
                <a:spcPts val="5700"/>
              </a:spcBef>
              <a:defRPr sz="4410">
                <a:latin typeface="Raleway Medium"/>
                <a:ea typeface="Raleway Medium"/>
                <a:cs typeface="Raleway Medium"/>
                <a:sym typeface="Raleway Medium"/>
              </a:defRPr>
            </a:pPr>
            <a:r>
              <a:t>Will meet every _ weeks for _ hours</a:t>
            </a:r>
          </a:p>
          <a:p>
            <a:pPr algn="l" defTabSz="805100">
              <a:spcBef>
                <a:spcPts val="5700"/>
              </a:spcBef>
              <a:defRPr sz="4410">
                <a:latin typeface="Raleway Medium"/>
                <a:ea typeface="Raleway Medium"/>
                <a:cs typeface="Raleway Medium"/>
                <a:sym typeface="Raleway Medium"/>
              </a:defRPr>
            </a:pPr>
            <a:r>
              <a:t>Large and small group discussions </a:t>
            </a:r>
          </a:p>
          <a:p>
            <a:pPr lvl="4" indent="0" algn="l" defTabSz="805100">
              <a:spcBef>
                <a:spcPts val="5700"/>
              </a:spcBef>
              <a:defRPr sz="4410">
                <a:latin typeface="Raleway Medium"/>
                <a:ea typeface="Raleway Medium"/>
                <a:cs typeface="Raleway Medium"/>
                <a:sym typeface="Raleway Medium"/>
              </a:defRPr>
            </a:pPr>
            <a:r>
              <a:t>Reflection, Better Science, and Lab Manual questions can be part of each session</a:t>
            </a:r>
          </a:p>
        </p:txBody>
      </p:sp>
      <p:pic>
        <p:nvPicPr>
          <p:cNvPr id="130" name="Image" descr="Image"/>
          <p:cNvPicPr>
            <a:picLocks noChangeAspect="1"/>
          </p:cNvPicPr>
          <p:nvPr/>
        </p:nvPicPr>
        <p:blipFill rotWithShape="1">
          <a:blip r:embed="rId2">
            <a:alphaModFix amt="20000"/>
          </a:blip>
          <a:srcRect l="20520" t="5842"/>
          <a:stretch/>
        </p:blipFill>
        <p:spPr>
          <a:xfrm>
            <a:off x="0" y="-1"/>
            <a:ext cx="6640130" cy="7864027"/>
          </a:xfrm>
          <a:prstGeom prst="rect">
            <a:avLst/>
          </a:prstGeom>
          <a:ln w="12700">
            <a:miter lim="400000"/>
          </a:ln>
        </p:spPr>
      </p:pic>
      <p:sp>
        <p:nvSpPr>
          <p:cNvPr id="131" name="1.3 Session Goals"/>
          <p:cNvSpPr txBox="1"/>
          <p:nvPr/>
        </p:nvSpPr>
        <p:spPr>
          <a:xfrm>
            <a:off x="3219461" y="11801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1.3 Session Goals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slidebg4.png" descr="slidebg4.png"/>
          <p:cNvPicPr>
            <a:picLocks noChangeAspect="1"/>
          </p:cNvPicPr>
          <p:nvPr/>
        </p:nvPicPr>
        <p:blipFill rotWithShape="1">
          <a:blip r:embed="rId2"/>
          <a:srcRect l="3124" t="2886" r="6256"/>
          <a:stretch/>
        </p:blipFill>
        <p:spPr>
          <a:xfrm>
            <a:off x="-41871" y="0"/>
            <a:ext cx="24425871" cy="13804150"/>
          </a:xfrm>
          <a:prstGeom prst="rect">
            <a:avLst/>
          </a:prstGeom>
          <a:ln w="12700">
            <a:miter lim="400000"/>
          </a:ln>
        </p:spPr>
      </p:pic>
      <p:sp>
        <p:nvSpPr>
          <p:cNvPr id="134" name="Rectangle"/>
          <p:cNvSpPr/>
          <p:nvPr/>
        </p:nvSpPr>
        <p:spPr>
          <a:xfrm>
            <a:off x="0" y="-43527"/>
            <a:ext cx="24384000"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endParaRPr/>
          </a:p>
        </p:txBody>
      </p:sp>
      <p:sp>
        <p:nvSpPr>
          <p:cNvPr id="135"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endParaRPr/>
          </a:p>
        </p:txBody>
      </p:sp>
      <p:sp>
        <p:nvSpPr>
          <p:cNvPr id="136" name="Activities and…"/>
          <p:cNvSpPr txBox="1"/>
          <p:nvPr/>
        </p:nvSpPr>
        <p:spPr>
          <a:xfrm>
            <a:off x="1053244" y="4893775"/>
            <a:ext cx="14163431" cy="439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14400">
                <a:solidFill>
                  <a:srgbClr val="FFFFFF"/>
                </a:solidFill>
                <a:latin typeface="Raleway Italic"/>
                <a:ea typeface="Raleway Italic"/>
                <a:cs typeface="Raleway Italic"/>
                <a:sym typeface="Raleway Italic"/>
              </a:defRPr>
            </a:pPr>
            <a:r>
              <a:t>Activities and</a:t>
            </a:r>
          </a:p>
          <a:p>
            <a:pPr algn="l">
              <a:defRPr sz="14400">
                <a:solidFill>
                  <a:srgbClr val="FFFFFF"/>
                </a:solidFill>
                <a:latin typeface="Raleway Italic"/>
                <a:ea typeface="Raleway Italic"/>
                <a:cs typeface="Raleway Italic"/>
                <a:sym typeface="Raleway Italic"/>
              </a:defRPr>
            </a:pPr>
            <a:r>
              <a:t>Discussions</a:t>
            </a:r>
          </a:p>
        </p:txBody>
      </p:sp>
      <p:sp>
        <p:nvSpPr>
          <p:cNvPr id="137"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endParaRPr/>
          </a:p>
        </p:txBody>
      </p:sp>
      <p:sp>
        <p:nvSpPr>
          <p:cNvPr id="138"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pic>
        <p:nvPicPr>
          <p:cNvPr id="139" name="Image" descr="Image"/>
          <p:cNvPicPr>
            <a:picLocks noChangeAspect="1"/>
          </p:cNvPicPr>
          <p:nvPr/>
        </p:nvPicPr>
        <p:blipFill>
          <a:blip r:embed="rId4"/>
          <a:srcRect l="16141" t="20130" r="14153" b="20130"/>
          <a:stretch>
            <a:fillRect/>
          </a:stretch>
        </p:blipFill>
        <p:spPr>
          <a:xfrm>
            <a:off x="1314087" y="12516242"/>
            <a:ext cx="1907432" cy="691617"/>
          </a:xfrm>
          <a:prstGeom prst="rect">
            <a:avLst/>
          </a:prstGeom>
          <a:ln w="12700">
            <a:miter lim="400000"/>
          </a:ln>
        </p:spPr>
      </p:pic>
      <p:sp>
        <p:nvSpPr>
          <p:cNvPr id="140"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sp>
        <p:nvSpPr>
          <p:cNvPr id="141"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4BBCE"/>
            </a:gs>
          </a:gsLst>
          <a:lin ang="5400000" scaled="0"/>
        </a:gradFill>
        <a:effectLst/>
      </p:bgPr>
    </p:bg>
    <p:spTree>
      <p:nvGrpSpPr>
        <p:cNvPr id="1" name=""/>
        <p:cNvGrpSpPr/>
        <p:nvPr/>
      </p:nvGrpSpPr>
      <p:grpSpPr>
        <a:xfrm>
          <a:off x="0" y="0"/>
          <a:ext cx="0" cy="0"/>
          <a:chOff x="0" y="0"/>
          <a:chExt cx="0" cy="0"/>
        </a:xfrm>
      </p:grpSpPr>
      <p:pic>
        <p:nvPicPr>
          <p:cNvPr id="143" name="artwork_icon_highlight.png" descr="artwork_icon_highlight.png"/>
          <p:cNvPicPr>
            <a:picLocks noChangeAspect="1"/>
          </p:cNvPicPr>
          <p:nvPr/>
        </p:nvPicPr>
        <p:blipFill rotWithShape="1">
          <a:blip r:embed="rId2">
            <a:alphaModFix amt="20000"/>
          </a:blip>
          <a:srcRect l="24343" t="7711"/>
          <a:stretch/>
        </p:blipFill>
        <p:spPr>
          <a:xfrm>
            <a:off x="0" y="0"/>
            <a:ext cx="6738330" cy="7605098"/>
          </a:xfrm>
          <a:prstGeom prst="rect">
            <a:avLst/>
          </a:prstGeom>
          <a:ln w="12700">
            <a:miter lim="400000"/>
          </a:ln>
        </p:spPr>
      </p:pic>
      <p:sp>
        <p:nvSpPr>
          <p:cNvPr id="144" name="When Experiments Fail"/>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When Experiments Fail</a:t>
            </a:r>
          </a:p>
        </p:txBody>
      </p:sp>
      <p:pic>
        <p:nvPicPr>
          <p:cNvPr id="145" name="Image" descr="Image"/>
          <p:cNvPicPr>
            <a:picLocks noChangeAspect="1"/>
          </p:cNvPicPr>
          <p:nvPr/>
        </p:nvPicPr>
        <p:blipFill>
          <a:blip r:embed="rId3"/>
          <a:stretch>
            <a:fillRect/>
          </a:stretch>
        </p:blipFill>
        <p:spPr>
          <a:xfrm>
            <a:off x="19562365" y="790198"/>
            <a:ext cx="4264225" cy="756404"/>
          </a:xfrm>
          <a:prstGeom prst="rect">
            <a:avLst/>
          </a:prstGeom>
          <a:ln w="12700">
            <a:miter lim="400000"/>
          </a:ln>
        </p:spPr>
      </p:pic>
      <p:pic>
        <p:nvPicPr>
          <p:cNvPr id="146" name="Image" descr="Image"/>
          <p:cNvPicPr>
            <a:picLocks noChangeAspect="1"/>
          </p:cNvPicPr>
          <p:nvPr/>
        </p:nvPicPr>
        <p:blipFill>
          <a:blip r:embed="rId4"/>
          <a:stretch>
            <a:fillRect/>
          </a:stretch>
        </p:blipFill>
        <p:spPr>
          <a:xfrm>
            <a:off x="18397270" y="1848039"/>
            <a:ext cx="5456505" cy="727676"/>
          </a:xfrm>
          <a:prstGeom prst="rect">
            <a:avLst/>
          </a:prstGeom>
          <a:ln w="12700">
            <a:miter lim="400000"/>
          </a:ln>
        </p:spPr>
      </p:pic>
      <p:sp>
        <p:nvSpPr>
          <p:cNvPr id="147" name="Google Shape;370;p27"/>
          <p:cNvSpPr txBox="1"/>
          <p:nvPr/>
        </p:nvSpPr>
        <p:spPr>
          <a:xfrm>
            <a:off x="3617999" y="2663866"/>
            <a:ext cx="18561538" cy="9201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normAutofit/>
          </a:bodyPr>
          <a:lstStyle/>
          <a:p>
            <a:pPr algn="l" defTabSz="591502">
              <a:spcBef>
                <a:spcPts val="4200"/>
              </a:spcBef>
              <a:buClr>
                <a:srgbClr val="424242"/>
              </a:buClr>
              <a:buFont typeface="Helvetica"/>
              <a:defRPr>
                <a:latin typeface="Raleway Medium"/>
                <a:ea typeface="Raleway Medium"/>
                <a:cs typeface="Raleway Medium"/>
                <a:sym typeface="Raleway Medium"/>
              </a:defRPr>
            </a:pPr>
            <a:r>
              <a:t>The interactions in this scene illustrate several lab leadership and power dynamics: Harold is not told directly by his adviser about his reassignment and is left to draw his own conclusions about what is happening and why. Meena is given no real options either to decline the project nor to decline being the one who informs Harold. </a:t>
            </a:r>
            <a:endParaRPr sz="1296"/>
          </a:p>
          <a:p>
            <a:pPr algn="l" defTabSz="591502">
              <a:spcBef>
                <a:spcPts val="4200"/>
              </a:spcBef>
              <a:buClr>
                <a:srgbClr val="424242"/>
              </a:buClr>
              <a:buFont typeface="Helvetica"/>
              <a:defRPr>
                <a:latin typeface="Raleway Medium"/>
                <a:ea typeface="Raleway Medium"/>
                <a:cs typeface="Raleway Medium"/>
                <a:sym typeface="Raleway Medium"/>
              </a:defRPr>
            </a:pPr>
            <a:r>
              <a:t>Discuss the following questions in your small groups (10-15 Minutes):</a:t>
            </a:r>
            <a:endParaRPr sz="1296"/>
          </a:p>
          <a:p>
            <a:pPr marL="1073630" indent="-933425" algn="l" defTabSz="591502">
              <a:spcBef>
                <a:spcPts val="4200"/>
              </a:spcBef>
              <a:buClr>
                <a:srgbClr val="424242"/>
              </a:buClr>
              <a:buSzPts val="3600"/>
              <a:buFont typeface="Helvetica"/>
              <a:buChar char="●"/>
              <a:defRPr>
                <a:latin typeface="Raleway Medium"/>
                <a:ea typeface="Raleway Medium"/>
                <a:cs typeface="Raleway Medium"/>
                <a:sym typeface="Raleway Medium"/>
              </a:defRPr>
            </a:pPr>
            <a:r>
              <a:t>What is the difference between experiencing a failure and being a failure?</a:t>
            </a:r>
            <a:endParaRPr sz="864"/>
          </a:p>
          <a:p>
            <a:pPr marL="1073630" indent="-933425" algn="l" defTabSz="591502">
              <a:spcBef>
                <a:spcPts val="4200"/>
              </a:spcBef>
              <a:buClr>
                <a:srgbClr val="424242"/>
              </a:buClr>
              <a:buSzPts val="3600"/>
              <a:buFont typeface="Helvetica"/>
              <a:buChar char="●"/>
              <a:defRPr>
                <a:latin typeface="Raleway Medium"/>
                <a:ea typeface="Raleway Medium"/>
                <a:cs typeface="Raleway Medium"/>
                <a:sym typeface="Raleway Medium"/>
              </a:defRPr>
            </a:pPr>
            <a:r>
              <a:t>Think about Meena and Harold’s responses to not being able to make the compound. Can you identify any good or promising strategies? </a:t>
            </a:r>
            <a:endParaRPr sz="864"/>
          </a:p>
          <a:p>
            <a:pPr marL="1073630" indent="-933425" algn="l" defTabSz="591502">
              <a:spcBef>
                <a:spcPts val="4200"/>
              </a:spcBef>
              <a:buClr>
                <a:srgbClr val="424242"/>
              </a:buClr>
              <a:buSzPts val="3600"/>
              <a:buFont typeface="Helvetica"/>
              <a:buChar char="●"/>
              <a:defRPr>
                <a:latin typeface="Raleway Medium"/>
                <a:ea typeface="Raleway Medium"/>
                <a:cs typeface="Raleway Medium"/>
                <a:sym typeface="Raleway Medium"/>
              </a:defRPr>
            </a:pPr>
            <a:r>
              <a:t>Can you identify any strategies that could have been effective had they occurred in a different environment?</a:t>
            </a:r>
            <a:endParaRPr sz="1296"/>
          </a:p>
          <a:p>
            <a:pPr indent="140204" algn="l" defTabSz="591502">
              <a:spcBef>
                <a:spcPts val="4200"/>
              </a:spcBef>
              <a:buClr>
                <a:srgbClr val="424242"/>
              </a:buClr>
              <a:buFont typeface="Helvetica"/>
              <a:defRPr>
                <a:latin typeface="Raleway Medium"/>
                <a:ea typeface="Raleway Medium"/>
                <a:cs typeface="Raleway Medium"/>
                <a:sym typeface="Raleway Medium"/>
              </a:defRPr>
            </a:pPr>
            <a:r>
              <a:t>Ask one person to take notes for sharing with the larger group.</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4BBCE"/>
            </a:gs>
          </a:gsLst>
          <a:lin ang="5400000" scaled="0"/>
        </a:gradFill>
        <a:effectLst/>
      </p:bgPr>
    </p:bg>
    <p:spTree>
      <p:nvGrpSpPr>
        <p:cNvPr id="1" name=""/>
        <p:cNvGrpSpPr/>
        <p:nvPr/>
      </p:nvGrpSpPr>
      <p:grpSpPr>
        <a:xfrm>
          <a:off x="0" y="0"/>
          <a:ext cx="0" cy="0"/>
          <a:chOff x="0" y="0"/>
          <a:chExt cx="0" cy="0"/>
        </a:xfrm>
      </p:grpSpPr>
      <p:pic>
        <p:nvPicPr>
          <p:cNvPr id="149" name="artwork_icon_highlight.png" descr="artwork_icon_highlight.png"/>
          <p:cNvPicPr>
            <a:picLocks noChangeAspect="1"/>
          </p:cNvPicPr>
          <p:nvPr/>
        </p:nvPicPr>
        <p:blipFill rotWithShape="1">
          <a:blip r:embed="rId2">
            <a:alphaModFix amt="20000"/>
          </a:blip>
          <a:srcRect l="24343" t="7711"/>
          <a:stretch/>
        </p:blipFill>
        <p:spPr>
          <a:xfrm>
            <a:off x="0" y="-1"/>
            <a:ext cx="6738330" cy="7605099"/>
          </a:xfrm>
          <a:prstGeom prst="rect">
            <a:avLst/>
          </a:prstGeom>
          <a:ln w="12700">
            <a:miter lim="400000"/>
          </a:ln>
        </p:spPr>
      </p:pic>
      <p:pic>
        <p:nvPicPr>
          <p:cNvPr id="150" name="Image" descr="Image"/>
          <p:cNvPicPr>
            <a:picLocks noChangeAspect="1"/>
          </p:cNvPicPr>
          <p:nvPr/>
        </p:nvPicPr>
        <p:blipFill>
          <a:blip r:embed="rId3"/>
          <a:stretch>
            <a:fillRect/>
          </a:stretch>
        </p:blipFill>
        <p:spPr>
          <a:xfrm>
            <a:off x="19562365" y="790198"/>
            <a:ext cx="4264225" cy="756404"/>
          </a:xfrm>
          <a:prstGeom prst="rect">
            <a:avLst/>
          </a:prstGeom>
          <a:ln w="12700">
            <a:miter lim="400000"/>
          </a:ln>
        </p:spPr>
      </p:pic>
      <p:sp>
        <p:nvSpPr>
          <p:cNvPr id="151" name="Share one or two key takeaways from your small group discussion with the whole group (5-10 Minutes).…"/>
          <p:cNvSpPr txBox="1">
            <a:spLocks noGrp="1"/>
          </p:cNvSpPr>
          <p:nvPr>
            <p:ph type="body" sz="half" idx="4294967295"/>
          </p:nvPr>
        </p:nvSpPr>
        <p:spPr>
          <a:xfrm>
            <a:off x="4220561" y="3999600"/>
            <a:ext cx="15942878" cy="7328479"/>
          </a:xfrm>
          <a:prstGeom prst="rect">
            <a:avLst/>
          </a:prstGeom>
        </p:spPr>
        <p:txBody>
          <a:bodyPr lIns="121899" tIns="121899" rIns="121899" bIns="121899" anchor="t"/>
          <a:lstStyle/>
          <a:p>
            <a:pPr marL="0" indent="0" defTabSz="772239">
              <a:spcBef>
                <a:spcPts val="5500"/>
              </a:spcBef>
              <a:buClr>
                <a:srgbClr val="424242"/>
              </a:buClr>
              <a:buSzTx/>
              <a:buFont typeface="Helvetica"/>
              <a:buNone/>
              <a:defRPr sz="4700"/>
            </a:pPr>
            <a:r>
              <a:t>Share one or two key takeaways from your small group discussion with the whole group (5-10 Minutes).</a:t>
            </a:r>
            <a:endParaRPr sz="1692"/>
          </a:p>
          <a:p>
            <a:pPr marL="0" indent="0" defTabSz="772239">
              <a:spcBef>
                <a:spcPts val="5500"/>
              </a:spcBef>
              <a:buClr>
                <a:srgbClr val="424242"/>
              </a:buClr>
              <a:buSzTx/>
              <a:buFont typeface="Helvetica"/>
              <a:buNone/>
              <a:defRPr sz="4700"/>
            </a:pPr>
            <a:r>
              <a:t>Discuss as a large group: </a:t>
            </a:r>
          </a:p>
          <a:p>
            <a:pPr marL="895350" indent="-895350" defTabSz="772239">
              <a:spcBef>
                <a:spcPts val="5500"/>
              </a:spcBef>
              <a:buClr>
                <a:srgbClr val="424242"/>
              </a:buClr>
              <a:buSzPts val="4600"/>
              <a:buFont typeface="Helvetica"/>
              <a:buChar char="●"/>
              <a:defRPr sz="4700"/>
            </a:pPr>
            <a:r>
              <a:t>In an ideal lab, how would mistakes be handled such that lab members can learn and grow from the situation?</a:t>
            </a:r>
            <a:endParaRPr sz="1692"/>
          </a:p>
          <a:p>
            <a:pPr marL="0" indent="0" defTabSz="772239">
              <a:spcBef>
                <a:spcPts val="5500"/>
              </a:spcBef>
              <a:buClr>
                <a:srgbClr val="424242"/>
              </a:buClr>
              <a:buSzTx/>
              <a:buFont typeface="Helvetica"/>
              <a:buNone/>
              <a:defRPr sz="4700"/>
            </a:pPr>
            <a:r>
              <a:t> </a:t>
            </a:r>
          </a:p>
        </p:txBody>
      </p:sp>
      <p:sp>
        <p:nvSpPr>
          <p:cNvPr id="152" name="When Experiments Fail"/>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When Experiments Fail</a:t>
            </a:r>
          </a:p>
        </p:txBody>
      </p:sp>
      <p:pic>
        <p:nvPicPr>
          <p:cNvPr id="153" name="Image" descr="Image"/>
          <p:cNvPicPr>
            <a:picLocks noChangeAspect="1"/>
          </p:cNvPicPr>
          <p:nvPr/>
        </p:nvPicPr>
        <p:blipFill>
          <a:blip r:embed="rId4"/>
          <a:stretch>
            <a:fillRect/>
          </a:stretch>
        </p:blipFill>
        <p:spPr>
          <a:xfrm>
            <a:off x="18397270" y="1848039"/>
            <a:ext cx="5456505" cy="727676"/>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09D8B"/>
            </a:gs>
          </a:gsLst>
          <a:lin ang="5400000" scaled="0"/>
        </a:gradFill>
        <a:effectLst/>
      </p:bgPr>
    </p:bg>
    <p:spTree>
      <p:nvGrpSpPr>
        <p:cNvPr id="1" name=""/>
        <p:cNvGrpSpPr/>
        <p:nvPr/>
      </p:nvGrpSpPr>
      <p:grpSpPr>
        <a:xfrm>
          <a:off x="0" y="0"/>
          <a:ext cx="0" cy="0"/>
          <a:chOff x="0" y="0"/>
          <a:chExt cx="0" cy="0"/>
        </a:xfrm>
      </p:grpSpPr>
      <p:pic>
        <p:nvPicPr>
          <p:cNvPr id="155" name="Image" descr="Image"/>
          <p:cNvPicPr>
            <a:picLocks noChangeAspect="1"/>
          </p:cNvPicPr>
          <p:nvPr/>
        </p:nvPicPr>
        <p:blipFill rotWithShape="1">
          <a:blip r:embed="rId2">
            <a:alphaModFix amt="20000"/>
          </a:blip>
          <a:srcRect l="14141" t="10558"/>
          <a:stretch/>
        </p:blipFill>
        <p:spPr>
          <a:xfrm>
            <a:off x="-1" y="0"/>
            <a:ext cx="7692055" cy="8012075"/>
          </a:xfrm>
          <a:prstGeom prst="rect">
            <a:avLst/>
          </a:prstGeom>
          <a:ln w="12700">
            <a:miter lim="400000"/>
          </a:ln>
        </p:spPr>
      </p:pic>
      <p:pic>
        <p:nvPicPr>
          <p:cNvPr id="156" name="Image" descr="Image"/>
          <p:cNvPicPr>
            <a:picLocks noChangeAspect="1"/>
          </p:cNvPicPr>
          <p:nvPr/>
        </p:nvPicPr>
        <p:blipFill>
          <a:blip r:embed="rId3"/>
          <a:stretch>
            <a:fillRect/>
          </a:stretch>
        </p:blipFill>
        <p:spPr>
          <a:xfrm>
            <a:off x="18074602" y="558752"/>
            <a:ext cx="5854742" cy="756404"/>
          </a:xfrm>
          <a:prstGeom prst="rect">
            <a:avLst/>
          </a:prstGeom>
          <a:ln w="12700">
            <a:miter lim="400000"/>
          </a:ln>
        </p:spPr>
      </p:pic>
      <p:sp>
        <p:nvSpPr>
          <p:cNvPr id="157" name="When Experiments Fail"/>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When Experiments Fail</a:t>
            </a:r>
          </a:p>
        </p:txBody>
      </p:sp>
      <p:sp>
        <p:nvSpPr>
          <p:cNvPr id="158" name="The pursuit of science, like life more broadly, will contain moments of failure. If we are open and thoughtful, failure can teach us valuable lessons like what not to do, offer insight about how things relate/function, and provide clues about what could "/>
          <p:cNvSpPr txBox="1">
            <a:spLocks noGrp="1"/>
          </p:cNvSpPr>
          <p:nvPr>
            <p:ph type="body" idx="4294967295"/>
          </p:nvPr>
        </p:nvSpPr>
        <p:spPr>
          <a:xfrm>
            <a:off x="2732181" y="2906915"/>
            <a:ext cx="20240240" cy="7190970"/>
          </a:xfrm>
          <a:prstGeom prst="rect">
            <a:avLst/>
          </a:prstGeom>
        </p:spPr>
        <p:txBody>
          <a:bodyPr lIns="121899" tIns="121899" rIns="121899" bIns="121899" anchor="t"/>
          <a:lstStyle/>
          <a:p>
            <a:pPr marL="0" indent="0" defTabSz="780454">
              <a:spcBef>
                <a:spcPts val="5600"/>
              </a:spcBef>
              <a:buClr>
                <a:srgbClr val="424242"/>
              </a:buClr>
              <a:buSzTx/>
              <a:buFont typeface="Helvetica"/>
              <a:buNone/>
              <a:defRPr sz="4750"/>
            </a:pPr>
            <a:r>
              <a:t> The pursuit of science, like life more broadly, will contain moments of failure. If we are open and thoughtful, failure can teach us valuable lessons like what not to do, offer insight about how things relate/function, and provide clues about what could be attempted next. </a:t>
            </a:r>
            <a:endParaRPr sz="1710"/>
          </a:p>
          <a:p>
            <a:pPr marL="0" indent="0" defTabSz="780454">
              <a:spcBef>
                <a:spcPts val="5600"/>
              </a:spcBef>
              <a:buClr>
                <a:srgbClr val="424242"/>
              </a:buClr>
              <a:buSzTx/>
              <a:buFont typeface="Helvetica"/>
              <a:buNone/>
              <a:defRPr sz="4750"/>
            </a:pPr>
            <a:r>
              <a:t>The way you respond to failure, including the way you think about disappointment, the choices you make as you react, and the people and systems you use for support, make a difference in your well-being, self-esteem, professional productivity, and the way others see you.</a:t>
            </a:r>
          </a:p>
        </p:txBody>
      </p:sp>
      <p:pic>
        <p:nvPicPr>
          <p:cNvPr id="159" name="Image" descr="Image"/>
          <p:cNvPicPr>
            <a:picLocks noChangeAspect="1"/>
          </p:cNvPicPr>
          <p:nvPr/>
        </p:nvPicPr>
        <p:blipFill>
          <a:blip r:embed="rId4"/>
          <a:stretch>
            <a:fillRect/>
          </a:stretch>
        </p:blipFill>
        <p:spPr>
          <a:xfrm>
            <a:off x="18498870" y="1543997"/>
            <a:ext cx="5456505" cy="727677"/>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09D8B"/>
            </a:gs>
          </a:gsLst>
          <a:lin ang="5400000" scaled="0"/>
        </a:gradFill>
        <a:effectLst/>
      </p:bgPr>
    </p:bg>
    <p:spTree>
      <p:nvGrpSpPr>
        <p:cNvPr id="1" name=""/>
        <p:cNvGrpSpPr/>
        <p:nvPr/>
      </p:nvGrpSpPr>
      <p:grpSpPr>
        <a:xfrm>
          <a:off x="0" y="0"/>
          <a:ext cx="0" cy="0"/>
          <a:chOff x="0" y="0"/>
          <a:chExt cx="0" cy="0"/>
        </a:xfrm>
      </p:grpSpPr>
      <p:pic>
        <p:nvPicPr>
          <p:cNvPr id="161" name="Image" descr="Image"/>
          <p:cNvPicPr>
            <a:picLocks noChangeAspect="1"/>
          </p:cNvPicPr>
          <p:nvPr/>
        </p:nvPicPr>
        <p:blipFill rotWithShape="1">
          <a:blip r:embed="rId2">
            <a:alphaModFix amt="20000"/>
          </a:blip>
          <a:srcRect l="14141" t="10557"/>
          <a:stretch/>
        </p:blipFill>
        <p:spPr>
          <a:xfrm>
            <a:off x="-1" y="0"/>
            <a:ext cx="7692055" cy="8012075"/>
          </a:xfrm>
          <a:prstGeom prst="rect">
            <a:avLst/>
          </a:prstGeom>
          <a:ln w="12700">
            <a:miter lim="400000"/>
          </a:ln>
        </p:spPr>
      </p:pic>
      <p:pic>
        <p:nvPicPr>
          <p:cNvPr id="162" name="Image" descr="Image"/>
          <p:cNvPicPr>
            <a:picLocks noChangeAspect="1"/>
          </p:cNvPicPr>
          <p:nvPr/>
        </p:nvPicPr>
        <p:blipFill>
          <a:blip r:embed="rId3"/>
          <a:stretch>
            <a:fillRect/>
          </a:stretch>
        </p:blipFill>
        <p:spPr>
          <a:xfrm>
            <a:off x="18074602" y="558752"/>
            <a:ext cx="5854742" cy="756404"/>
          </a:xfrm>
          <a:prstGeom prst="rect">
            <a:avLst/>
          </a:prstGeom>
          <a:ln w="12700">
            <a:miter lim="400000"/>
          </a:ln>
        </p:spPr>
      </p:pic>
      <p:sp>
        <p:nvSpPr>
          <p:cNvPr id="163" name="When Experiments Fail"/>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When Experiments Fail</a:t>
            </a:r>
          </a:p>
        </p:txBody>
      </p:sp>
      <p:pic>
        <p:nvPicPr>
          <p:cNvPr id="164" name="Image" descr="Image"/>
          <p:cNvPicPr>
            <a:picLocks noChangeAspect="1"/>
          </p:cNvPicPr>
          <p:nvPr/>
        </p:nvPicPr>
        <p:blipFill>
          <a:blip r:embed="rId4"/>
          <a:stretch>
            <a:fillRect/>
          </a:stretch>
        </p:blipFill>
        <p:spPr>
          <a:xfrm>
            <a:off x="20605905" y="1509790"/>
            <a:ext cx="3343120" cy="796091"/>
          </a:xfrm>
          <a:prstGeom prst="rect">
            <a:avLst/>
          </a:prstGeom>
          <a:ln w="12700">
            <a:miter lim="400000"/>
          </a:ln>
        </p:spPr>
      </p:pic>
      <p:sp>
        <p:nvSpPr>
          <p:cNvPr id="165" name="With your small group, discuss a situation in your career(s) where you experienced a failure. What were your thoughts and behaviors?…"/>
          <p:cNvSpPr txBox="1">
            <a:spLocks noGrp="1"/>
          </p:cNvSpPr>
          <p:nvPr>
            <p:ph type="body" sz="half" idx="4294967295"/>
          </p:nvPr>
        </p:nvSpPr>
        <p:spPr>
          <a:xfrm>
            <a:off x="4312443" y="3285194"/>
            <a:ext cx="15759114" cy="7145612"/>
          </a:xfrm>
          <a:prstGeom prst="rect">
            <a:avLst/>
          </a:prstGeom>
        </p:spPr>
        <p:txBody>
          <a:bodyPr lIns="121899" tIns="121899" rIns="121899" bIns="121899" anchor="t"/>
          <a:lstStyle/>
          <a:p>
            <a:pPr marL="0" indent="0">
              <a:buClr>
                <a:srgbClr val="424242"/>
              </a:buClr>
              <a:buSzTx/>
              <a:buFont typeface="Helvetica"/>
              <a:buNone/>
            </a:pPr>
            <a:r>
              <a:t>With your small group, discuss a situation in your career(s) where you experienced a failure. What were your thoughts and behaviors? </a:t>
            </a:r>
            <a:endParaRPr sz="1800"/>
          </a:p>
          <a:p>
            <a:pPr marL="0" indent="0">
              <a:buClr>
                <a:srgbClr val="424242"/>
              </a:buClr>
              <a:buSzTx/>
              <a:buFont typeface="Helvetica"/>
              <a:buNone/>
            </a:pPr>
            <a:r>
              <a:t>Write them down in a table, keeping them separate (10 Minutes):</a:t>
            </a:r>
          </a:p>
        </p:txBody>
      </p:sp>
      <p:pic>
        <p:nvPicPr>
          <p:cNvPr id="166" name="Picture 8" descr="Picture 8"/>
          <p:cNvPicPr>
            <a:picLocks noChangeAspect="1"/>
          </p:cNvPicPr>
          <p:nvPr/>
        </p:nvPicPr>
        <p:blipFill>
          <a:blip r:embed="rId5"/>
          <a:stretch>
            <a:fillRect/>
          </a:stretch>
        </p:blipFill>
        <p:spPr>
          <a:xfrm>
            <a:off x="5719548" y="8643867"/>
            <a:ext cx="12944904" cy="2522353"/>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3B394"/>
            </a:gs>
          </a:gsLst>
          <a:lin ang="5400000" scaled="0"/>
        </a:gradFill>
        <a:effectLst/>
      </p:bgPr>
    </p:bg>
    <p:spTree>
      <p:nvGrpSpPr>
        <p:cNvPr id="1" name=""/>
        <p:cNvGrpSpPr/>
        <p:nvPr/>
      </p:nvGrpSpPr>
      <p:grpSpPr>
        <a:xfrm>
          <a:off x="0" y="0"/>
          <a:ext cx="0" cy="0"/>
          <a:chOff x="0" y="0"/>
          <a:chExt cx="0" cy="0"/>
        </a:xfrm>
      </p:grpSpPr>
      <p:pic>
        <p:nvPicPr>
          <p:cNvPr id="168" name="Image" descr="Image"/>
          <p:cNvPicPr>
            <a:picLocks noChangeAspect="1"/>
          </p:cNvPicPr>
          <p:nvPr/>
        </p:nvPicPr>
        <p:blipFill rotWithShape="1">
          <a:blip r:embed="rId2">
            <a:alphaModFix amt="18249"/>
          </a:blip>
          <a:srcRect l="4605" t="2428"/>
          <a:stretch/>
        </p:blipFill>
        <p:spPr>
          <a:xfrm>
            <a:off x="0" y="0"/>
            <a:ext cx="7467014" cy="7635150"/>
          </a:xfrm>
          <a:prstGeom prst="rect">
            <a:avLst/>
          </a:prstGeom>
          <a:ln w="12700">
            <a:miter lim="400000"/>
          </a:ln>
        </p:spPr>
      </p:pic>
      <p:pic>
        <p:nvPicPr>
          <p:cNvPr id="169" name="Image" descr="Image"/>
          <p:cNvPicPr>
            <a:picLocks noChangeAspect="1"/>
          </p:cNvPicPr>
          <p:nvPr/>
        </p:nvPicPr>
        <p:blipFill>
          <a:blip r:embed="rId3"/>
          <a:stretch>
            <a:fillRect/>
          </a:stretch>
        </p:blipFill>
        <p:spPr>
          <a:xfrm>
            <a:off x="18995581" y="667108"/>
            <a:ext cx="4934836" cy="703455"/>
          </a:xfrm>
          <a:prstGeom prst="rect">
            <a:avLst/>
          </a:prstGeom>
          <a:ln w="12700">
            <a:miter lim="400000"/>
          </a:ln>
        </p:spPr>
      </p:pic>
      <p:sp>
        <p:nvSpPr>
          <p:cNvPr id="170" name="Better Science Discussion"/>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Better Science Discussion</a:t>
            </a:r>
          </a:p>
        </p:txBody>
      </p:sp>
      <p:sp>
        <p:nvSpPr>
          <p:cNvPr id="171" name="Key to the topic of this episode are the issues of reproducibility and replication.…"/>
          <p:cNvSpPr txBox="1">
            <a:spLocks noGrp="1"/>
          </p:cNvSpPr>
          <p:nvPr>
            <p:ph type="body" idx="4294967295"/>
          </p:nvPr>
        </p:nvSpPr>
        <p:spPr>
          <a:xfrm>
            <a:off x="3436634" y="3016407"/>
            <a:ext cx="17510732" cy="7683186"/>
          </a:xfrm>
          <a:prstGeom prst="rect">
            <a:avLst/>
          </a:prstGeom>
        </p:spPr>
        <p:txBody>
          <a:bodyPr lIns="121899" tIns="121899" rIns="121899" bIns="121899" anchor="t"/>
          <a:lstStyle/>
          <a:p>
            <a:pPr marL="0" indent="0" defTabSz="673655">
              <a:spcBef>
                <a:spcPts val="4800"/>
              </a:spcBef>
              <a:buClr>
                <a:srgbClr val="424242"/>
              </a:buClr>
              <a:buSzTx/>
              <a:buFont typeface="Helvetica"/>
              <a:buNone/>
              <a:defRPr sz="4100"/>
            </a:pPr>
            <a:r>
              <a:t>Key to the topic of this episode are the issues of reproducibility and replication. </a:t>
            </a:r>
            <a:endParaRPr sz="1476"/>
          </a:p>
          <a:p>
            <a:pPr marL="0" indent="0" defTabSz="673655">
              <a:spcBef>
                <a:spcPts val="4800"/>
              </a:spcBef>
              <a:buClr>
                <a:srgbClr val="424242"/>
              </a:buClr>
              <a:buSzTx/>
              <a:buFont typeface="Helvetica"/>
              <a:buNone/>
              <a:defRPr sz="4100"/>
            </a:pPr>
            <a:r>
              <a:t>Discuss the following questions (10-15 Minutes):</a:t>
            </a:r>
            <a:endParaRPr sz="1476"/>
          </a:p>
          <a:p>
            <a:pPr marL="650875" indent="-650875" defTabSz="673655">
              <a:spcBef>
                <a:spcPts val="4800"/>
              </a:spcBef>
              <a:buClr>
                <a:srgbClr val="424242"/>
              </a:buClr>
              <a:buSzPts val="4000"/>
              <a:buFont typeface="Helvetica"/>
              <a:buChar char="●"/>
              <a:defRPr sz="4100"/>
            </a:pPr>
            <a:r>
              <a:t>In an ideal lab, what should happen when someone cannot replicate a procedure in a lab notebook? What protocols should be in place?</a:t>
            </a:r>
          </a:p>
          <a:p>
            <a:pPr marL="650875" indent="-650875" defTabSz="673655">
              <a:spcBef>
                <a:spcPts val="4800"/>
              </a:spcBef>
              <a:buClr>
                <a:srgbClr val="424242"/>
              </a:buClr>
              <a:buSzPts val="4000"/>
              <a:buFont typeface="Helvetica"/>
              <a:buChar char="●"/>
              <a:defRPr sz="4100"/>
            </a:pPr>
            <a:r>
              <a:t>What is the cost of not having these protocols in place?</a:t>
            </a:r>
          </a:p>
          <a:p>
            <a:pPr marL="650875" indent="-650875" defTabSz="673655">
              <a:spcBef>
                <a:spcPts val="4800"/>
              </a:spcBef>
              <a:buClr>
                <a:srgbClr val="424242"/>
              </a:buClr>
              <a:buSzPts val="4000"/>
              <a:buFont typeface="Helvetica"/>
              <a:buChar char="●"/>
              <a:defRPr sz="4100"/>
            </a:pPr>
            <a:r>
              <a:t>What aspects of lab culture might hinder attempts at rigor and reproducibility?</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9EB7DC"/>
            </a:gs>
          </a:gsLst>
          <a:lin ang="5400000" scaled="0"/>
        </a:gradFill>
        <a:effectLst/>
      </p:bgPr>
    </p:bg>
    <p:spTree>
      <p:nvGrpSpPr>
        <p:cNvPr id="1" name=""/>
        <p:cNvGrpSpPr/>
        <p:nvPr/>
      </p:nvGrpSpPr>
      <p:grpSpPr>
        <a:xfrm>
          <a:off x="0" y="0"/>
          <a:ext cx="0" cy="0"/>
          <a:chOff x="0" y="0"/>
          <a:chExt cx="0" cy="0"/>
        </a:xfrm>
      </p:grpSpPr>
      <p:pic>
        <p:nvPicPr>
          <p:cNvPr id="173" name="Image" descr="Image"/>
          <p:cNvPicPr>
            <a:picLocks noChangeAspect="1"/>
          </p:cNvPicPr>
          <p:nvPr/>
        </p:nvPicPr>
        <p:blipFill rotWithShape="1">
          <a:blip r:embed="rId2">
            <a:alphaModFix amt="18249"/>
          </a:blip>
          <a:srcRect l="4605" t="2428"/>
          <a:stretch/>
        </p:blipFill>
        <p:spPr>
          <a:xfrm>
            <a:off x="0" y="0"/>
            <a:ext cx="7467014" cy="7635150"/>
          </a:xfrm>
          <a:prstGeom prst="rect">
            <a:avLst/>
          </a:prstGeom>
          <a:ln w="12700">
            <a:miter lim="400000"/>
          </a:ln>
        </p:spPr>
      </p:pic>
      <p:pic>
        <p:nvPicPr>
          <p:cNvPr id="174" name="Image" descr="Image"/>
          <p:cNvPicPr>
            <a:picLocks noChangeAspect="1"/>
          </p:cNvPicPr>
          <p:nvPr/>
        </p:nvPicPr>
        <p:blipFill>
          <a:blip r:embed="rId3"/>
          <a:stretch>
            <a:fillRect/>
          </a:stretch>
        </p:blipFill>
        <p:spPr>
          <a:xfrm>
            <a:off x="19684689" y="611723"/>
            <a:ext cx="4310219" cy="712625"/>
          </a:xfrm>
          <a:prstGeom prst="rect">
            <a:avLst/>
          </a:prstGeom>
          <a:ln w="12700">
            <a:miter lim="400000"/>
          </a:ln>
        </p:spPr>
      </p:pic>
      <p:sp>
        <p:nvSpPr>
          <p:cNvPr id="175" name="Lab Manual Discussion Quest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Lab Manual Discussion Questions</a:t>
            </a:r>
          </a:p>
        </p:txBody>
      </p:sp>
      <p:sp>
        <p:nvSpPr>
          <p:cNvPr id="176" name="Consider how at the center of this scene is the issue of handling failures to reproduce past results.…"/>
          <p:cNvSpPr txBox="1">
            <a:spLocks noGrp="1"/>
          </p:cNvSpPr>
          <p:nvPr>
            <p:ph type="body" idx="4294967295"/>
          </p:nvPr>
        </p:nvSpPr>
        <p:spPr>
          <a:xfrm>
            <a:off x="2514793" y="2683726"/>
            <a:ext cx="19354414" cy="8348548"/>
          </a:xfrm>
          <a:prstGeom prst="rect">
            <a:avLst/>
          </a:prstGeom>
        </p:spPr>
        <p:txBody>
          <a:bodyPr lIns="121899" tIns="121899" rIns="121899" bIns="121899" anchor="t"/>
          <a:lstStyle/>
          <a:p>
            <a:pPr marL="0" indent="0" defTabSz="805100">
              <a:spcBef>
                <a:spcPts val="5700"/>
              </a:spcBef>
              <a:buClr>
                <a:srgbClr val="424242"/>
              </a:buClr>
              <a:buSzTx/>
              <a:buFont typeface="Helvetica"/>
              <a:buNone/>
              <a:defRPr sz="4900"/>
            </a:pPr>
            <a:r>
              <a:t>Consider how at the center of this scene is the issue of handling failures to reproduce past results. </a:t>
            </a:r>
            <a:endParaRPr sz="1764"/>
          </a:p>
          <a:p>
            <a:pPr marL="0" indent="0" defTabSz="805100">
              <a:spcBef>
                <a:spcPts val="5700"/>
              </a:spcBef>
              <a:buClr>
                <a:srgbClr val="424242"/>
              </a:buClr>
              <a:buSzTx/>
              <a:buFont typeface="Helvetica"/>
              <a:buNone/>
              <a:defRPr sz="4900"/>
            </a:pPr>
            <a:r>
              <a:t>In small group Discuss the Following (10 Minutes):</a:t>
            </a:r>
            <a:endParaRPr sz="1568"/>
          </a:p>
          <a:p>
            <a:pPr marL="1320164" indent="-1129330" defTabSz="805100">
              <a:spcBef>
                <a:spcPts val="5700"/>
              </a:spcBef>
              <a:buClr>
                <a:srgbClr val="424242"/>
              </a:buClr>
              <a:buSzPts val="4900"/>
              <a:buFont typeface="Helvetica"/>
              <a:buChar char="●"/>
              <a:defRPr sz="4900"/>
            </a:pPr>
            <a:r>
              <a:t>What information should be included in the lab manual about how to report and handle the inability to replicate a process or results?</a:t>
            </a:r>
          </a:p>
          <a:p>
            <a:pPr marL="1320164" indent="-1129330" defTabSz="805100">
              <a:spcBef>
                <a:spcPts val="5700"/>
              </a:spcBef>
              <a:buClr>
                <a:srgbClr val="424242"/>
              </a:buClr>
              <a:buSzPts val="4900"/>
              <a:buFont typeface="Helvetica"/>
              <a:buChar char="●"/>
              <a:defRPr sz="4900"/>
            </a:pPr>
            <a:r>
              <a:t>How will this improve communication within the lab?  Between other labs?</a:t>
            </a:r>
          </a:p>
        </p:txBody>
      </p:sp>
    </p:spTree>
  </p:cSld>
  <p:clrMapOvr>
    <a:masterClrMapping/>
  </p:clrMapOvr>
  <p:transition spd="med"/>
</p:sld>
</file>

<file path=ppt/theme/theme1.xml><?xml version="1.0" encoding="utf-8"?>
<a:theme xmlns:a="http://schemas.openxmlformats.org/drawingml/2006/main" name="White">
  <a:themeElements>
    <a:clrScheme name="White">
      <a:dk1>
        <a:srgbClr val="5E5E5E"/>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591</Words>
  <Application>Microsoft Macintosh PowerPoint</Application>
  <PresentationFormat>Custom</PresentationFormat>
  <Paragraphs>47</Paragraphs>
  <Slides>10</Slides>
  <Notes>0</Notes>
  <HiddenSlides>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vt:i4>
      </vt:variant>
    </vt:vector>
  </HeadingPairs>
  <TitlesOfParts>
    <vt:vector size="24" baseType="lpstr">
      <vt:lpstr>Arvo</vt:lpstr>
      <vt:lpstr>Century Gothic</vt:lpstr>
      <vt:lpstr>Helvetica</vt:lpstr>
      <vt:lpstr>Helvetica Light</vt:lpstr>
      <vt:lpstr>Helvetica Neue</vt:lpstr>
      <vt:lpstr>Helvetica Neue Light</vt:lpstr>
      <vt:lpstr>Lato Black</vt:lpstr>
      <vt:lpstr>Raleway Italic</vt:lpstr>
      <vt:lpstr>Raleway Light</vt:lpstr>
      <vt:lpstr>Raleway Medium</vt:lpstr>
      <vt:lpstr>Raleway SemiBold</vt:lpstr>
      <vt:lpstr>Times Roman</vt:lpstr>
      <vt:lpstr>Trebuchet MS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Henderson, Corinne Marie</cp:lastModifiedBy>
  <cp:revision>1</cp:revision>
  <dcterms:modified xsi:type="dcterms:W3CDTF">2023-05-16T18:55:00Z</dcterms:modified>
</cp:coreProperties>
</file>