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1pPr>
    <a:lvl2pPr marL="0" marR="0" indent="2286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2pPr>
    <a:lvl3pPr marL="0" marR="0" indent="4572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3pPr>
    <a:lvl4pPr marL="0" marR="0" indent="6858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4pPr>
    <a:lvl5pPr marL="0" marR="0" indent="9144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5pPr>
    <a:lvl6pPr marL="0" marR="0" indent="11430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6pPr>
    <a:lvl7pPr marL="0" marR="0" indent="13716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7pPr>
    <a:lvl8pPr marL="0" marR="0" indent="16002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8pPr>
    <a:lvl9pPr marL="0" marR="0" indent="18288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23"/>
    <p:restoredTop sz="94670"/>
  </p:normalViewPr>
  <p:slideViewPr>
    <p:cSldViewPr snapToGrid="0">
      <p:cViewPr varScale="1">
        <p:scale>
          <a:sx n="45" d="100"/>
          <a:sy n="45" d="100"/>
        </p:scale>
        <p:origin x="62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1143000" y="685800"/>
            <a:ext cx="4572000" cy="3429000"/>
          </a:xfrm>
          <a:prstGeom prst="rect">
            <a:avLst/>
          </a:prstGeom>
        </p:spPr>
        <p:txBody>
          <a:bodyPr/>
          <a:lstStyle/>
          <a:p>
            <a:endParaRPr/>
          </a:p>
        </p:txBody>
      </p:sp>
      <p:sp>
        <p:nvSpPr>
          <p:cNvPr id="113" name="Shape 1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acilitator Slide Template">
    <p:bg>
      <p:bgPr>
        <a:gradFill flip="none" rotWithShape="1">
          <a:gsLst>
            <a:gs pos="0">
              <a:srgbClr val="FFFFFF"/>
            </a:gs>
            <a:gs pos="30501">
              <a:srgbClr val="E8F7F6"/>
            </a:gs>
            <a:gs pos="42243">
              <a:srgbClr val="DDF3F2"/>
            </a:gs>
            <a:gs pos="51820">
              <a:srgbClr val="D1EFED"/>
            </a:gs>
            <a:gs pos="94520">
              <a:srgbClr val="58ADAF"/>
            </a:gs>
          </a:gsLst>
          <a:lin ang="5400000" scaled="0"/>
        </a:gradFill>
        <a:effectLst/>
      </p:bgPr>
    </p:bg>
    <p:spTree>
      <p:nvGrpSpPr>
        <p:cNvPr id="1" name=""/>
        <p:cNvGrpSpPr/>
        <p:nvPr/>
      </p:nvGrpSpPr>
      <p:grpSpPr>
        <a:xfrm>
          <a:off x="0" y="0"/>
          <a:ext cx="0" cy="0"/>
          <a:chOff x="0" y="0"/>
          <a:chExt cx="0" cy="0"/>
        </a:xfrm>
      </p:grpSpPr>
      <p:grpSp>
        <p:nvGrpSpPr>
          <p:cNvPr id="38" name="Group"/>
          <p:cNvGrpSpPr/>
          <p:nvPr/>
        </p:nvGrpSpPr>
        <p:grpSpPr>
          <a:xfrm>
            <a:off x="-1" y="-1"/>
            <a:ext cx="24384001" cy="13716001"/>
            <a:chOff x="0" y="0"/>
            <a:chExt cx="24384000" cy="13716000"/>
          </a:xfrm>
        </p:grpSpPr>
        <p:sp>
          <p:nvSpPr>
            <p:cNvPr id="30"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endParaRPr/>
            </a:p>
          </p:txBody>
        </p:sp>
        <p:sp>
          <p:nvSpPr>
            <p:cNvPr id="31"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pic>
          <p:nvPicPr>
            <p:cNvPr id="32" name="page1image20922752.png" descr="page1image20922752.png"/>
            <p:cNvPicPr>
              <a:picLocks noChangeAspect="1"/>
            </p:cNvPicPr>
            <p:nvPr/>
          </p:nvPicPr>
          <p:blipFill>
            <a:blip r:embed="rId2"/>
            <a:stretch>
              <a:fillRect/>
            </a:stretch>
          </p:blipFill>
          <p:spPr>
            <a:xfrm>
              <a:off x="517199" y="12605168"/>
              <a:ext cx="357738" cy="513842"/>
            </a:xfrm>
            <a:prstGeom prst="rect">
              <a:avLst/>
            </a:prstGeom>
            <a:ln w="12700" cap="flat">
              <a:noFill/>
              <a:miter lim="400000"/>
            </a:ln>
            <a:effectLst/>
          </p:spPr>
        </p:pic>
        <p:sp>
          <p:nvSpPr>
            <p:cNvPr id="33"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endParaRPr/>
            </a:p>
          </p:txBody>
        </p:sp>
        <p:pic>
          <p:nvPicPr>
            <p:cNvPr id="34" name="Image" descr="Image"/>
            <p:cNvPicPr>
              <a:picLocks noChangeAspect="1"/>
            </p:cNvPicPr>
            <p:nvPr/>
          </p:nvPicPr>
          <p:blipFill>
            <a:blip r:embed="rId3"/>
            <a:srcRect l="16141" t="20130" r="14153" b="20130"/>
            <a:stretch>
              <a:fillRect/>
            </a:stretch>
          </p:blipFill>
          <p:spPr>
            <a:xfrm>
              <a:off x="1314087" y="12516242"/>
              <a:ext cx="1907432" cy="691617"/>
            </a:xfrm>
            <a:prstGeom prst="rect">
              <a:avLst/>
            </a:prstGeom>
            <a:ln w="12700" cap="flat">
              <a:noFill/>
              <a:miter lim="400000"/>
            </a:ln>
            <a:effectLst/>
          </p:spPr>
        </p:pic>
        <p:sp>
          <p:nvSpPr>
            <p:cNvPr id="35"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endParaRPr/>
            </a:p>
          </p:txBody>
        </p:sp>
        <p:sp>
          <p:nvSpPr>
            <p:cNvPr id="36"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sp>
          <p:nvSpPr>
            <p:cNvPr id="37"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FFFFFF"/>
                  </a:solidFill>
                  <a:latin typeface="Times Roman"/>
                  <a:ea typeface="Times Roman"/>
                  <a:cs typeface="Times Roman"/>
                  <a:sym typeface="Times Roman"/>
                </a:defRPr>
              </a:lvl1pPr>
            </a:lstStyle>
            <a:p>
              <a:r>
                <a:t>ncpre</a:t>
              </a:r>
            </a:p>
          </p:txBody>
        </p:sp>
      </p:grpSp>
      <p:sp>
        <p:nvSpPr>
          <p:cNvPr id="39" name="Slide Number"/>
          <p:cNvSpPr txBox="1">
            <a:spLocks noGrp="1"/>
          </p:cNvSpPr>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Facilitator Slide Template copy">
    <p:bg>
      <p:bgPr>
        <a:gradFill flip="none" rotWithShape="1">
          <a:gsLst>
            <a:gs pos="0">
              <a:srgbClr val="FFFFFF"/>
            </a:gs>
            <a:gs pos="30501">
              <a:srgbClr val="E8F7F6"/>
            </a:gs>
            <a:gs pos="42243">
              <a:srgbClr val="DDF3F2"/>
            </a:gs>
            <a:gs pos="51820">
              <a:srgbClr val="D1EFED"/>
            </a:gs>
            <a:gs pos="94520">
              <a:srgbClr val="B2ABF5"/>
            </a:gs>
          </a:gsLst>
          <a:lin ang="5400000" scaled="0"/>
        </a:gradFill>
        <a:effectLst/>
      </p:bgPr>
    </p:bg>
    <p:spTree>
      <p:nvGrpSpPr>
        <p:cNvPr id="1" name=""/>
        <p:cNvGrpSpPr/>
        <p:nvPr/>
      </p:nvGrpSpPr>
      <p:grpSpPr>
        <a:xfrm>
          <a:off x="0" y="0"/>
          <a:ext cx="0" cy="0"/>
          <a:chOff x="0" y="0"/>
          <a:chExt cx="0" cy="0"/>
        </a:xfrm>
      </p:grpSpPr>
      <p:grpSp>
        <p:nvGrpSpPr>
          <p:cNvPr id="54" name="Group"/>
          <p:cNvGrpSpPr/>
          <p:nvPr/>
        </p:nvGrpSpPr>
        <p:grpSpPr>
          <a:xfrm>
            <a:off x="-1" y="-1"/>
            <a:ext cx="24384001" cy="13716001"/>
            <a:chOff x="0" y="0"/>
            <a:chExt cx="24384000" cy="13716000"/>
          </a:xfrm>
        </p:grpSpPr>
        <p:sp>
          <p:nvSpPr>
            <p:cNvPr id="46"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endParaRPr/>
            </a:p>
          </p:txBody>
        </p:sp>
        <p:sp>
          <p:nvSpPr>
            <p:cNvPr id="47"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pic>
          <p:nvPicPr>
            <p:cNvPr id="48" name="page1image20922752.png" descr="page1image20922752.png"/>
            <p:cNvPicPr>
              <a:picLocks noChangeAspect="1"/>
            </p:cNvPicPr>
            <p:nvPr/>
          </p:nvPicPr>
          <p:blipFill>
            <a:blip r:embed="rId2"/>
            <a:stretch>
              <a:fillRect/>
            </a:stretch>
          </p:blipFill>
          <p:spPr>
            <a:xfrm>
              <a:off x="517199" y="12605168"/>
              <a:ext cx="357738" cy="513842"/>
            </a:xfrm>
            <a:prstGeom prst="rect">
              <a:avLst/>
            </a:prstGeom>
            <a:ln w="12700" cap="flat">
              <a:noFill/>
              <a:miter lim="400000"/>
            </a:ln>
            <a:effectLst/>
          </p:spPr>
        </p:pic>
        <p:sp>
          <p:nvSpPr>
            <p:cNvPr id="49"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endParaRPr/>
            </a:p>
          </p:txBody>
        </p:sp>
        <p:pic>
          <p:nvPicPr>
            <p:cNvPr id="50" name="Image" descr="Image"/>
            <p:cNvPicPr>
              <a:picLocks noChangeAspect="1"/>
            </p:cNvPicPr>
            <p:nvPr/>
          </p:nvPicPr>
          <p:blipFill>
            <a:blip r:embed="rId3"/>
            <a:srcRect l="16141" t="20130" r="14153" b="20130"/>
            <a:stretch>
              <a:fillRect/>
            </a:stretch>
          </p:blipFill>
          <p:spPr>
            <a:xfrm>
              <a:off x="1314087" y="12516242"/>
              <a:ext cx="1907432" cy="691617"/>
            </a:xfrm>
            <a:prstGeom prst="rect">
              <a:avLst/>
            </a:prstGeom>
            <a:ln w="12700" cap="flat">
              <a:noFill/>
              <a:miter lim="400000"/>
            </a:ln>
            <a:effectLst/>
          </p:spPr>
        </p:pic>
        <p:sp>
          <p:nvSpPr>
            <p:cNvPr id="51"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endParaRPr/>
            </a:p>
          </p:txBody>
        </p:sp>
        <p:sp>
          <p:nvSpPr>
            <p:cNvPr id="52"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sp>
          <p:nvSpPr>
            <p:cNvPr id="53"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FFFFFF"/>
                  </a:solidFill>
                  <a:latin typeface="Times Roman"/>
                  <a:ea typeface="Times Roman"/>
                  <a:cs typeface="Times Roman"/>
                  <a:sym typeface="Times Roman"/>
                </a:defRPr>
              </a:lvl1pPr>
            </a:lstStyle>
            <a:p>
              <a:r>
                <a:t>ncpre</a:t>
              </a:r>
            </a:p>
          </p:txBody>
        </p:sp>
      </p:grpSp>
      <p:sp>
        <p:nvSpPr>
          <p:cNvPr id="55" name="Slide Number"/>
          <p:cNvSpPr txBox="1">
            <a:spLocks noGrp="1"/>
          </p:cNvSpPr>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ext slide/ white footer">
    <p:spTree>
      <p:nvGrpSpPr>
        <p:cNvPr id="1" name=""/>
        <p:cNvGrpSpPr/>
        <p:nvPr/>
      </p:nvGrpSpPr>
      <p:grpSpPr>
        <a:xfrm>
          <a:off x="0" y="0"/>
          <a:ext cx="0" cy="0"/>
          <a:chOff x="0" y="0"/>
          <a:chExt cx="0" cy="0"/>
        </a:xfrm>
      </p:grpSpPr>
      <p:sp>
        <p:nvSpPr>
          <p:cNvPr id="62" name="Rectangle"/>
          <p:cNvSpPr/>
          <p:nvPr/>
        </p:nvSpPr>
        <p:spPr>
          <a:xfrm>
            <a:off x="0" y="12090438"/>
            <a:ext cx="24384000" cy="1524001"/>
          </a:xfrm>
          <a:prstGeom prst="rect">
            <a:avLst/>
          </a:prstGeom>
          <a:solidFill>
            <a:srgbClr val="FFFFFF"/>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endParaRPr/>
          </a:p>
        </p:txBody>
      </p:sp>
      <p:pic>
        <p:nvPicPr>
          <p:cNvPr id="63" name="Illinois HHMI Logo - Horizontal 2 - RGB.png" descr="Illinois HHMI Logo - Horizontal 2 - RGB.png"/>
          <p:cNvPicPr>
            <a:picLocks noChangeAspect="1"/>
          </p:cNvPicPr>
          <p:nvPr/>
        </p:nvPicPr>
        <p:blipFill>
          <a:blip r:embed="rId2"/>
          <a:stretch>
            <a:fillRect/>
          </a:stretch>
        </p:blipFill>
        <p:spPr>
          <a:xfrm>
            <a:off x="513510" y="12655550"/>
            <a:ext cx="2533898" cy="825500"/>
          </a:xfrm>
          <a:prstGeom prst="rect">
            <a:avLst/>
          </a:prstGeom>
          <a:ln w="12700">
            <a:miter lim="400000"/>
          </a:ln>
        </p:spPr>
      </p:pic>
      <p:sp>
        <p:nvSpPr>
          <p:cNvPr id="64" name="Rectangle"/>
          <p:cNvSpPr/>
          <p:nvPr/>
        </p:nvSpPr>
        <p:spPr>
          <a:xfrm>
            <a:off x="0" y="12420638"/>
            <a:ext cx="24384000" cy="25401"/>
          </a:xfrm>
          <a:prstGeom prst="rect">
            <a:avLst/>
          </a:prstGeom>
          <a:solidFill>
            <a:srgbClr val="D5D5D5"/>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grpSp>
        <p:nvGrpSpPr>
          <p:cNvPr id="67" name="Group"/>
          <p:cNvGrpSpPr/>
          <p:nvPr/>
        </p:nvGrpSpPr>
        <p:grpSpPr>
          <a:xfrm>
            <a:off x="22266498" y="12661831"/>
            <a:ext cx="1712075" cy="812939"/>
            <a:chOff x="0" y="0"/>
            <a:chExt cx="1712074" cy="812937"/>
          </a:xfrm>
        </p:grpSpPr>
        <p:pic>
          <p:nvPicPr>
            <p:cNvPr id="65" name="Image" descr="Image"/>
            <p:cNvPicPr>
              <a:picLocks noChangeAspect="1"/>
            </p:cNvPicPr>
            <p:nvPr/>
          </p:nvPicPr>
          <p:blipFill>
            <a:blip r:embed="rId3"/>
            <a:srcRect l="33235" t="11246" r="32935" b="60653"/>
            <a:stretch>
              <a:fillRect/>
            </a:stretch>
          </p:blipFill>
          <p:spPr>
            <a:xfrm>
              <a:off x="1322738" y="44424"/>
              <a:ext cx="389337" cy="419066"/>
            </a:xfrm>
            <a:custGeom>
              <a:avLst/>
              <a:gdLst/>
              <a:ahLst/>
              <a:cxnLst>
                <a:cxn ang="0">
                  <a:pos x="wd2" y="hd2"/>
                </a:cxn>
                <a:cxn ang="5400000">
                  <a:pos x="wd2" y="hd2"/>
                </a:cxn>
                <a:cxn ang="10800000">
                  <a:pos x="wd2" y="hd2"/>
                </a:cxn>
                <a:cxn ang="16200000">
                  <a:pos x="wd2" y="hd2"/>
                </a:cxn>
              </a:cxnLst>
              <a:rect l="0" t="0" r="r" b="b"/>
              <a:pathLst>
                <a:path w="21516" h="21287" extrusionOk="0">
                  <a:moveTo>
                    <a:pt x="10879" y="66"/>
                  </a:moveTo>
                  <a:cubicBezTo>
                    <a:pt x="8071" y="-214"/>
                    <a:pt x="5237" y="394"/>
                    <a:pt x="2852" y="1820"/>
                  </a:cubicBezTo>
                  <a:cubicBezTo>
                    <a:pt x="1708" y="2504"/>
                    <a:pt x="0" y="4045"/>
                    <a:pt x="0" y="4401"/>
                  </a:cubicBezTo>
                  <a:cubicBezTo>
                    <a:pt x="0" y="4498"/>
                    <a:pt x="334" y="4918"/>
                    <a:pt x="746" y="5328"/>
                  </a:cubicBezTo>
                  <a:cubicBezTo>
                    <a:pt x="1158" y="5738"/>
                    <a:pt x="1492" y="6150"/>
                    <a:pt x="1492" y="6235"/>
                  </a:cubicBezTo>
                  <a:cubicBezTo>
                    <a:pt x="1492" y="6320"/>
                    <a:pt x="1272" y="6816"/>
                    <a:pt x="1009" y="7344"/>
                  </a:cubicBezTo>
                  <a:cubicBezTo>
                    <a:pt x="186" y="8995"/>
                    <a:pt x="-81" y="10732"/>
                    <a:pt x="176" y="12505"/>
                  </a:cubicBezTo>
                  <a:cubicBezTo>
                    <a:pt x="442" y="14341"/>
                    <a:pt x="1008" y="15701"/>
                    <a:pt x="2128" y="17142"/>
                  </a:cubicBezTo>
                  <a:cubicBezTo>
                    <a:pt x="3470" y="18869"/>
                    <a:pt x="4852" y="19854"/>
                    <a:pt x="7084" y="20650"/>
                  </a:cubicBezTo>
                  <a:cubicBezTo>
                    <a:pt x="7766" y="20892"/>
                    <a:pt x="8705" y="21143"/>
                    <a:pt x="9168" y="21214"/>
                  </a:cubicBezTo>
                  <a:cubicBezTo>
                    <a:pt x="10284" y="21386"/>
                    <a:pt x="12388" y="21241"/>
                    <a:pt x="13664" y="20912"/>
                  </a:cubicBezTo>
                  <a:cubicBezTo>
                    <a:pt x="17158" y="20011"/>
                    <a:pt x="20103" y="17234"/>
                    <a:pt x="21209" y="13815"/>
                  </a:cubicBezTo>
                  <a:cubicBezTo>
                    <a:pt x="21408" y="13199"/>
                    <a:pt x="21513" y="12068"/>
                    <a:pt x="21516" y="10912"/>
                  </a:cubicBezTo>
                  <a:cubicBezTo>
                    <a:pt x="21519" y="9757"/>
                    <a:pt x="21427" y="8579"/>
                    <a:pt x="21231" y="7888"/>
                  </a:cubicBezTo>
                  <a:cubicBezTo>
                    <a:pt x="20300" y="4608"/>
                    <a:pt x="17407" y="1846"/>
                    <a:pt x="13664" y="651"/>
                  </a:cubicBezTo>
                  <a:cubicBezTo>
                    <a:pt x="12753" y="360"/>
                    <a:pt x="11815" y="160"/>
                    <a:pt x="10879" y="66"/>
                  </a:cubicBezTo>
                  <a:close/>
                </a:path>
              </a:pathLst>
            </a:custGeom>
            <a:ln w="12700" cap="flat">
              <a:noFill/>
              <a:miter lim="400000"/>
            </a:ln>
            <a:effectLst/>
          </p:spPr>
        </p:pic>
        <p:sp>
          <p:nvSpPr>
            <p:cNvPr id="66" name="ncpre"/>
            <p:cNvSpPr txBox="1"/>
            <p:nvPr/>
          </p:nvSpPr>
          <p:spPr>
            <a:xfrm>
              <a:off x="0" y="0"/>
              <a:ext cx="1364914" cy="8129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13294B"/>
                  </a:solidFill>
                  <a:latin typeface="Times Roman"/>
                  <a:ea typeface="Times Roman"/>
                  <a:cs typeface="Times Roman"/>
                  <a:sym typeface="Times Roman"/>
                </a:defRPr>
              </a:lvl1pPr>
            </a:lstStyle>
            <a:p>
              <a:r>
                <a:t>ncpre</a:t>
              </a:r>
            </a:p>
          </p:txBody>
        </p:sp>
      </p:grpSp>
      <p:sp>
        <p:nvSpPr>
          <p:cNvPr id="68" name="Title Text"/>
          <p:cNvSpPr txBox="1">
            <a:spLocks noGrp="1"/>
          </p:cNvSpPr>
          <p:nvPr>
            <p:ph type="title"/>
          </p:nvPr>
        </p:nvSpPr>
        <p:spPr>
          <a:xfrm>
            <a:off x="4387453" y="1234543"/>
            <a:ext cx="15609094" cy="1607726"/>
          </a:xfrm>
          <a:prstGeom prst="rect">
            <a:avLst/>
          </a:prstGeom>
        </p:spPr>
        <p:txBody>
          <a:bodyPr lIns="71437" tIns="71437" rIns="71437" bIns="71437"/>
          <a:lstStyle/>
          <a:p>
            <a:r>
              <a:t>Title Text</a:t>
            </a:r>
          </a:p>
        </p:txBody>
      </p:sp>
      <p:sp>
        <p:nvSpPr>
          <p:cNvPr id="69" name="Body Level One…"/>
          <p:cNvSpPr txBox="1">
            <a:spLocks noGrp="1"/>
          </p:cNvSpPr>
          <p:nvPr>
            <p:ph type="body" idx="1"/>
          </p:nvPr>
        </p:nvSpPr>
        <p:spPr>
          <a:xfrm>
            <a:off x="2559646" y="3051779"/>
            <a:ext cx="15609095" cy="8840392"/>
          </a:xfrm>
          <a:prstGeom prst="rect">
            <a:avLst/>
          </a:prstGeom>
        </p:spPr>
        <p:txBody>
          <a:bodyPr lIns="71437" tIns="71437" rIns="71437" bIns="71437"/>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NCPRE Generic">
    <p:spTree>
      <p:nvGrpSpPr>
        <p:cNvPr id="1" name=""/>
        <p:cNvGrpSpPr/>
        <p:nvPr/>
      </p:nvGrpSpPr>
      <p:grpSpPr>
        <a:xfrm>
          <a:off x="0" y="0"/>
          <a:ext cx="0" cy="0"/>
          <a:chOff x="0" y="0"/>
          <a:chExt cx="0" cy="0"/>
        </a:xfrm>
      </p:grpSpPr>
      <p:sp>
        <p:nvSpPr>
          <p:cNvPr id="77"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sp>
        <p:nvSpPr>
          <p:cNvPr id="78" name="Rectangle"/>
          <p:cNvSpPr/>
          <p:nvPr/>
        </p:nvSpPr>
        <p:spPr>
          <a:xfrm>
            <a:off x="0" y="11748903"/>
            <a:ext cx="24384001"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79"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80" name="Rectangle"/>
          <p:cNvSpPr/>
          <p:nvPr/>
        </p:nvSpPr>
        <p:spPr>
          <a:xfrm>
            <a:off x="0" y="11819056"/>
            <a:ext cx="24384000" cy="1769944"/>
          </a:xfrm>
          <a:prstGeom prst="rect">
            <a:avLst/>
          </a:prstGeom>
          <a:solidFill>
            <a:srgbClr val="1D3F75"/>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endParaRPr/>
          </a:p>
        </p:txBody>
      </p:sp>
      <p:pic>
        <p:nvPicPr>
          <p:cNvPr id="81" name="Illinois-Wordmark-Horizontal-Reversed-Orange-PMS.pdf" descr="Illinois-Wordmark-Horizontal-Reversed-Orange-PMS.pdf"/>
          <p:cNvPicPr>
            <a:picLocks noChangeAspect="1"/>
          </p:cNvPicPr>
          <p:nvPr/>
        </p:nvPicPr>
        <p:blipFill>
          <a:blip r:embed="rId2"/>
          <a:stretch>
            <a:fillRect/>
          </a:stretch>
        </p:blipFill>
        <p:spPr>
          <a:xfrm>
            <a:off x="795985" y="12333941"/>
            <a:ext cx="4278371" cy="740044"/>
          </a:xfrm>
          <a:prstGeom prst="rect">
            <a:avLst/>
          </a:prstGeom>
          <a:ln w="12700">
            <a:miter lim="400000"/>
          </a:ln>
        </p:spPr>
      </p:pic>
      <p:sp>
        <p:nvSpPr>
          <p:cNvPr id="82" name="ncpre"/>
          <p:cNvSpPr txBox="1"/>
          <p:nvPr/>
        </p:nvSpPr>
        <p:spPr>
          <a:xfrm>
            <a:off x="21503095" y="12188451"/>
            <a:ext cx="1734600" cy="1031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4800" b="1" i="1">
                <a:solidFill>
                  <a:srgbClr val="FFFFFF"/>
                </a:solidFill>
                <a:latin typeface="Times Roman"/>
                <a:ea typeface="Times Roman"/>
                <a:cs typeface="Times Roman"/>
                <a:sym typeface="Times Roman"/>
              </a:defRPr>
            </a:lvl1pPr>
          </a:lstStyle>
          <a:p>
            <a:r>
              <a:t>ncpre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sp>
        <p:nvSpPr>
          <p:cNvPr id="90" name="Slide Number"/>
          <p:cNvSpPr txBox="1">
            <a:spLocks noGrp="1"/>
          </p:cNvSpPr>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lide Template">
    <p:spTree>
      <p:nvGrpSpPr>
        <p:cNvPr id="1" name=""/>
        <p:cNvGrpSpPr/>
        <p:nvPr/>
      </p:nvGrpSpPr>
      <p:grpSpPr>
        <a:xfrm>
          <a:off x="0" y="0"/>
          <a:ext cx="0" cy="0"/>
          <a:chOff x="0" y="0"/>
          <a:chExt cx="0" cy="0"/>
        </a:xfrm>
      </p:grpSpPr>
      <p:sp>
        <p:nvSpPr>
          <p:cNvPr id="97"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98"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sp>
        <p:nvSpPr>
          <p:cNvPr id="99" name="Rectangle"/>
          <p:cNvSpPr/>
          <p:nvPr/>
        </p:nvSpPr>
        <p:spPr>
          <a:xfrm>
            <a:off x="0" y="11996326"/>
            <a:ext cx="24384000"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100" name="Rectangle"/>
          <p:cNvSpPr/>
          <p:nvPr/>
        </p:nvSpPr>
        <p:spPr>
          <a:xfrm>
            <a:off x="0" y="12060237"/>
            <a:ext cx="24384000" cy="1524001"/>
          </a:xfrm>
          <a:prstGeom prst="rect">
            <a:avLst/>
          </a:prstGeom>
          <a:gradFill>
            <a:gsLst>
              <a:gs pos="0">
                <a:srgbClr val="0A2554"/>
              </a:gs>
              <a:gs pos="11116">
                <a:srgbClr val="33569D"/>
              </a:gs>
              <a:gs pos="53311">
                <a:srgbClr val="5B86E5"/>
              </a:gs>
              <a:gs pos="83103">
                <a:srgbClr val="5897CB"/>
              </a:gs>
              <a:gs pos="100000">
                <a:srgbClr val="55A8B0"/>
              </a:gs>
            </a:gsLst>
          </a:gradFill>
          <a:ln w="12700">
            <a:miter lim="400000"/>
          </a:ln>
        </p:spPr>
        <p:txBody>
          <a:bodyPr tIns="91439" bIns="91439" anchor="ctr"/>
          <a:lstStyle/>
          <a:p>
            <a:pPr algn="l" defTabSz="1828800">
              <a:defRPr sz="2400">
                <a:solidFill>
                  <a:srgbClr val="E8EFFF"/>
                </a:solidFill>
                <a:latin typeface="Raleway Light"/>
                <a:ea typeface="Raleway Light"/>
                <a:cs typeface="Raleway Light"/>
                <a:sym typeface="Raleway Light"/>
              </a:defRPr>
            </a:pPr>
            <a:endParaRPr/>
          </a:p>
        </p:txBody>
      </p:sp>
      <p:pic>
        <p:nvPicPr>
          <p:cNvPr id="101" name="Illinois-Logo-Reversed-Orange-RGB.png" descr="Illinois-Logo-Reversed-Orange-RGB.png"/>
          <p:cNvPicPr>
            <a:picLocks noChangeAspect="1"/>
          </p:cNvPicPr>
          <p:nvPr/>
        </p:nvPicPr>
        <p:blipFill>
          <a:blip r:embed="rId2"/>
          <a:stretch>
            <a:fillRect/>
          </a:stretch>
        </p:blipFill>
        <p:spPr>
          <a:xfrm>
            <a:off x="488694" y="12612120"/>
            <a:ext cx="290439" cy="420236"/>
          </a:xfrm>
          <a:prstGeom prst="rect">
            <a:avLst/>
          </a:prstGeom>
          <a:ln w="12700">
            <a:miter lim="400000"/>
          </a:ln>
        </p:spPr>
      </p:pic>
      <p:grpSp>
        <p:nvGrpSpPr>
          <p:cNvPr id="104" name="Group"/>
          <p:cNvGrpSpPr/>
          <p:nvPr/>
        </p:nvGrpSpPr>
        <p:grpSpPr>
          <a:xfrm>
            <a:off x="1240337" y="12534900"/>
            <a:ext cx="1425971" cy="574676"/>
            <a:chOff x="0" y="-1587"/>
            <a:chExt cx="1425969" cy="574675"/>
          </a:xfrm>
        </p:grpSpPr>
        <p:pic>
          <p:nvPicPr>
            <p:cNvPr id="102" name="Image" descr="Image"/>
            <p:cNvPicPr>
              <a:picLocks noChangeAspect="1"/>
            </p:cNvPicPr>
            <p:nvPr/>
          </p:nvPicPr>
          <p:blipFill>
            <a:blip r:embed="rId3"/>
            <a:srcRect l="33235" t="11246" r="32922" b="60659"/>
            <a:stretch>
              <a:fillRect/>
            </a:stretch>
          </p:blipFill>
          <p:spPr>
            <a:xfrm>
              <a:off x="0" y="57187"/>
              <a:ext cx="449661" cy="483717"/>
            </a:xfrm>
            <a:custGeom>
              <a:avLst/>
              <a:gdLst/>
              <a:ahLst/>
              <a:cxnLst>
                <a:cxn ang="0">
                  <a:pos x="wd2" y="hd2"/>
                </a:cxn>
                <a:cxn ang="5400000">
                  <a:pos x="wd2" y="hd2"/>
                </a:cxn>
                <a:cxn ang="10800000">
                  <a:pos x="wd2" y="hd2"/>
                </a:cxn>
                <a:cxn ang="16200000">
                  <a:pos x="wd2" y="hd2"/>
                </a:cxn>
              </a:cxnLst>
              <a:rect l="0" t="0" r="r" b="b"/>
              <a:pathLst>
                <a:path w="21511" h="21381" extrusionOk="0">
                  <a:moveTo>
                    <a:pt x="8069" y="76"/>
                  </a:moveTo>
                  <a:cubicBezTo>
                    <a:pt x="6219" y="277"/>
                    <a:pt x="4437" y="875"/>
                    <a:pt x="2848" y="1830"/>
                  </a:cubicBezTo>
                  <a:cubicBezTo>
                    <a:pt x="1704" y="2518"/>
                    <a:pt x="0" y="4069"/>
                    <a:pt x="0" y="4427"/>
                  </a:cubicBezTo>
                  <a:cubicBezTo>
                    <a:pt x="0" y="4524"/>
                    <a:pt x="329" y="4944"/>
                    <a:pt x="740" y="5356"/>
                  </a:cubicBezTo>
                  <a:cubicBezTo>
                    <a:pt x="1152" y="5768"/>
                    <a:pt x="1500" y="6165"/>
                    <a:pt x="1500" y="6251"/>
                  </a:cubicBezTo>
                  <a:cubicBezTo>
                    <a:pt x="1500" y="6337"/>
                    <a:pt x="1288" y="6844"/>
                    <a:pt x="1025" y="7374"/>
                  </a:cubicBezTo>
                  <a:cubicBezTo>
                    <a:pt x="202" y="9032"/>
                    <a:pt x="-86" y="10768"/>
                    <a:pt x="171" y="12549"/>
                  </a:cubicBezTo>
                  <a:cubicBezTo>
                    <a:pt x="436" y="14393"/>
                    <a:pt x="1007" y="15768"/>
                    <a:pt x="2126" y="17215"/>
                  </a:cubicBezTo>
                  <a:cubicBezTo>
                    <a:pt x="3468" y="18950"/>
                    <a:pt x="4850" y="19942"/>
                    <a:pt x="7082" y="20741"/>
                  </a:cubicBezTo>
                  <a:cubicBezTo>
                    <a:pt x="7763" y="20985"/>
                    <a:pt x="8688" y="21231"/>
                    <a:pt x="9151" y="21302"/>
                  </a:cubicBezTo>
                  <a:cubicBezTo>
                    <a:pt x="10266" y="21475"/>
                    <a:pt x="12376" y="21352"/>
                    <a:pt x="13651" y="21022"/>
                  </a:cubicBezTo>
                  <a:cubicBezTo>
                    <a:pt x="17142" y="20117"/>
                    <a:pt x="20083" y="17316"/>
                    <a:pt x="21188" y="13882"/>
                  </a:cubicBezTo>
                  <a:cubicBezTo>
                    <a:pt x="21387" y="13263"/>
                    <a:pt x="21508" y="12131"/>
                    <a:pt x="21511" y="10970"/>
                  </a:cubicBezTo>
                  <a:cubicBezTo>
                    <a:pt x="21514" y="9809"/>
                    <a:pt x="21403" y="8629"/>
                    <a:pt x="21207" y="7935"/>
                  </a:cubicBezTo>
                  <a:cubicBezTo>
                    <a:pt x="20277" y="4640"/>
                    <a:pt x="17392" y="1856"/>
                    <a:pt x="13651" y="655"/>
                  </a:cubicBezTo>
                  <a:cubicBezTo>
                    <a:pt x="11830" y="71"/>
                    <a:pt x="9918" y="-125"/>
                    <a:pt x="8069" y="76"/>
                  </a:cubicBezTo>
                  <a:close/>
                </a:path>
              </a:pathLst>
            </a:custGeom>
            <a:ln w="12700" cap="flat">
              <a:noFill/>
              <a:miter lim="400000"/>
            </a:ln>
            <a:effectLst/>
          </p:spPr>
        </p:pic>
        <p:sp>
          <p:nvSpPr>
            <p:cNvPr id="103" name="ncpre"/>
            <p:cNvSpPr txBox="1"/>
            <p:nvPr/>
          </p:nvSpPr>
          <p:spPr>
            <a:xfrm>
              <a:off x="440776" y="-1588"/>
              <a:ext cx="985194" cy="5746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2800" b="1" i="1">
                  <a:solidFill>
                    <a:srgbClr val="FFFFFF"/>
                  </a:solidFill>
                  <a:latin typeface="Times Roman"/>
                  <a:ea typeface="Times Roman"/>
                  <a:cs typeface="Times Roman"/>
                  <a:sym typeface="Times Roman"/>
                </a:defRPr>
              </a:lvl1pPr>
            </a:lstStyle>
            <a:p>
              <a:r>
                <a:t>ncpre</a:t>
              </a:r>
            </a:p>
          </p:txBody>
        </p:sp>
      </p:grpSp>
      <p:sp>
        <p:nvSpPr>
          <p:cNvPr id="105" name="EXCELLENCE in ACADEMIC LEADERSHIP"/>
          <p:cNvSpPr txBox="1"/>
          <p:nvPr/>
        </p:nvSpPr>
        <p:spPr>
          <a:xfrm>
            <a:off x="21443148" y="11737975"/>
            <a:ext cx="3880692" cy="21685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l" defTabSz="825500">
              <a:defRPr sz="2500">
                <a:solidFill>
                  <a:srgbClr val="FFFFFF"/>
                </a:solidFill>
                <a:latin typeface="Arvo"/>
                <a:ea typeface="Arvo"/>
                <a:cs typeface="Arvo"/>
                <a:sym typeface="Arvo"/>
              </a:defRPr>
            </a:pPr>
            <a:r>
              <a:t>EXCELLENCE </a:t>
            </a:r>
            <a:r>
              <a:rPr i="1">
                <a:latin typeface="Times Roman"/>
                <a:ea typeface="Times Roman"/>
                <a:cs typeface="Times Roman"/>
                <a:sym typeface="Times Roman"/>
              </a:rPr>
              <a:t>in</a:t>
            </a:r>
            <a:r>
              <a:t> ACADEMIC LEADERSHIP</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19507" y="-43527"/>
            <a:ext cx="24423014"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3"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4"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pic>
        <p:nvPicPr>
          <p:cNvPr id="5" name="Image" descr="Image"/>
          <p:cNvPicPr>
            <a:picLocks noChangeAspect="1"/>
          </p:cNvPicPr>
          <p:nvPr/>
        </p:nvPicPr>
        <p:blipFill>
          <a:blip r:embed="rId9"/>
          <a:srcRect l="16141" t="20130" r="14153" b="20130"/>
          <a:stretch>
            <a:fillRect/>
          </a:stretch>
        </p:blipFill>
        <p:spPr>
          <a:xfrm>
            <a:off x="1314087" y="12516242"/>
            <a:ext cx="1907432" cy="691617"/>
          </a:xfrm>
          <a:prstGeom prst="rect">
            <a:avLst/>
          </a:prstGeom>
          <a:ln w="12700">
            <a:miter lim="400000"/>
          </a:ln>
        </p:spPr>
      </p:pic>
      <p:sp>
        <p:nvSpPr>
          <p:cNvPr id="6"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sp>
        <p:nvSpPr>
          <p:cNvPr id="7"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
        <p:nvSpPr>
          <p:cNvPr id="8"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9" name="Rectangle"/>
          <p:cNvSpPr/>
          <p:nvPr/>
        </p:nvSpPr>
        <p:spPr>
          <a:xfrm>
            <a:off x="127000" y="12192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endParaRPr/>
          </a:p>
        </p:txBody>
      </p:sp>
      <p:pic>
        <p:nvPicPr>
          <p:cNvPr id="10" name="page1image20922752.png" descr="page1image20922752.png"/>
          <p:cNvPicPr>
            <a:picLocks noChangeAspect="1"/>
          </p:cNvPicPr>
          <p:nvPr/>
        </p:nvPicPr>
        <p:blipFill>
          <a:blip r:embed="rId10"/>
          <a:stretch>
            <a:fillRect/>
          </a:stretch>
        </p:blipFill>
        <p:spPr>
          <a:xfrm>
            <a:off x="517199" y="12605168"/>
            <a:ext cx="357738" cy="513842"/>
          </a:xfrm>
          <a:prstGeom prst="rect">
            <a:avLst/>
          </a:prstGeom>
          <a:ln w="12700">
            <a:miter lim="400000"/>
          </a:ln>
        </p:spPr>
      </p:pic>
      <p:sp>
        <p:nvSpPr>
          <p:cNvPr id="11"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endParaRPr/>
          </a:p>
        </p:txBody>
      </p:sp>
      <p:pic>
        <p:nvPicPr>
          <p:cNvPr id="12" name="Image" descr="Image"/>
          <p:cNvPicPr>
            <a:picLocks noChangeAspect="1"/>
          </p:cNvPicPr>
          <p:nvPr/>
        </p:nvPicPr>
        <p:blipFill>
          <a:blip r:embed="rId9"/>
          <a:srcRect l="16141" t="20130" r="14153" b="20130"/>
          <a:stretch>
            <a:fillRect/>
          </a:stretch>
        </p:blipFill>
        <p:spPr>
          <a:xfrm>
            <a:off x="1314087" y="12516242"/>
            <a:ext cx="1907432" cy="691617"/>
          </a:xfrm>
          <a:prstGeom prst="rect">
            <a:avLst/>
          </a:prstGeom>
          <a:ln w="12700">
            <a:miter lim="400000"/>
          </a:ln>
        </p:spPr>
      </p:pic>
      <p:sp>
        <p:nvSpPr>
          <p:cNvPr id="13"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
        <p:nvSpPr>
          <p:cNvPr id="14"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15"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defTabSz="825500">
              <a:defRPr sz="24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9pPr>
    </p:titleStyle>
    <p:bodyStyle>
      <a:lvl1pPr marL="66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1pPr>
      <a:lvl2pPr marL="129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2pPr>
      <a:lvl3pPr marL="193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3pPr>
      <a:lvl4pPr marL="256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4pPr>
      <a:lvl5pPr marL="320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5pPr>
      <a:lvl6pPr marL="383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6pPr>
      <a:lvl7pPr marL="447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7pPr>
      <a:lvl8pPr marL="510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8pPr>
      <a:lvl9pPr marL="574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1.6 Alex1.jpg" descr="1.6 Alex1.jpg"/>
          <p:cNvPicPr>
            <a:picLocks noChangeAspect="1"/>
          </p:cNvPicPr>
          <p:nvPr/>
        </p:nvPicPr>
        <p:blipFill rotWithShape="1">
          <a:blip r:embed="rId2"/>
          <a:srcRect t="3367" r="15795" b="11248"/>
          <a:stretch/>
        </p:blipFill>
        <p:spPr>
          <a:xfrm>
            <a:off x="-25599" y="-206883"/>
            <a:ext cx="24409598" cy="13922883"/>
          </a:xfrm>
          <a:prstGeom prst="rect">
            <a:avLst/>
          </a:prstGeom>
          <a:ln w="12700">
            <a:miter lim="400000"/>
          </a:ln>
        </p:spPr>
      </p:pic>
      <p:sp>
        <p:nvSpPr>
          <p:cNvPr id="116" name="Rectangle"/>
          <p:cNvSpPr/>
          <p:nvPr/>
        </p:nvSpPr>
        <p:spPr>
          <a:xfrm>
            <a:off x="0" y="-206882"/>
            <a:ext cx="24384000" cy="12342121"/>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117"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endParaRPr/>
          </a:p>
        </p:txBody>
      </p:sp>
      <p:sp>
        <p:nvSpPr>
          <p:cNvPr id="118" name="1.6 Facilitator Slides"/>
          <p:cNvSpPr txBox="1"/>
          <p:nvPr/>
        </p:nvSpPr>
        <p:spPr>
          <a:xfrm>
            <a:off x="1341620" y="631548"/>
            <a:ext cx="8778533" cy="654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4400">
                <a:solidFill>
                  <a:srgbClr val="FFFFFF"/>
                </a:solidFill>
                <a:latin typeface="Raleway Italic"/>
                <a:ea typeface="Raleway Italic"/>
                <a:cs typeface="Raleway Italic"/>
                <a:sym typeface="Raleway Italic"/>
              </a:defRPr>
            </a:lvl1pPr>
          </a:lstStyle>
          <a:p>
            <a:r>
              <a:t>1.6 Facilitator Slides</a:t>
            </a:r>
          </a:p>
        </p:txBody>
      </p:sp>
      <p:sp>
        <p:nvSpPr>
          <p:cNvPr id="119" name="Goals for Session"/>
          <p:cNvSpPr txBox="1"/>
          <p:nvPr/>
        </p:nvSpPr>
        <p:spPr>
          <a:xfrm>
            <a:off x="1352411" y="8251540"/>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228600" indent="-228600" algn="l">
              <a:spcBef>
                <a:spcPts val="5900"/>
              </a:spcBef>
              <a:buSzPct val="68000"/>
              <a:buBlip>
                <a:blip r:embed="rId4"/>
              </a:buBlip>
              <a:defRPr sz="5000">
                <a:solidFill>
                  <a:srgbClr val="FFFFFF"/>
                </a:solidFill>
                <a:latin typeface="Raleway Medium"/>
                <a:ea typeface="Raleway Medium"/>
                <a:cs typeface="Raleway Medium"/>
                <a:sym typeface="Raleway Medium"/>
              </a:defRPr>
            </a:lvl1pPr>
          </a:lstStyle>
          <a:p>
            <a:r>
              <a:t> Goals for Session</a:t>
            </a:r>
          </a:p>
        </p:txBody>
      </p:sp>
      <p:sp>
        <p:nvSpPr>
          <p:cNvPr id="120" name="Agenda and Activities"/>
          <p:cNvSpPr txBox="1"/>
          <p:nvPr/>
        </p:nvSpPr>
        <p:spPr>
          <a:xfrm>
            <a:off x="1352411" y="9348126"/>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661458" indent="-661458" algn="l">
              <a:spcBef>
                <a:spcPts val="5900"/>
              </a:spcBef>
              <a:buSzPct val="75000"/>
              <a:buBlip>
                <a:blip r:embed="rId5"/>
              </a:buBlip>
              <a:defRPr sz="5000">
                <a:solidFill>
                  <a:srgbClr val="FFFFFF"/>
                </a:solidFill>
                <a:latin typeface="Raleway Medium"/>
                <a:ea typeface="Raleway Medium"/>
                <a:cs typeface="Raleway Medium"/>
                <a:sym typeface="Raleway Medium"/>
              </a:defRPr>
            </a:lvl1pPr>
          </a:lstStyle>
          <a:p>
            <a:r>
              <a:t> Agenda and Activities</a:t>
            </a:r>
          </a:p>
        </p:txBody>
      </p:sp>
      <p:sp>
        <p:nvSpPr>
          <p:cNvPr id="121" name="Final Reflection"/>
          <p:cNvSpPr txBox="1"/>
          <p:nvPr/>
        </p:nvSpPr>
        <p:spPr>
          <a:xfrm>
            <a:off x="1352411" y="10444712"/>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661458" indent="-661458" algn="l">
              <a:spcBef>
                <a:spcPts val="5900"/>
              </a:spcBef>
              <a:buSzPct val="75000"/>
              <a:buBlip>
                <a:blip r:embed="rId6"/>
              </a:buBlip>
              <a:defRPr sz="5000">
                <a:solidFill>
                  <a:srgbClr val="FFFFFF"/>
                </a:solidFill>
                <a:latin typeface="Raleway Medium"/>
                <a:ea typeface="Raleway Medium"/>
                <a:cs typeface="Raleway Medium"/>
                <a:sym typeface="Raleway Medium"/>
              </a:defRPr>
            </a:lvl1pPr>
          </a:lstStyle>
          <a:p>
            <a:r>
              <a:t> Final Reflection</a:t>
            </a:r>
          </a:p>
        </p:txBody>
      </p:sp>
      <p:sp>
        <p:nvSpPr>
          <p:cNvPr id="122" name="Rectangle"/>
          <p:cNvSpPr/>
          <p:nvPr/>
        </p:nvSpPr>
        <p:spPr>
          <a:xfrm>
            <a:off x="0" y="12010890"/>
            <a:ext cx="24383999" cy="1716684"/>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endParaRPr/>
          </a:p>
        </p:txBody>
      </p:sp>
      <p:pic>
        <p:nvPicPr>
          <p:cNvPr id="123" name="page1image20922752.png" descr="page1image20922752.png"/>
          <p:cNvPicPr>
            <a:picLocks noChangeAspect="1"/>
          </p:cNvPicPr>
          <p:nvPr/>
        </p:nvPicPr>
        <p:blipFill>
          <a:blip r:embed="rId7"/>
          <a:stretch>
            <a:fillRect/>
          </a:stretch>
        </p:blipFill>
        <p:spPr>
          <a:xfrm>
            <a:off x="517199" y="12605168"/>
            <a:ext cx="357738" cy="513842"/>
          </a:xfrm>
          <a:prstGeom prst="rect">
            <a:avLst/>
          </a:prstGeom>
          <a:ln w="12700">
            <a:miter lim="400000"/>
          </a:ln>
        </p:spPr>
      </p:pic>
      <p:sp>
        <p:nvSpPr>
          <p:cNvPr id="124"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endParaRPr/>
          </a:p>
        </p:txBody>
      </p:sp>
      <p:pic>
        <p:nvPicPr>
          <p:cNvPr id="125" name="Image" descr="Image"/>
          <p:cNvPicPr>
            <a:picLocks noChangeAspect="1"/>
          </p:cNvPicPr>
          <p:nvPr/>
        </p:nvPicPr>
        <p:blipFill>
          <a:blip r:embed="rId8"/>
          <a:srcRect l="16141" t="20130" r="14153" b="20130"/>
          <a:stretch>
            <a:fillRect/>
          </a:stretch>
        </p:blipFill>
        <p:spPr>
          <a:xfrm>
            <a:off x="1314087" y="12516242"/>
            <a:ext cx="1907432" cy="691617"/>
          </a:xfrm>
          <a:prstGeom prst="rect">
            <a:avLst/>
          </a:prstGeom>
          <a:ln w="12700">
            <a:miter lim="400000"/>
          </a:ln>
        </p:spPr>
      </p:pic>
      <p:sp>
        <p:nvSpPr>
          <p:cNvPr id="126"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9EB7DC"/>
            </a:gs>
          </a:gsLst>
          <a:lin ang="5400000" scaled="0"/>
        </a:gradFill>
        <a:effectLst/>
      </p:bgPr>
    </p:bg>
    <p:spTree>
      <p:nvGrpSpPr>
        <p:cNvPr id="1" name=""/>
        <p:cNvGrpSpPr/>
        <p:nvPr/>
      </p:nvGrpSpPr>
      <p:grpSpPr>
        <a:xfrm>
          <a:off x="0" y="0"/>
          <a:ext cx="0" cy="0"/>
          <a:chOff x="0" y="0"/>
          <a:chExt cx="0" cy="0"/>
        </a:xfrm>
      </p:grpSpPr>
      <p:pic>
        <p:nvPicPr>
          <p:cNvPr id="180" name="Image" descr="Image"/>
          <p:cNvPicPr>
            <a:picLocks noChangeAspect="1"/>
          </p:cNvPicPr>
          <p:nvPr/>
        </p:nvPicPr>
        <p:blipFill>
          <a:blip r:embed="rId2">
            <a:alphaModFix amt="18249"/>
          </a:blip>
          <a:stretch>
            <a:fillRect/>
          </a:stretch>
        </p:blipFill>
        <p:spPr>
          <a:xfrm>
            <a:off x="0" y="0"/>
            <a:ext cx="7827468" cy="7825176"/>
          </a:xfrm>
          <a:prstGeom prst="rect">
            <a:avLst/>
          </a:prstGeom>
          <a:ln w="12700">
            <a:miter lim="400000"/>
          </a:ln>
        </p:spPr>
      </p:pic>
      <p:pic>
        <p:nvPicPr>
          <p:cNvPr id="181" name="Image" descr="Image"/>
          <p:cNvPicPr>
            <a:picLocks noChangeAspect="1"/>
          </p:cNvPicPr>
          <p:nvPr/>
        </p:nvPicPr>
        <p:blipFill>
          <a:blip r:embed="rId3"/>
          <a:stretch>
            <a:fillRect/>
          </a:stretch>
        </p:blipFill>
        <p:spPr>
          <a:xfrm>
            <a:off x="19684689" y="611723"/>
            <a:ext cx="4310219" cy="712625"/>
          </a:xfrm>
          <a:prstGeom prst="rect">
            <a:avLst/>
          </a:prstGeom>
          <a:ln w="12700">
            <a:miter lim="400000"/>
          </a:ln>
        </p:spPr>
      </p:pic>
      <p:sp>
        <p:nvSpPr>
          <p:cNvPr id="182" name="Lab Manual Discussion Ques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Lab Manual Discussion Questions</a:t>
            </a:r>
          </a:p>
        </p:txBody>
      </p:sp>
      <p:sp>
        <p:nvSpPr>
          <p:cNvPr id="183" name="For your discussion, consider how in this Scene, Jules Sorenson is acting as a mentor and advising members of her lab and resolving interpersonal issues.…"/>
          <p:cNvSpPr txBox="1">
            <a:spLocks noGrp="1"/>
          </p:cNvSpPr>
          <p:nvPr>
            <p:ph type="body" idx="4294967295"/>
          </p:nvPr>
        </p:nvSpPr>
        <p:spPr>
          <a:xfrm>
            <a:off x="3307672" y="3466200"/>
            <a:ext cx="17768655" cy="8409201"/>
          </a:xfrm>
          <a:prstGeom prst="rect">
            <a:avLst/>
          </a:prstGeom>
        </p:spPr>
        <p:txBody>
          <a:bodyPr lIns="121899" tIns="121899" rIns="121899" bIns="121899" anchor="t"/>
          <a:lstStyle/>
          <a:p>
            <a:pPr marL="0" indent="0">
              <a:buClr>
                <a:srgbClr val="424242"/>
              </a:buClr>
              <a:buSzTx/>
              <a:buFont typeface="Helvetica"/>
              <a:buNone/>
            </a:pPr>
            <a:r>
              <a:t>For your discussion, consider how in this Scene, Jules Sorenson is acting as a mentor and advising members of her lab and resolving interpersonal issues.</a:t>
            </a:r>
          </a:p>
          <a:p>
            <a:pPr marL="0" indent="0">
              <a:buClr>
                <a:srgbClr val="424242"/>
              </a:buClr>
              <a:buSzTx/>
              <a:buFont typeface="Helvetica"/>
              <a:buNone/>
            </a:pPr>
            <a:r>
              <a:t>In small group Discuss the Following (10 Minutes):</a:t>
            </a:r>
          </a:p>
          <a:p>
            <a:pPr marL="1347106" indent="-1152377">
              <a:buClr>
                <a:srgbClr val="424242"/>
              </a:buClr>
              <a:buSzPts val="5000"/>
              <a:buFont typeface="Helvetica"/>
              <a:buChar char="●"/>
            </a:pPr>
            <a:r>
              <a:t>Should the lab manual contain any information on mentorship for lab members?</a:t>
            </a:r>
          </a:p>
          <a:p>
            <a:pPr marL="1347106" indent="-1152377">
              <a:buClr>
                <a:srgbClr val="424242"/>
              </a:buClr>
              <a:buSzPts val="5000"/>
              <a:buFont typeface="Helvetica"/>
              <a:buChar char="●"/>
            </a:pPr>
            <a:r>
              <a:t>What information would be helpful to have?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94520">
              <a:srgbClr val="58AD88"/>
            </a:gs>
          </a:gsLst>
          <a:lin ang="5400000" scaled="0"/>
        </a:gradFill>
        <a:effectLst/>
      </p:bgPr>
    </p:bg>
    <p:spTree>
      <p:nvGrpSpPr>
        <p:cNvPr id="1" name=""/>
        <p:cNvGrpSpPr/>
        <p:nvPr/>
      </p:nvGrpSpPr>
      <p:grpSpPr>
        <a:xfrm>
          <a:off x="0" y="0"/>
          <a:ext cx="0" cy="0"/>
          <a:chOff x="0" y="0"/>
          <a:chExt cx="0" cy="0"/>
        </a:xfrm>
      </p:grpSpPr>
      <p:sp>
        <p:nvSpPr>
          <p:cNvPr id="128" name="GOALS:…"/>
          <p:cNvSpPr txBox="1"/>
          <p:nvPr/>
        </p:nvSpPr>
        <p:spPr>
          <a:xfrm>
            <a:off x="2609715" y="2930216"/>
            <a:ext cx="10252683" cy="889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lgn="l">
              <a:spcBef>
                <a:spcPts val="5900"/>
              </a:spcBef>
              <a:defRPr sz="4500">
                <a:latin typeface="Raleway Medium"/>
                <a:ea typeface="Raleway Medium"/>
                <a:cs typeface="Raleway Medium"/>
                <a:sym typeface="Raleway Medium"/>
              </a:defRPr>
            </a:pPr>
            <a:r>
              <a:t>GOALS:</a:t>
            </a:r>
          </a:p>
          <a:p>
            <a:pPr algn="l">
              <a:spcBef>
                <a:spcPts val="5900"/>
              </a:spcBef>
              <a:defRPr sz="4500">
                <a:latin typeface="Raleway Medium"/>
                <a:ea typeface="Raleway Medium"/>
                <a:cs typeface="Raleway Medium"/>
                <a:sym typeface="Raleway Medium"/>
              </a:defRPr>
            </a:pPr>
            <a:r>
              <a:t>Share the work that you are doing on your own as you go through the course</a:t>
            </a:r>
          </a:p>
          <a:p>
            <a:pPr algn="l">
              <a:spcBef>
                <a:spcPts val="5900"/>
              </a:spcBef>
              <a:defRPr sz="4500">
                <a:latin typeface="Raleway Medium"/>
                <a:ea typeface="Raleway Medium"/>
                <a:cs typeface="Raleway Medium"/>
                <a:sym typeface="Raleway Medium"/>
              </a:defRPr>
            </a:pPr>
            <a:r>
              <a:t>Reflect on your learning</a:t>
            </a:r>
          </a:p>
          <a:p>
            <a:pPr algn="l">
              <a:spcBef>
                <a:spcPts val="5900"/>
              </a:spcBef>
              <a:defRPr sz="4500">
                <a:latin typeface="Raleway Medium"/>
                <a:ea typeface="Raleway Medium"/>
                <a:cs typeface="Raleway Medium"/>
                <a:sym typeface="Raleway Medium"/>
              </a:defRPr>
            </a:pPr>
            <a:r>
              <a:t>Practice some of the tools that you were introduced to in the course </a:t>
            </a:r>
          </a:p>
          <a:p>
            <a:pPr lvl="4" indent="0" algn="l">
              <a:spcBef>
                <a:spcPts val="5900"/>
              </a:spcBef>
              <a:defRPr sz="4500">
                <a:latin typeface="Raleway Medium"/>
                <a:ea typeface="Raleway Medium"/>
                <a:cs typeface="Raleway Medium"/>
                <a:sym typeface="Raleway Medium"/>
              </a:defRPr>
            </a:pPr>
            <a:r>
              <a:t>Get to know others in your lab/class</a:t>
            </a:r>
          </a:p>
        </p:txBody>
      </p:sp>
      <p:sp>
        <p:nvSpPr>
          <p:cNvPr id="129" name="STRUCTURE:…"/>
          <p:cNvSpPr txBox="1"/>
          <p:nvPr/>
        </p:nvSpPr>
        <p:spPr>
          <a:xfrm>
            <a:off x="13705248" y="2854016"/>
            <a:ext cx="9280836" cy="7347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lgn="l" defTabSz="805100">
              <a:spcBef>
                <a:spcPts val="5700"/>
              </a:spcBef>
              <a:defRPr sz="4410">
                <a:latin typeface="Raleway Medium"/>
                <a:ea typeface="Raleway Medium"/>
                <a:cs typeface="Raleway Medium"/>
                <a:sym typeface="Raleway Medium"/>
              </a:defRPr>
            </a:pPr>
            <a:r>
              <a:t>STRUCTURE:</a:t>
            </a:r>
          </a:p>
          <a:p>
            <a:pPr algn="l" defTabSz="805100">
              <a:spcBef>
                <a:spcPts val="5700"/>
              </a:spcBef>
              <a:defRPr sz="4410">
                <a:latin typeface="Raleway Medium"/>
                <a:ea typeface="Raleway Medium"/>
                <a:cs typeface="Raleway Medium"/>
                <a:sym typeface="Raleway Medium"/>
              </a:defRPr>
            </a:pPr>
            <a:r>
              <a:t>Will meet every _ weeks for _ hours</a:t>
            </a:r>
          </a:p>
          <a:p>
            <a:pPr algn="l" defTabSz="805100">
              <a:spcBef>
                <a:spcPts val="5700"/>
              </a:spcBef>
              <a:defRPr sz="4410">
                <a:latin typeface="Raleway Medium"/>
                <a:ea typeface="Raleway Medium"/>
                <a:cs typeface="Raleway Medium"/>
                <a:sym typeface="Raleway Medium"/>
              </a:defRPr>
            </a:pPr>
            <a:r>
              <a:t>Large and small group discussions </a:t>
            </a:r>
          </a:p>
          <a:p>
            <a:pPr lvl="4" indent="0" algn="l" defTabSz="805100">
              <a:spcBef>
                <a:spcPts val="5700"/>
              </a:spcBef>
              <a:defRPr sz="4410">
                <a:latin typeface="Raleway Medium"/>
                <a:ea typeface="Raleway Medium"/>
                <a:cs typeface="Raleway Medium"/>
                <a:sym typeface="Raleway Medium"/>
              </a:defRPr>
            </a:pPr>
            <a:r>
              <a:t>Reflection, Better Science, and Lab Manual questions can be part of each session</a:t>
            </a:r>
          </a:p>
        </p:txBody>
      </p:sp>
      <p:pic>
        <p:nvPicPr>
          <p:cNvPr id="130" name="Image" descr="Image"/>
          <p:cNvPicPr>
            <a:picLocks noChangeAspect="1"/>
          </p:cNvPicPr>
          <p:nvPr/>
        </p:nvPicPr>
        <p:blipFill rotWithShape="1">
          <a:blip r:embed="rId2">
            <a:alphaModFix amt="20000"/>
          </a:blip>
          <a:srcRect l="20520" t="5842"/>
          <a:stretch/>
        </p:blipFill>
        <p:spPr>
          <a:xfrm>
            <a:off x="0" y="-1"/>
            <a:ext cx="6640130" cy="7864027"/>
          </a:xfrm>
          <a:prstGeom prst="rect">
            <a:avLst/>
          </a:prstGeom>
          <a:ln w="12700">
            <a:miter lim="400000"/>
          </a:ln>
        </p:spPr>
      </p:pic>
      <p:sp>
        <p:nvSpPr>
          <p:cNvPr id="131" name="1.6 Session Goals"/>
          <p:cNvSpPr txBox="1"/>
          <p:nvPr/>
        </p:nvSpPr>
        <p:spPr>
          <a:xfrm>
            <a:off x="3219461" y="11801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1.6 Session Goals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slidebg5.png" descr="slidebg5.png"/>
          <p:cNvPicPr>
            <a:picLocks noChangeAspect="1"/>
          </p:cNvPicPr>
          <p:nvPr/>
        </p:nvPicPr>
        <p:blipFill rotWithShape="1">
          <a:blip r:embed="rId2"/>
          <a:srcRect l="3124" t="5100" r="8786" b="1257"/>
          <a:stretch/>
        </p:blipFill>
        <p:spPr>
          <a:xfrm>
            <a:off x="-82437" y="0"/>
            <a:ext cx="24466438" cy="13716000"/>
          </a:xfrm>
          <a:prstGeom prst="rect">
            <a:avLst/>
          </a:prstGeom>
          <a:ln w="12700">
            <a:miter lim="400000"/>
          </a:ln>
        </p:spPr>
      </p:pic>
      <p:sp>
        <p:nvSpPr>
          <p:cNvPr id="134" name="Rectangle"/>
          <p:cNvSpPr/>
          <p:nvPr/>
        </p:nvSpPr>
        <p:spPr>
          <a:xfrm>
            <a:off x="0" y="-43527"/>
            <a:ext cx="24384000"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135" name="Shape"/>
          <p:cNvSpPr/>
          <p:nvPr/>
        </p:nvSpPr>
        <p:spPr>
          <a:xfrm>
            <a:off x="-82437" y="-170527"/>
            <a:ext cx="18951453" cy="120746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endParaRPr/>
          </a:p>
        </p:txBody>
      </p:sp>
      <p:sp>
        <p:nvSpPr>
          <p:cNvPr id="136" name="Activities and…"/>
          <p:cNvSpPr txBox="1"/>
          <p:nvPr/>
        </p:nvSpPr>
        <p:spPr>
          <a:xfrm>
            <a:off x="1053244" y="4893775"/>
            <a:ext cx="14163431" cy="439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4400">
                <a:solidFill>
                  <a:srgbClr val="FFFFFF"/>
                </a:solidFill>
                <a:latin typeface="Raleway Italic"/>
                <a:ea typeface="Raleway Italic"/>
                <a:cs typeface="Raleway Italic"/>
                <a:sym typeface="Raleway Italic"/>
              </a:defRPr>
            </a:pPr>
            <a:r>
              <a:t>Activities and</a:t>
            </a:r>
          </a:p>
          <a:p>
            <a:pPr algn="l">
              <a:defRPr sz="14400">
                <a:solidFill>
                  <a:srgbClr val="FFFFFF"/>
                </a:solidFill>
                <a:latin typeface="Raleway Italic"/>
                <a:ea typeface="Raleway Italic"/>
                <a:cs typeface="Raleway Italic"/>
                <a:sym typeface="Raleway Italic"/>
              </a:defRPr>
            </a:pPr>
            <a:r>
              <a:t>Discussions</a:t>
            </a:r>
          </a:p>
        </p:txBody>
      </p:sp>
      <p:sp>
        <p:nvSpPr>
          <p:cNvPr id="137" name="Rectangle"/>
          <p:cNvSpPr/>
          <p:nvPr/>
        </p:nvSpPr>
        <p:spPr>
          <a:xfrm>
            <a:off x="-41218"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138"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pic>
        <p:nvPicPr>
          <p:cNvPr id="139" name="Image" descr="Image"/>
          <p:cNvPicPr>
            <a:picLocks noChangeAspect="1"/>
          </p:cNvPicPr>
          <p:nvPr/>
        </p:nvPicPr>
        <p:blipFill>
          <a:blip r:embed="rId4"/>
          <a:srcRect l="16141" t="20130" r="14153" b="20130"/>
          <a:stretch>
            <a:fillRect/>
          </a:stretch>
        </p:blipFill>
        <p:spPr>
          <a:xfrm>
            <a:off x="1314087" y="12516242"/>
            <a:ext cx="1907432" cy="691617"/>
          </a:xfrm>
          <a:prstGeom prst="rect">
            <a:avLst/>
          </a:prstGeom>
          <a:ln w="12700">
            <a:miter lim="400000"/>
          </a:ln>
        </p:spPr>
      </p:pic>
      <p:sp>
        <p:nvSpPr>
          <p:cNvPr id="140"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sp>
        <p:nvSpPr>
          <p:cNvPr id="141"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4BBCE"/>
            </a:gs>
          </a:gsLst>
          <a:lin ang="5400000" scaled="0"/>
        </a:gradFill>
        <a:effectLst/>
      </p:bgPr>
    </p:bg>
    <p:spTree>
      <p:nvGrpSpPr>
        <p:cNvPr id="1" name=""/>
        <p:cNvGrpSpPr/>
        <p:nvPr/>
      </p:nvGrpSpPr>
      <p:grpSpPr>
        <a:xfrm>
          <a:off x="0" y="0"/>
          <a:ext cx="0" cy="0"/>
          <a:chOff x="0" y="0"/>
          <a:chExt cx="0" cy="0"/>
        </a:xfrm>
      </p:grpSpPr>
      <p:pic>
        <p:nvPicPr>
          <p:cNvPr id="143" name="artwork_icon_highlight.png" descr="artwork_icon_highlight.png"/>
          <p:cNvPicPr>
            <a:picLocks noChangeAspect="1"/>
          </p:cNvPicPr>
          <p:nvPr/>
        </p:nvPicPr>
        <p:blipFill>
          <a:blip r:embed="rId2">
            <a:alphaModFix amt="20000"/>
          </a:blip>
          <a:stretch>
            <a:fillRect/>
          </a:stretch>
        </p:blipFill>
        <p:spPr>
          <a:xfrm>
            <a:off x="-682192" y="0"/>
            <a:ext cx="8906422" cy="8240520"/>
          </a:xfrm>
          <a:prstGeom prst="rect">
            <a:avLst/>
          </a:prstGeom>
          <a:ln w="12700">
            <a:miter lim="400000"/>
          </a:ln>
        </p:spPr>
      </p:pic>
      <p:sp>
        <p:nvSpPr>
          <p:cNvPr id="144" name="Aligning to Solve Problem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Aligning to Solve Problems</a:t>
            </a:r>
          </a:p>
        </p:txBody>
      </p:sp>
      <p:pic>
        <p:nvPicPr>
          <p:cNvPr id="145" name="Image" descr="Image"/>
          <p:cNvPicPr>
            <a:picLocks noChangeAspect="1"/>
          </p:cNvPicPr>
          <p:nvPr/>
        </p:nvPicPr>
        <p:blipFill>
          <a:blip r:embed="rId3"/>
          <a:stretch>
            <a:fillRect/>
          </a:stretch>
        </p:blipFill>
        <p:spPr>
          <a:xfrm>
            <a:off x="19562365" y="790198"/>
            <a:ext cx="4264225" cy="756404"/>
          </a:xfrm>
          <a:prstGeom prst="rect">
            <a:avLst/>
          </a:prstGeom>
          <a:ln w="12700">
            <a:miter lim="400000"/>
          </a:ln>
        </p:spPr>
      </p:pic>
      <p:pic>
        <p:nvPicPr>
          <p:cNvPr id="146" name="Image" descr="Image"/>
          <p:cNvPicPr>
            <a:picLocks noChangeAspect="1"/>
          </p:cNvPicPr>
          <p:nvPr/>
        </p:nvPicPr>
        <p:blipFill>
          <a:blip r:embed="rId4"/>
          <a:stretch>
            <a:fillRect/>
          </a:stretch>
        </p:blipFill>
        <p:spPr>
          <a:xfrm>
            <a:off x="18047493" y="1848039"/>
            <a:ext cx="5806282" cy="774322"/>
          </a:xfrm>
          <a:prstGeom prst="rect">
            <a:avLst/>
          </a:prstGeom>
          <a:ln w="12700">
            <a:miter lim="400000"/>
          </a:ln>
        </p:spPr>
      </p:pic>
      <p:sp>
        <p:nvSpPr>
          <p:cNvPr id="147" name="The interactions in this episode center around resolving interpersonal communication issues and mentorship.…"/>
          <p:cNvSpPr txBox="1">
            <a:spLocks noGrp="1"/>
          </p:cNvSpPr>
          <p:nvPr>
            <p:ph type="body" sz="half" idx="4294967295"/>
          </p:nvPr>
        </p:nvSpPr>
        <p:spPr>
          <a:xfrm>
            <a:off x="3308613" y="3395873"/>
            <a:ext cx="15938790" cy="7957121"/>
          </a:xfrm>
          <a:prstGeom prst="rect">
            <a:avLst/>
          </a:prstGeom>
        </p:spPr>
        <p:txBody>
          <a:bodyPr lIns="121899" tIns="121899" rIns="121899" bIns="121899" anchor="t"/>
          <a:lstStyle/>
          <a:p>
            <a:pPr marL="0" indent="0" defTabSz="525779">
              <a:spcBef>
                <a:spcPts val="3700"/>
              </a:spcBef>
              <a:buClr>
                <a:srgbClr val="424242"/>
              </a:buClr>
              <a:buSzTx/>
              <a:buFont typeface="Helvetica"/>
              <a:buNone/>
              <a:defRPr sz="3200"/>
            </a:pPr>
            <a:r>
              <a:t>The interactions in this episode center around resolving interpersonal communication issues and mentorship.  </a:t>
            </a:r>
            <a:endParaRPr sz="1152"/>
          </a:p>
          <a:p>
            <a:pPr marL="665018" indent="-665018" defTabSz="525779">
              <a:spcBef>
                <a:spcPts val="3700"/>
              </a:spcBef>
              <a:buClr>
                <a:srgbClr val="424242"/>
              </a:buClr>
              <a:buSzPts val="3100"/>
              <a:buFont typeface="Helvetica"/>
              <a:buChar char="●"/>
              <a:defRPr sz="3200"/>
            </a:pPr>
            <a:r>
              <a:t>During their meeting, Sorenson equates her own experiences with sexism with what</a:t>
            </a:r>
            <a:endParaRPr sz="768"/>
          </a:p>
          <a:p>
            <a:pPr marL="665018" indent="-665018" defTabSz="525779">
              <a:spcBef>
                <a:spcPts val="3700"/>
              </a:spcBef>
              <a:buClr>
                <a:srgbClr val="424242"/>
              </a:buClr>
              <a:buSzPts val="3100"/>
              <a:buFont typeface="Helvetica"/>
              <a:buChar char="●"/>
              <a:defRPr sz="3200"/>
            </a:pPr>
            <a:r>
              <a:t>Jayna is experiencing, saying “I've been there.” </a:t>
            </a:r>
            <a:endParaRPr sz="1152"/>
          </a:p>
          <a:p>
            <a:pPr marL="0" indent="0" defTabSz="525779">
              <a:spcBef>
                <a:spcPts val="3700"/>
              </a:spcBef>
              <a:buClr>
                <a:srgbClr val="424242"/>
              </a:buClr>
              <a:buSzTx/>
              <a:buFont typeface="Helvetica"/>
              <a:buNone/>
              <a:defRPr sz="3200"/>
            </a:pPr>
            <a:r>
              <a:t>Discuss the following questions in your small groups (10-15 Minutes):</a:t>
            </a:r>
            <a:endParaRPr sz="1152"/>
          </a:p>
          <a:p>
            <a:pPr marL="685800" indent="-685800" defTabSz="525779">
              <a:spcBef>
                <a:spcPts val="3700"/>
              </a:spcBef>
              <a:buClr>
                <a:srgbClr val="424242"/>
              </a:buClr>
              <a:buSzPts val="3100"/>
              <a:buFont typeface="Helvetica"/>
              <a:buChar char="●"/>
              <a:defRPr sz="3200"/>
            </a:pPr>
            <a:r>
              <a:t>Do you think that Jayna felt supported by Sorenson’s statements? Would you, in her place?</a:t>
            </a:r>
            <a:endParaRPr sz="768"/>
          </a:p>
          <a:p>
            <a:pPr marL="685800" indent="-685800" defTabSz="525779">
              <a:spcBef>
                <a:spcPts val="3700"/>
              </a:spcBef>
              <a:buClr>
                <a:srgbClr val="424242"/>
              </a:buClr>
              <a:buSzPts val="3100"/>
              <a:buFont typeface="Helvetica"/>
              <a:buChar char="●"/>
              <a:defRPr sz="3200"/>
            </a:pPr>
            <a:r>
              <a:t>What are some ways in which Sorenson and Jayna’s experiences in science are likely to be different, based on what you know about them? How are they similar?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4BBCE"/>
            </a:gs>
          </a:gsLst>
          <a:lin ang="5400000" scaled="0"/>
        </a:gradFill>
        <a:effectLst/>
      </p:bgPr>
    </p:bg>
    <p:spTree>
      <p:nvGrpSpPr>
        <p:cNvPr id="1" name=""/>
        <p:cNvGrpSpPr/>
        <p:nvPr/>
      </p:nvGrpSpPr>
      <p:grpSpPr>
        <a:xfrm>
          <a:off x="0" y="0"/>
          <a:ext cx="0" cy="0"/>
          <a:chOff x="0" y="0"/>
          <a:chExt cx="0" cy="0"/>
        </a:xfrm>
      </p:grpSpPr>
      <p:pic>
        <p:nvPicPr>
          <p:cNvPr id="149" name="artwork_icon_highlight.png" descr="artwork_icon_highlight.png"/>
          <p:cNvPicPr>
            <a:picLocks noChangeAspect="1"/>
          </p:cNvPicPr>
          <p:nvPr/>
        </p:nvPicPr>
        <p:blipFill>
          <a:blip r:embed="rId2">
            <a:alphaModFix amt="20000"/>
          </a:blip>
          <a:stretch>
            <a:fillRect/>
          </a:stretch>
        </p:blipFill>
        <p:spPr>
          <a:xfrm>
            <a:off x="-710767" y="-43847"/>
            <a:ext cx="8906422" cy="8240520"/>
          </a:xfrm>
          <a:prstGeom prst="rect">
            <a:avLst/>
          </a:prstGeom>
          <a:ln w="12700">
            <a:miter lim="400000"/>
          </a:ln>
        </p:spPr>
      </p:pic>
      <p:pic>
        <p:nvPicPr>
          <p:cNvPr id="150" name="Image" descr="Image"/>
          <p:cNvPicPr>
            <a:picLocks noChangeAspect="1"/>
          </p:cNvPicPr>
          <p:nvPr/>
        </p:nvPicPr>
        <p:blipFill>
          <a:blip r:embed="rId3"/>
          <a:stretch>
            <a:fillRect/>
          </a:stretch>
        </p:blipFill>
        <p:spPr>
          <a:xfrm>
            <a:off x="19562365" y="790198"/>
            <a:ext cx="4264225" cy="756404"/>
          </a:xfrm>
          <a:prstGeom prst="rect">
            <a:avLst/>
          </a:prstGeom>
          <a:ln w="12700">
            <a:miter lim="400000"/>
          </a:ln>
        </p:spPr>
      </p:pic>
      <p:pic>
        <p:nvPicPr>
          <p:cNvPr id="151" name="Image" descr="Image"/>
          <p:cNvPicPr>
            <a:picLocks noChangeAspect="1"/>
          </p:cNvPicPr>
          <p:nvPr/>
        </p:nvPicPr>
        <p:blipFill>
          <a:blip r:embed="rId4"/>
          <a:stretch>
            <a:fillRect/>
          </a:stretch>
        </p:blipFill>
        <p:spPr>
          <a:xfrm>
            <a:off x="18047493" y="1848039"/>
            <a:ext cx="5806282" cy="774322"/>
          </a:xfrm>
          <a:prstGeom prst="rect">
            <a:avLst/>
          </a:prstGeom>
          <a:ln w="12700">
            <a:miter lim="400000"/>
          </a:ln>
        </p:spPr>
      </p:pic>
      <p:sp>
        <p:nvSpPr>
          <p:cNvPr id="152" name="When Experiments Fail"/>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When Experiments Fail</a:t>
            </a:r>
          </a:p>
        </p:txBody>
      </p:sp>
      <p:sp>
        <p:nvSpPr>
          <p:cNvPr id="153" name="Google Shape;377;p28"/>
          <p:cNvSpPr txBox="1"/>
          <p:nvPr/>
        </p:nvSpPr>
        <p:spPr>
          <a:xfrm>
            <a:off x="3297622" y="3670903"/>
            <a:ext cx="17788756" cy="63741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ormAutofit/>
          </a:bodyPr>
          <a:lstStyle/>
          <a:p>
            <a:pPr algn="l">
              <a:spcBef>
                <a:spcPts val="5900"/>
              </a:spcBef>
              <a:buClr>
                <a:srgbClr val="424242"/>
              </a:buClr>
              <a:buFont typeface="Helvetica"/>
              <a:defRPr sz="5000">
                <a:latin typeface="Raleway Medium"/>
                <a:ea typeface="Raleway Medium"/>
                <a:cs typeface="Raleway Medium"/>
                <a:sym typeface="Raleway Medium"/>
              </a:defRPr>
            </a:pPr>
            <a:r>
              <a:t>Share one or two key takeaways from your small group discussion with the whole group (5-10 Minutes).</a:t>
            </a:r>
          </a:p>
          <a:p>
            <a:pPr algn="l">
              <a:spcBef>
                <a:spcPts val="5900"/>
              </a:spcBef>
              <a:buClr>
                <a:srgbClr val="424242"/>
              </a:buClr>
              <a:buFont typeface="Helvetica"/>
              <a:defRPr sz="5000">
                <a:latin typeface="Raleway Medium"/>
                <a:ea typeface="Raleway Medium"/>
                <a:cs typeface="Raleway Medium"/>
                <a:sym typeface="Raleway Medium"/>
              </a:defRPr>
            </a:pPr>
            <a:r>
              <a:t>Discuss as a large group (5 Minutes):</a:t>
            </a:r>
          </a:p>
          <a:p>
            <a:pPr marL="952500" indent="-952500" algn="l">
              <a:spcBef>
                <a:spcPts val="5900"/>
              </a:spcBef>
              <a:buClr>
                <a:srgbClr val="424242"/>
              </a:buClr>
              <a:buSzPts val="5000"/>
              <a:buFont typeface="Helvetica"/>
              <a:buChar char="●"/>
              <a:defRPr sz="5000">
                <a:latin typeface="Raleway Medium"/>
                <a:ea typeface="Raleway Medium"/>
                <a:cs typeface="Raleway Medium"/>
                <a:sym typeface="Raleway Medium"/>
              </a:defRPr>
            </a:pPr>
            <a:r>
              <a:t>With the previous questions in mind, what might you rather or additionally have seen in Sorenson’s interaction with Jayna?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4BBCE"/>
            </a:gs>
          </a:gsLst>
          <a:lin ang="5400000" scaled="0"/>
        </a:gradFill>
        <a:effectLst/>
      </p:bgPr>
    </p:bg>
    <p:spTree>
      <p:nvGrpSpPr>
        <p:cNvPr id="1" name=""/>
        <p:cNvGrpSpPr/>
        <p:nvPr/>
      </p:nvGrpSpPr>
      <p:grpSpPr>
        <a:xfrm>
          <a:off x="0" y="0"/>
          <a:ext cx="0" cy="0"/>
          <a:chOff x="0" y="0"/>
          <a:chExt cx="0" cy="0"/>
        </a:xfrm>
      </p:grpSpPr>
      <p:pic>
        <p:nvPicPr>
          <p:cNvPr id="155" name="artwork_icon_highlight.png" descr="artwork_icon_highlight.png"/>
          <p:cNvPicPr>
            <a:picLocks noChangeAspect="1"/>
          </p:cNvPicPr>
          <p:nvPr/>
        </p:nvPicPr>
        <p:blipFill>
          <a:blip r:embed="rId2">
            <a:alphaModFix amt="20000"/>
          </a:blip>
          <a:stretch>
            <a:fillRect/>
          </a:stretch>
        </p:blipFill>
        <p:spPr>
          <a:xfrm>
            <a:off x="-653617" y="0"/>
            <a:ext cx="8906422" cy="8240520"/>
          </a:xfrm>
          <a:prstGeom prst="rect">
            <a:avLst/>
          </a:prstGeom>
          <a:ln w="12700">
            <a:miter lim="400000"/>
          </a:ln>
        </p:spPr>
      </p:pic>
      <p:pic>
        <p:nvPicPr>
          <p:cNvPr id="156" name="Image" descr="Image"/>
          <p:cNvPicPr>
            <a:picLocks noChangeAspect="1"/>
          </p:cNvPicPr>
          <p:nvPr/>
        </p:nvPicPr>
        <p:blipFill>
          <a:blip r:embed="rId3"/>
          <a:stretch>
            <a:fillRect/>
          </a:stretch>
        </p:blipFill>
        <p:spPr>
          <a:xfrm>
            <a:off x="19562365" y="790198"/>
            <a:ext cx="4264225" cy="756404"/>
          </a:xfrm>
          <a:prstGeom prst="rect">
            <a:avLst/>
          </a:prstGeom>
          <a:ln w="12700">
            <a:miter lim="400000"/>
          </a:ln>
        </p:spPr>
      </p:pic>
      <p:pic>
        <p:nvPicPr>
          <p:cNvPr id="157" name="Image" descr="Image"/>
          <p:cNvPicPr>
            <a:picLocks noChangeAspect="1"/>
          </p:cNvPicPr>
          <p:nvPr/>
        </p:nvPicPr>
        <p:blipFill>
          <a:blip r:embed="rId4"/>
          <a:stretch>
            <a:fillRect/>
          </a:stretch>
        </p:blipFill>
        <p:spPr>
          <a:xfrm>
            <a:off x="18047493" y="1848039"/>
            <a:ext cx="5806282" cy="774322"/>
          </a:xfrm>
          <a:prstGeom prst="rect">
            <a:avLst/>
          </a:prstGeom>
          <a:ln w="12700">
            <a:miter lim="400000"/>
          </a:ln>
        </p:spPr>
      </p:pic>
      <p:sp>
        <p:nvSpPr>
          <p:cNvPr id="158" name="Mentorship"/>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Mentorship</a:t>
            </a:r>
          </a:p>
        </p:txBody>
      </p:sp>
      <p:sp>
        <p:nvSpPr>
          <p:cNvPr id="159" name="During their meeting, Sorenson tells Jayna that, once she's a PI of her own lab, therewon't be anyone she can go to when she has questions/needs direction or guidance for making good decisions.…"/>
          <p:cNvSpPr txBox="1">
            <a:spLocks noGrp="1"/>
          </p:cNvSpPr>
          <p:nvPr>
            <p:ph type="body" sz="half" idx="4294967295"/>
          </p:nvPr>
        </p:nvSpPr>
        <p:spPr>
          <a:xfrm>
            <a:off x="4840678" y="3181974"/>
            <a:ext cx="14702644" cy="7352052"/>
          </a:xfrm>
          <a:prstGeom prst="rect">
            <a:avLst/>
          </a:prstGeom>
        </p:spPr>
        <p:txBody>
          <a:bodyPr lIns="121899" tIns="121899" rIns="121899" bIns="121899" anchor="t"/>
          <a:lstStyle/>
          <a:p>
            <a:pPr marL="0" indent="0" defTabSz="599717">
              <a:spcBef>
                <a:spcPts val="4300"/>
              </a:spcBef>
              <a:buClr>
                <a:srgbClr val="424242"/>
              </a:buClr>
              <a:buSzTx/>
              <a:buFont typeface="Helvetica"/>
              <a:buNone/>
              <a:defRPr sz="3650"/>
            </a:pPr>
            <a:r>
              <a:t>During their meeting, Sorenson tells Jayna that, once she's a PI of her own lab, therewon't be anyone she can go to when she has questions/needs direction or guidance for making good decisions. </a:t>
            </a:r>
          </a:p>
          <a:p>
            <a:pPr marL="0" indent="0" defTabSz="599717">
              <a:spcBef>
                <a:spcPts val="4300"/>
              </a:spcBef>
              <a:buClr>
                <a:srgbClr val="424242"/>
              </a:buClr>
              <a:buSzTx/>
              <a:buFont typeface="Helvetica"/>
              <a:buNone/>
              <a:defRPr sz="3650"/>
            </a:pPr>
            <a:r>
              <a:t>Discuss with your group (10 Minutes):</a:t>
            </a:r>
          </a:p>
          <a:p>
            <a:pPr marL="695325" indent="-695325" defTabSz="599717">
              <a:spcBef>
                <a:spcPts val="4300"/>
              </a:spcBef>
              <a:buClr>
                <a:srgbClr val="424242"/>
              </a:buClr>
              <a:buSzPts val="3600"/>
              <a:buFont typeface="Helvetica"/>
              <a:buChar char="●"/>
              <a:defRPr sz="3650"/>
            </a:pPr>
            <a:r>
              <a:t>Do you think this kind of advice is helpful? Why or why not?</a:t>
            </a:r>
          </a:p>
          <a:p>
            <a:pPr marL="695325" indent="-695325" defTabSz="599717">
              <a:spcBef>
                <a:spcPts val="4300"/>
              </a:spcBef>
              <a:buClr>
                <a:srgbClr val="424242"/>
              </a:buClr>
              <a:buSzPts val="3600"/>
              <a:buFont typeface="Helvetica"/>
              <a:buChar char="●"/>
              <a:defRPr sz="3650"/>
            </a:pPr>
            <a:r>
              <a:t>With the previous questions in mind, what do you think it would have been more helpful for Sorenson to say?</a:t>
            </a:r>
          </a:p>
          <a:p>
            <a:pPr marL="0" indent="0" defTabSz="599717">
              <a:spcBef>
                <a:spcPts val="4300"/>
              </a:spcBef>
              <a:buClr>
                <a:srgbClr val="424242"/>
              </a:buClr>
              <a:buSzTx/>
              <a:buFont typeface="Helvetica"/>
              <a:buNone/>
              <a:defRPr sz="3650"/>
            </a:pPr>
            <a:r>
              <a:t>Share one or two key takeaways from your small group discussion with the whole group (5-10 Minutes).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09D8B"/>
            </a:gs>
          </a:gsLst>
          <a:lin ang="5400000" scaled="0"/>
        </a:gradFill>
        <a:effectLst/>
      </p:bgPr>
    </p:bg>
    <p:spTree>
      <p:nvGrpSpPr>
        <p:cNvPr id="1" name=""/>
        <p:cNvGrpSpPr/>
        <p:nvPr/>
      </p:nvGrpSpPr>
      <p:grpSpPr>
        <a:xfrm>
          <a:off x="0" y="0"/>
          <a:ext cx="0" cy="0"/>
          <a:chOff x="0" y="0"/>
          <a:chExt cx="0" cy="0"/>
        </a:xfrm>
      </p:grpSpPr>
      <p:pic>
        <p:nvPicPr>
          <p:cNvPr id="161" name="Image" descr="Image"/>
          <p:cNvPicPr>
            <a:picLocks noChangeAspect="1"/>
          </p:cNvPicPr>
          <p:nvPr/>
        </p:nvPicPr>
        <p:blipFill>
          <a:blip r:embed="rId2">
            <a:alphaModFix amt="20868"/>
          </a:blip>
          <a:stretch>
            <a:fillRect/>
          </a:stretch>
        </p:blipFill>
        <p:spPr>
          <a:xfrm>
            <a:off x="0" y="0"/>
            <a:ext cx="8957787" cy="8955165"/>
          </a:xfrm>
          <a:prstGeom prst="rect">
            <a:avLst/>
          </a:prstGeom>
          <a:ln w="12700">
            <a:miter lim="400000"/>
          </a:ln>
        </p:spPr>
      </p:pic>
      <p:pic>
        <p:nvPicPr>
          <p:cNvPr id="162" name="Image" descr="Image"/>
          <p:cNvPicPr>
            <a:picLocks noChangeAspect="1"/>
          </p:cNvPicPr>
          <p:nvPr/>
        </p:nvPicPr>
        <p:blipFill>
          <a:blip r:embed="rId3"/>
          <a:stretch>
            <a:fillRect/>
          </a:stretch>
        </p:blipFill>
        <p:spPr>
          <a:xfrm>
            <a:off x="18074602" y="558752"/>
            <a:ext cx="5854742" cy="756404"/>
          </a:xfrm>
          <a:prstGeom prst="rect">
            <a:avLst/>
          </a:prstGeom>
          <a:ln w="12700">
            <a:miter lim="400000"/>
          </a:ln>
        </p:spPr>
      </p:pic>
      <p:sp>
        <p:nvSpPr>
          <p:cNvPr id="163" name="And Stance"/>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And Stance</a:t>
            </a:r>
          </a:p>
        </p:txBody>
      </p:sp>
      <p:sp>
        <p:nvSpPr>
          <p:cNvPr id="164" name="When you communicate in a difficult situation using the And Stance—by changing how you orient and align yourself in the conversation to solve problems rather than be in opposition to others—others will both attend longer to what you’re saying and retain "/>
          <p:cNvSpPr txBox="1">
            <a:spLocks noGrp="1"/>
          </p:cNvSpPr>
          <p:nvPr>
            <p:ph type="body" idx="4294967295"/>
          </p:nvPr>
        </p:nvSpPr>
        <p:spPr>
          <a:xfrm>
            <a:off x="2957705" y="3451360"/>
            <a:ext cx="18468590" cy="7734184"/>
          </a:xfrm>
          <a:prstGeom prst="rect">
            <a:avLst/>
          </a:prstGeom>
        </p:spPr>
        <p:txBody>
          <a:bodyPr lIns="121899" tIns="121899" rIns="121899" bIns="121899" anchor="t"/>
          <a:lstStyle/>
          <a:p>
            <a:pPr marL="0" indent="0" defTabSz="649009">
              <a:spcBef>
                <a:spcPts val="4600"/>
              </a:spcBef>
              <a:buClr>
                <a:srgbClr val="424242"/>
              </a:buClr>
              <a:buSzTx/>
              <a:buFont typeface="Helvetica"/>
              <a:buNone/>
              <a:defRPr sz="3950"/>
            </a:pPr>
            <a:r>
              <a:t>When you communicate in a difficult situation using the And Stance—by changing how you orient and align yourself in the conversation to solve problems rather than be in opposition to others—others will both attend longer to what you’re saying and retain more of it.</a:t>
            </a:r>
          </a:p>
          <a:p>
            <a:pPr marL="0" indent="0" defTabSz="649009">
              <a:spcBef>
                <a:spcPts val="4600"/>
              </a:spcBef>
              <a:buClr>
                <a:srgbClr val="424242"/>
              </a:buClr>
              <a:buSzTx/>
              <a:buFont typeface="Helvetica"/>
              <a:buNone/>
              <a:defRPr sz="3950"/>
            </a:pPr>
            <a:endParaRPr sz="1422"/>
          </a:p>
          <a:p>
            <a:pPr marL="0" indent="0" defTabSz="649009">
              <a:spcBef>
                <a:spcPts val="4600"/>
              </a:spcBef>
              <a:buClr>
                <a:srgbClr val="424242"/>
              </a:buClr>
              <a:buSzTx/>
              <a:buFont typeface="Helvetica"/>
              <a:buNone/>
              <a:defRPr sz="3950"/>
            </a:pPr>
            <a:r>
              <a:t>Rewatch the 1.5 Video with your group and listen for how characters in the scenes use “and” and “but” in their interactions with each other.</a:t>
            </a:r>
          </a:p>
          <a:p>
            <a:pPr marL="0" indent="0" defTabSz="649009">
              <a:spcBef>
                <a:spcPts val="4600"/>
              </a:spcBef>
              <a:buClr>
                <a:srgbClr val="424242"/>
              </a:buClr>
              <a:buSzTx/>
              <a:buFont typeface="Helvetica"/>
              <a:buNone/>
              <a:defRPr sz="3950"/>
            </a:pPr>
            <a:endParaRPr sz="1422"/>
          </a:p>
          <a:p>
            <a:pPr marL="0" indent="0" defTabSz="649009">
              <a:spcBef>
                <a:spcPts val="4600"/>
              </a:spcBef>
              <a:buClr>
                <a:srgbClr val="424242"/>
              </a:buClr>
              <a:buSzTx/>
              <a:buFont typeface="Helvetica"/>
              <a:buNone/>
              <a:defRPr sz="3950"/>
            </a:pPr>
            <a:r>
              <a:t>Write out phrases that they used and include changes using the And Stance to improve them.</a:t>
            </a:r>
          </a:p>
        </p:txBody>
      </p:sp>
      <p:pic>
        <p:nvPicPr>
          <p:cNvPr id="165" name="Image" descr="Image"/>
          <p:cNvPicPr>
            <a:picLocks noChangeAspect="1"/>
          </p:cNvPicPr>
          <p:nvPr/>
        </p:nvPicPr>
        <p:blipFill>
          <a:blip r:embed="rId4"/>
          <a:stretch>
            <a:fillRect/>
          </a:stretch>
        </p:blipFill>
        <p:spPr>
          <a:xfrm>
            <a:off x="18098831" y="1520674"/>
            <a:ext cx="5806282" cy="774323"/>
          </a:xfrm>
          <a:prstGeom prst="rect">
            <a:avLst/>
          </a:prstGeom>
          <a:ln w="12700">
            <a:miter lim="400000"/>
          </a:ln>
        </p:spPr>
      </p:pic>
      <p:pic>
        <p:nvPicPr>
          <p:cNvPr id="166" name="Image" descr="Image"/>
          <p:cNvPicPr>
            <a:picLocks noChangeAspect="1"/>
          </p:cNvPicPr>
          <p:nvPr/>
        </p:nvPicPr>
        <p:blipFill>
          <a:blip r:embed="rId5"/>
          <a:stretch>
            <a:fillRect/>
          </a:stretch>
        </p:blipFill>
        <p:spPr>
          <a:xfrm>
            <a:off x="19494594" y="2500515"/>
            <a:ext cx="4437904" cy="756404"/>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09D8B"/>
            </a:gs>
          </a:gsLst>
          <a:lin ang="5400000" scaled="0"/>
        </a:gradFill>
        <a:effectLst/>
      </p:bgPr>
    </p:bg>
    <p:spTree>
      <p:nvGrpSpPr>
        <p:cNvPr id="1" name=""/>
        <p:cNvGrpSpPr/>
        <p:nvPr/>
      </p:nvGrpSpPr>
      <p:grpSpPr>
        <a:xfrm>
          <a:off x="0" y="0"/>
          <a:ext cx="0" cy="0"/>
          <a:chOff x="0" y="0"/>
          <a:chExt cx="0" cy="0"/>
        </a:xfrm>
      </p:grpSpPr>
      <p:pic>
        <p:nvPicPr>
          <p:cNvPr id="168" name="Image" descr="Image"/>
          <p:cNvPicPr>
            <a:picLocks noChangeAspect="1"/>
          </p:cNvPicPr>
          <p:nvPr/>
        </p:nvPicPr>
        <p:blipFill>
          <a:blip r:embed="rId2">
            <a:alphaModFix amt="20868"/>
          </a:blip>
          <a:stretch>
            <a:fillRect/>
          </a:stretch>
        </p:blipFill>
        <p:spPr>
          <a:xfrm>
            <a:off x="0" y="0"/>
            <a:ext cx="8957787" cy="8955165"/>
          </a:xfrm>
          <a:prstGeom prst="rect">
            <a:avLst/>
          </a:prstGeom>
          <a:ln w="12700">
            <a:miter lim="400000"/>
          </a:ln>
        </p:spPr>
      </p:pic>
      <p:pic>
        <p:nvPicPr>
          <p:cNvPr id="169" name="Image" descr="Image"/>
          <p:cNvPicPr>
            <a:picLocks noChangeAspect="1"/>
          </p:cNvPicPr>
          <p:nvPr/>
        </p:nvPicPr>
        <p:blipFill>
          <a:blip r:embed="rId3"/>
          <a:stretch>
            <a:fillRect/>
          </a:stretch>
        </p:blipFill>
        <p:spPr>
          <a:xfrm>
            <a:off x="18074602" y="558752"/>
            <a:ext cx="5854742" cy="756404"/>
          </a:xfrm>
          <a:prstGeom prst="rect">
            <a:avLst/>
          </a:prstGeom>
          <a:ln w="12700">
            <a:miter lim="400000"/>
          </a:ln>
        </p:spPr>
      </p:pic>
      <p:sp>
        <p:nvSpPr>
          <p:cNvPr id="170" name="And Stance Debrief"/>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And Stance Debrief</a:t>
            </a:r>
          </a:p>
        </p:txBody>
      </p:sp>
      <p:pic>
        <p:nvPicPr>
          <p:cNvPr id="171" name="Image" descr="Image"/>
          <p:cNvPicPr>
            <a:picLocks noChangeAspect="1"/>
          </p:cNvPicPr>
          <p:nvPr/>
        </p:nvPicPr>
        <p:blipFill>
          <a:blip r:embed="rId4"/>
          <a:stretch>
            <a:fillRect/>
          </a:stretch>
        </p:blipFill>
        <p:spPr>
          <a:xfrm>
            <a:off x="18098831" y="1520674"/>
            <a:ext cx="5806282" cy="774323"/>
          </a:xfrm>
          <a:prstGeom prst="rect">
            <a:avLst/>
          </a:prstGeom>
          <a:ln w="12700">
            <a:miter lim="400000"/>
          </a:ln>
        </p:spPr>
      </p:pic>
      <p:sp>
        <p:nvSpPr>
          <p:cNvPr id="172" name="Share one or two findings with the larger group (5-10 Minutes).…"/>
          <p:cNvSpPr txBox="1">
            <a:spLocks noGrp="1"/>
          </p:cNvSpPr>
          <p:nvPr>
            <p:ph type="body" sz="half" idx="4294967295"/>
          </p:nvPr>
        </p:nvSpPr>
        <p:spPr>
          <a:xfrm>
            <a:off x="3458561" y="4288494"/>
            <a:ext cx="17466878" cy="5139012"/>
          </a:xfrm>
          <a:prstGeom prst="rect">
            <a:avLst/>
          </a:prstGeom>
        </p:spPr>
        <p:txBody>
          <a:bodyPr lIns="121899" tIns="121899" rIns="121899" bIns="121899" anchor="t"/>
          <a:lstStyle/>
          <a:p>
            <a:pPr marL="0" indent="0">
              <a:buClr>
                <a:srgbClr val="424242"/>
              </a:buClr>
              <a:buSzTx/>
              <a:buFont typeface="Helvetica"/>
              <a:buNone/>
            </a:pPr>
            <a:r>
              <a:t>Share one or two findings with the larger group (5-10 Minutes).</a:t>
            </a:r>
            <a:endParaRPr sz="1800"/>
          </a:p>
          <a:p>
            <a:pPr marL="0" indent="0">
              <a:buClr>
                <a:srgbClr val="424242"/>
              </a:buClr>
              <a:buSzTx/>
              <a:buFont typeface="Helvetica"/>
              <a:buNone/>
            </a:pPr>
            <a:r>
              <a:t> Discuss with the larger group how using the And Stance doesn’t change the basic answer that you are giving; only the way in which you are saying it.</a:t>
            </a:r>
          </a:p>
        </p:txBody>
      </p:sp>
      <p:pic>
        <p:nvPicPr>
          <p:cNvPr id="173" name="Image" descr="Image"/>
          <p:cNvPicPr>
            <a:picLocks noChangeAspect="1"/>
          </p:cNvPicPr>
          <p:nvPr/>
        </p:nvPicPr>
        <p:blipFill>
          <a:blip r:embed="rId5"/>
          <a:stretch>
            <a:fillRect/>
          </a:stretch>
        </p:blipFill>
        <p:spPr>
          <a:xfrm>
            <a:off x="19494594" y="2500515"/>
            <a:ext cx="4437904" cy="756404"/>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3B394"/>
            </a:gs>
          </a:gsLst>
          <a:lin ang="5400000" scaled="0"/>
        </a:gradFill>
        <a:effectLst/>
      </p:bgPr>
    </p:bg>
    <p:spTree>
      <p:nvGrpSpPr>
        <p:cNvPr id="1" name=""/>
        <p:cNvGrpSpPr/>
        <p:nvPr/>
      </p:nvGrpSpPr>
      <p:grpSpPr>
        <a:xfrm>
          <a:off x="0" y="0"/>
          <a:ext cx="0" cy="0"/>
          <a:chOff x="0" y="0"/>
          <a:chExt cx="0" cy="0"/>
        </a:xfrm>
      </p:grpSpPr>
      <p:pic>
        <p:nvPicPr>
          <p:cNvPr id="175" name="Image" descr="Image"/>
          <p:cNvPicPr>
            <a:picLocks noChangeAspect="1"/>
          </p:cNvPicPr>
          <p:nvPr/>
        </p:nvPicPr>
        <p:blipFill>
          <a:blip r:embed="rId2">
            <a:alphaModFix amt="18249"/>
          </a:blip>
          <a:stretch>
            <a:fillRect/>
          </a:stretch>
        </p:blipFill>
        <p:spPr>
          <a:xfrm>
            <a:off x="0" y="0"/>
            <a:ext cx="7827468" cy="7825176"/>
          </a:xfrm>
          <a:prstGeom prst="rect">
            <a:avLst/>
          </a:prstGeom>
          <a:ln w="12700">
            <a:miter lim="400000"/>
          </a:ln>
        </p:spPr>
      </p:pic>
      <p:pic>
        <p:nvPicPr>
          <p:cNvPr id="176" name="Image" descr="Image"/>
          <p:cNvPicPr>
            <a:picLocks noChangeAspect="1"/>
          </p:cNvPicPr>
          <p:nvPr/>
        </p:nvPicPr>
        <p:blipFill>
          <a:blip r:embed="rId3"/>
          <a:stretch>
            <a:fillRect/>
          </a:stretch>
        </p:blipFill>
        <p:spPr>
          <a:xfrm>
            <a:off x="18995581" y="667108"/>
            <a:ext cx="4934836" cy="703455"/>
          </a:xfrm>
          <a:prstGeom prst="rect">
            <a:avLst/>
          </a:prstGeom>
          <a:ln w="12700">
            <a:miter lim="400000"/>
          </a:ln>
        </p:spPr>
      </p:pic>
      <p:sp>
        <p:nvSpPr>
          <p:cNvPr id="177" name="Better Science Discussion"/>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Better Science Discussion</a:t>
            </a:r>
          </a:p>
        </p:txBody>
      </p:sp>
      <p:sp>
        <p:nvSpPr>
          <p:cNvPr id="178" name="The episodes so far have centered around issues of inconsistencies in lab results. In addition to the questions you have discussed already. Discuss the following questions (10-15 Minutes):…"/>
          <p:cNvSpPr txBox="1">
            <a:spLocks noGrp="1"/>
          </p:cNvSpPr>
          <p:nvPr>
            <p:ph type="body" idx="4294967295"/>
          </p:nvPr>
        </p:nvSpPr>
        <p:spPr>
          <a:xfrm>
            <a:off x="3371646" y="2755000"/>
            <a:ext cx="17640708" cy="8817653"/>
          </a:xfrm>
          <a:prstGeom prst="rect">
            <a:avLst/>
          </a:prstGeom>
        </p:spPr>
        <p:txBody>
          <a:bodyPr lIns="121899" tIns="121899" rIns="121899" bIns="121899" anchor="t"/>
          <a:lstStyle/>
          <a:p>
            <a:pPr marL="0" indent="0" defTabSz="722947">
              <a:spcBef>
                <a:spcPts val="5100"/>
              </a:spcBef>
              <a:buClr>
                <a:srgbClr val="424242"/>
              </a:buClr>
              <a:buSzTx/>
              <a:buFont typeface="Helvetica"/>
              <a:buNone/>
              <a:defRPr sz="4400"/>
            </a:pPr>
            <a:r>
              <a:t>The episodes so far have centered around issues of inconsistencies in lab results. In addition to the questions you have discussed already. Discuss the following questions (10-15 Minutes):</a:t>
            </a:r>
            <a:endParaRPr sz="1584"/>
          </a:p>
          <a:p>
            <a:pPr marL="698500" indent="-698500" defTabSz="722947">
              <a:spcBef>
                <a:spcPts val="5100"/>
              </a:spcBef>
              <a:buClr>
                <a:srgbClr val="424242"/>
              </a:buClr>
              <a:buSzPts val="4300"/>
              <a:buFont typeface="Helvetica"/>
              <a:buChar char="●"/>
              <a:defRPr sz="4400"/>
            </a:pPr>
            <a:r>
              <a:t>How should replication be built into the work of a lab?</a:t>
            </a:r>
          </a:p>
          <a:p>
            <a:pPr marL="698500" indent="-698500" defTabSz="722947">
              <a:spcBef>
                <a:spcPts val="5100"/>
              </a:spcBef>
              <a:buClr>
                <a:srgbClr val="424242"/>
              </a:buClr>
              <a:buSzPts val="4300"/>
              <a:buFont typeface="Helvetica"/>
              <a:buChar char="●"/>
              <a:defRPr sz="4400"/>
            </a:pPr>
            <a:r>
              <a:t>Should there be a process of replication as a matter of course, rather than waiting for issues to be discovered? In other words, should replication be considered a part of a lab's usual quality control? </a:t>
            </a:r>
          </a:p>
          <a:p>
            <a:pPr marL="698500" indent="-698500" defTabSz="722947">
              <a:spcBef>
                <a:spcPts val="5100"/>
              </a:spcBef>
              <a:buClr>
                <a:srgbClr val="424242"/>
              </a:buClr>
              <a:buSzPts val="4300"/>
              <a:buFont typeface="Helvetica"/>
              <a:buChar char="●"/>
              <a:defRPr sz="4400"/>
            </a:pPr>
            <a:r>
              <a:t>What are the pros and cons for building in replication protocols and what would those look like?</a:t>
            </a:r>
          </a:p>
        </p:txBody>
      </p:sp>
    </p:spTree>
  </p:cSld>
  <p:clrMapOvr>
    <a:masterClrMapping/>
  </p:clrMapOvr>
  <p:transition spd="med"/>
</p:sld>
</file>

<file path=ppt/theme/theme1.xml><?xml version="1.0" encoding="utf-8"?>
<a:theme xmlns:a="http://schemas.openxmlformats.org/drawingml/2006/main" name="White">
  <a:themeElements>
    <a:clrScheme name="White">
      <a:dk1>
        <a:srgbClr val="5E5E5E"/>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666</Words>
  <Application>Microsoft Macintosh PowerPoint</Application>
  <PresentationFormat>Custom</PresentationFormat>
  <Paragraphs>54</Paragraphs>
  <Slides>11</Slides>
  <Notes>0</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vt:i4>
      </vt:variant>
    </vt:vector>
  </HeadingPairs>
  <TitlesOfParts>
    <vt:vector size="25" baseType="lpstr">
      <vt:lpstr>Arvo</vt:lpstr>
      <vt:lpstr>Century Gothic</vt:lpstr>
      <vt:lpstr>Helvetica</vt:lpstr>
      <vt:lpstr>Helvetica Light</vt:lpstr>
      <vt:lpstr>Helvetica Neue</vt:lpstr>
      <vt:lpstr>Helvetica Neue Light</vt:lpstr>
      <vt:lpstr>Lato Black</vt:lpstr>
      <vt:lpstr>Raleway Italic</vt:lpstr>
      <vt:lpstr>Raleway Light</vt:lpstr>
      <vt:lpstr>Raleway Medium</vt:lpstr>
      <vt:lpstr>Raleway SemiBold</vt:lpstr>
      <vt:lpstr>Times Roman</vt:lpstr>
      <vt:lpstr>Trebuchet MS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Henderson, Corinne Marie</cp:lastModifiedBy>
  <cp:revision>1</cp:revision>
  <dcterms:modified xsi:type="dcterms:W3CDTF">2023-05-16T20:44:15Z</dcterms:modified>
</cp:coreProperties>
</file>