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p:restoredTop sz="94666"/>
  </p:normalViewPr>
  <p:slideViewPr>
    <p:cSldViewPr snapToGrid="0">
      <p:cViewPr varScale="1">
        <p:scale>
          <a:sx n="49" d="100"/>
          <a:sy n="49" d="100"/>
        </p:scale>
        <p:origin x="6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a:effectLst/>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32"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34"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39"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a:effectLst/>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48"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55"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63" name="Illinois HHMI Logo - Horizontal 2 - RGB.png" descr="Illinois HHMI Logo - Horizontal 2 - RGB.png"/>
          <p:cNvPicPr>
            <a:picLocks noChangeAspect="1"/>
          </p:cNvPicPr>
          <p:nvPr/>
        </p:nvPicPr>
        <p:blipFill>
          <a:blip r:embed="rId2"/>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13294B"/>
                  </a:solidFill>
                  <a:latin typeface="Times Roman"/>
                  <a:ea typeface="Times Roman"/>
                  <a:cs typeface="Times Roman"/>
                  <a:sym typeface="Times Roman"/>
                </a:defRPr>
              </a:lvl1pPr>
            </a:lstStyle>
            <a:p>
              <a:r>
                <a:t>ncpre</a:t>
              </a:r>
            </a:p>
          </p:txBody>
        </p:sp>
      </p:grpSp>
      <p:sp>
        <p:nvSpPr>
          <p:cNvPr id="68" name="Title Text"/>
          <p:cNvSpPr txBox="1">
            <a:spLocks noGrp="1"/>
          </p:cNvSpPr>
          <p:nvPr>
            <p:ph type="title"/>
          </p:nvPr>
        </p:nvSpPr>
        <p:spPr>
          <a:xfrm>
            <a:off x="4387453" y="1234543"/>
            <a:ext cx="15609094" cy="1607726"/>
          </a:xfrm>
          <a:prstGeom prst="rect">
            <a:avLst/>
          </a:prstGeom>
        </p:spPr>
        <p:txBody>
          <a:bodyPr lIns="71437" tIns="71437" rIns="71437" bIns="71437"/>
          <a:lstStyle/>
          <a:p>
            <a:r>
              <a:t>Title Text</a:t>
            </a:r>
          </a:p>
        </p:txBody>
      </p:sp>
      <p:sp>
        <p:nvSpPr>
          <p:cNvPr id="69" name="Body Level One…"/>
          <p:cNvSpPr txBox="1">
            <a:spLocks noGrp="1"/>
          </p:cNvSpPr>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81" name="Illinois-Wordmark-Horizontal-Reversed-Orange-PMS.pdf" descr="Illinois-Wordmark-Horizontal-Reversed-Orange-PMS.pdf"/>
          <p:cNvPicPr>
            <a:picLocks noChangeAspect="1"/>
          </p:cNvPicPr>
          <p:nvPr/>
        </p:nvPicPr>
        <p:blipFill>
          <a:blip r:embed="rId2"/>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4800" b="1" i="1">
                <a:solidFill>
                  <a:srgbClr val="FFFFFF"/>
                </a:solidFill>
                <a:latin typeface="Times Roman"/>
                <a:ea typeface="Times Roman"/>
                <a:cs typeface="Times Roman"/>
                <a:sym typeface="Times Roman"/>
              </a:defRPr>
            </a:lvl1pPr>
          </a:lstStyle>
          <a:p>
            <a:r>
              <a:t>ncpre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9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endParaRPr/>
          </a:p>
        </p:txBody>
      </p:sp>
      <p:pic>
        <p:nvPicPr>
          <p:cNvPr id="101" name="Illinois-Logo-Reversed-Orange-RGB.png" descr="Illinois-Logo-Reversed-Orange-RGB.png"/>
          <p:cNvPicPr>
            <a:picLocks noChangeAspect="1"/>
          </p:cNvPicPr>
          <p:nvPr/>
        </p:nvPicPr>
        <p:blipFill>
          <a:blip r:embed="rId2"/>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2800" b="1" i="1">
                  <a:solidFill>
                    <a:srgbClr val="FFFFFF"/>
                  </a:solidFill>
                  <a:latin typeface="Times Roman"/>
                  <a:ea typeface="Times Roman"/>
                  <a:cs typeface="Times Roman"/>
                  <a:sym typeface="Times Roman"/>
                </a:defRPr>
              </a:lvl1pPr>
            </a:lstStyle>
            <a:p>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5"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0" name="page1image20922752.png" descr="page1image20922752.png"/>
          <p:cNvPicPr>
            <a:picLocks noChangeAspect="1"/>
          </p:cNvPicPr>
          <p:nvPr/>
        </p:nvPicPr>
        <p:blipFill>
          <a:blip r:embed="rId10"/>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14"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15"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2.1 AnaSofia-Jayna1.jpeg" descr="2.1 AnaSofia-Jayna1.jpeg"/>
          <p:cNvPicPr>
            <a:picLocks noChangeAspect="1"/>
          </p:cNvPicPr>
          <p:nvPr/>
        </p:nvPicPr>
        <p:blipFill rotWithShape="1">
          <a:blip r:embed="rId2"/>
          <a:srcRect t="1732" r="10191" b="7983"/>
          <a:stretch/>
        </p:blipFill>
        <p:spPr>
          <a:xfrm>
            <a:off x="-21234" y="-73144"/>
            <a:ext cx="24405234" cy="13800718"/>
          </a:xfrm>
          <a:prstGeom prst="rect">
            <a:avLst/>
          </a:prstGeom>
          <a:ln w="12700">
            <a:miter lim="400000"/>
          </a:ln>
        </p:spPr>
      </p:pic>
      <p:sp>
        <p:nvSpPr>
          <p:cNvPr id="116" name="Rectangle"/>
          <p:cNvSpPr/>
          <p:nvPr/>
        </p:nvSpPr>
        <p:spPr>
          <a:xfrm>
            <a:off x="0" y="-323680"/>
            <a:ext cx="24384000" cy="12342122"/>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18" name="1.7/1.8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r>
              <a:t>1.7/1.8 Facilitator Slides</a:t>
            </a:r>
          </a:p>
        </p:txBody>
      </p:sp>
      <p:sp>
        <p:nvSpPr>
          <p:cNvPr id="119" name="Goals for Session"/>
          <p:cNvSpPr txBox="1"/>
          <p:nvPr/>
        </p:nvSpPr>
        <p:spPr>
          <a:xfrm>
            <a:off x="1352411" y="8251540"/>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23" name="page1image20922752.png" descr="page1image20922752.png"/>
          <p:cNvPicPr>
            <a:picLocks noChangeAspect="1"/>
          </p:cNvPicPr>
          <p:nvPr/>
        </p:nvPicPr>
        <p:blipFill>
          <a:blip r:embed="rId7"/>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5" name="Image" descr="Image"/>
          <p:cNvPicPr>
            <a:picLocks noChangeAspect="1"/>
          </p:cNvPicPr>
          <p:nvPr/>
        </p:nvPicPr>
        <p:blipFill>
          <a:blip r:embed="rId8"/>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94520">
              <a:srgbClr val="58AD88"/>
            </a:gs>
          </a:gsLst>
          <a:lin ang="5400000" scaled="0"/>
        </a:gradFill>
        <a:effectLst/>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defTabSz="805100">
              <a:spcBef>
                <a:spcPts val="5700"/>
              </a:spcBef>
              <a:defRPr sz="4410">
                <a:latin typeface="Raleway Medium"/>
                <a:ea typeface="Raleway Medium"/>
                <a:cs typeface="Raleway Medium"/>
                <a:sym typeface="Raleway Medium"/>
              </a:defRPr>
            </a:pPr>
            <a:r>
              <a:t>STRUCTURE:</a:t>
            </a:r>
          </a:p>
          <a:p>
            <a:pPr algn="l" defTabSz="805100">
              <a:spcBef>
                <a:spcPts val="5700"/>
              </a:spcBef>
              <a:defRPr sz="4410">
                <a:latin typeface="Raleway Medium"/>
                <a:ea typeface="Raleway Medium"/>
                <a:cs typeface="Raleway Medium"/>
                <a:sym typeface="Raleway Medium"/>
              </a:defRPr>
            </a:pPr>
            <a:r>
              <a:t>Will meet every _ weeks for _ hours</a:t>
            </a:r>
          </a:p>
          <a:p>
            <a:pPr algn="l" defTabSz="805100">
              <a:spcBef>
                <a:spcPts val="5700"/>
              </a:spcBef>
              <a:defRPr sz="4410">
                <a:latin typeface="Raleway Medium"/>
                <a:ea typeface="Raleway Medium"/>
                <a:cs typeface="Raleway Medium"/>
                <a:sym typeface="Raleway Medium"/>
              </a:defRPr>
            </a:pPr>
            <a:r>
              <a:t>Large and small group discussions </a:t>
            </a:r>
          </a:p>
          <a:p>
            <a:pPr lvl="4" indent="0" algn="l" defTabSz="805100">
              <a:spcBef>
                <a:spcPts val="5700"/>
              </a:spcBef>
              <a:defRPr sz="4410">
                <a:latin typeface="Raleway Medium"/>
                <a:ea typeface="Raleway Medium"/>
                <a:cs typeface="Raleway Medium"/>
                <a:sym typeface="Raleway Medium"/>
              </a:defRPr>
            </a:pPr>
            <a:r>
              <a:t>Reflection, Better Science, and Lab Manual questions can be part of each session</a:t>
            </a:r>
          </a:p>
        </p:txBody>
      </p:sp>
      <p:pic>
        <p:nvPicPr>
          <p:cNvPr id="130" name="Image" descr="Image"/>
          <p:cNvPicPr>
            <a:picLocks noChangeAspect="1"/>
          </p:cNvPicPr>
          <p:nvPr/>
        </p:nvPicPr>
        <p:blipFill>
          <a:blip r:embed="rId2">
            <a:alphaModFix amt="20000"/>
          </a:blip>
          <a:stretch>
            <a:fillRect/>
          </a:stretch>
        </p:blipFill>
        <p:spPr>
          <a:xfrm>
            <a:off x="0" y="0"/>
            <a:ext cx="8354422" cy="8351976"/>
          </a:xfrm>
          <a:prstGeom prst="rect">
            <a:avLst/>
          </a:prstGeom>
          <a:ln w="12700">
            <a:miter lim="400000"/>
          </a:ln>
        </p:spPr>
      </p:pic>
      <p:sp>
        <p:nvSpPr>
          <p:cNvPr id="131" name="1.7/1.8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1.7/1.8 Session Goals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1.7 lab3.jpg" descr="1.7 lab3.jpg"/>
          <p:cNvPicPr>
            <a:picLocks noChangeAspect="1"/>
          </p:cNvPicPr>
          <p:nvPr/>
        </p:nvPicPr>
        <p:blipFill rotWithShape="1">
          <a:blip r:embed="rId2"/>
          <a:srcRect l="13162" t="8325" b="4375"/>
          <a:stretch/>
        </p:blipFill>
        <p:spPr>
          <a:xfrm flipH="1">
            <a:off x="-2" y="-73145"/>
            <a:ext cx="24384001" cy="13789145"/>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139" name="Image" descr="Image"/>
          <p:cNvPicPr>
            <a:picLocks noChangeAspect="1"/>
          </p:cNvPicPr>
          <p:nvPr/>
        </p:nvPicPr>
        <p:blipFill>
          <a:blip r:embed="rId4"/>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alphaModFix amt="20000"/>
          </a:blip>
          <a:stretch>
            <a:fillRect/>
          </a:stretch>
        </p:blipFill>
        <p:spPr>
          <a:xfrm>
            <a:off x="0" y="0"/>
            <a:ext cx="7614881" cy="7612652"/>
          </a:xfrm>
          <a:prstGeom prst="rect">
            <a:avLst/>
          </a:prstGeom>
          <a:ln w="12700">
            <a:miter lim="400000"/>
          </a:ln>
        </p:spPr>
      </p:pic>
      <p:sp>
        <p:nvSpPr>
          <p:cNvPr id="144" name="Listening as Leadership"/>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Listening as Leadership</a:t>
            </a:r>
          </a:p>
        </p:txBody>
      </p:sp>
      <p:pic>
        <p:nvPicPr>
          <p:cNvPr id="145" name="Image" descr="Image"/>
          <p:cNvPicPr>
            <a:picLocks noChangeAspect="1"/>
          </p:cNvPicPr>
          <p:nvPr/>
        </p:nvPicPr>
        <p:blipFill>
          <a:blip r:embed="rId3"/>
          <a:stretch>
            <a:fillRect/>
          </a:stretch>
        </p:blipFill>
        <p:spPr>
          <a:xfrm>
            <a:off x="20827844" y="1509376"/>
            <a:ext cx="2999900" cy="796919"/>
          </a:xfrm>
          <a:prstGeom prst="rect">
            <a:avLst/>
          </a:prstGeom>
          <a:ln w="12700">
            <a:miter lim="400000"/>
          </a:ln>
        </p:spPr>
      </p:pic>
      <p:pic>
        <p:nvPicPr>
          <p:cNvPr id="146" name="Image" descr="Image"/>
          <p:cNvPicPr>
            <a:picLocks noChangeAspect="1"/>
          </p:cNvPicPr>
          <p:nvPr/>
        </p:nvPicPr>
        <p:blipFill>
          <a:blip r:embed="rId4"/>
          <a:stretch>
            <a:fillRect/>
          </a:stretch>
        </p:blipFill>
        <p:spPr>
          <a:xfrm>
            <a:off x="19562365" y="558752"/>
            <a:ext cx="4264225" cy="756404"/>
          </a:xfrm>
          <a:prstGeom prst="rect">
            <a:avLst/>
          </a:prstGeom>
          <a:ln w="12700">
            <a:miter lim="400000"/>
          </a:ln>
        </p:spPr>
      </p:pic>
      <p:sp>
        <p:nvSpPr>
          <p:cNvPr id="147" name="Active listening means listening without judgment to fully understand what the other person is saying. It goes beyond listening to the words—good active listening includes paying attention to the other person’s tone and body language. In this scene, grad"/>
          <p:cNvSpPr txBox="1">
            <a:spLocks noGrp="1"/>
          </p:cNvSpPr>
          <p:nvPr>
            <p:ph type="body" idx="4294967295"/>
          </p:nvPr>
        </p:nvSpPr>
        <p:spPr>
          <a:xfrm>
            <a:off x="2600577" y="3182850"/>
            <a:ext cx="19182846" cy="7350300"/>
          </a:xfrm>
          <a:prstGeom prst="rect">
            <a:avLst/>
          </a:prstGeom>
        </p:spPr>
        <p:txBody>
          <a:bodyPr lIns="121899" tIns="121899" rIns="121899" bIns="121899" anchor="t"/>
          <a:lstStyle/>
          <a:p>
            <a:pPr marL="0" indent="0" defTabSz="492918">
              <a:spcBef>
                <a:spcPts val="3500"/>
              </a:spcBef>
              <a:buClr>
                <a:srgbClr val="424242"/>
              </a:buClr>
              <a:buSzTx/>
              <a:buFont typeface="Helvetica"/>
              <a:buNone/>
              <a:defRPr sz="3000"/>
            </a:pPr>
            <a:r>
              <a:t>Active listening means listening without judgment to fully understand what the other person is saying. It goes beyond listening to the words—good active listening includes paying attention to the other person’s tone and body language. In this scene, grad fellow Alex Park is struggling to communicate doesn’t feel like leadership is listening to him about his career goals.</a:t>
            </a:r>
            <a:endParaRPr sz="1080"/>
          </a:p>
          <a:p>
            <a:pPr marL="0" indent="0" defTabSz="492918">
              <a:spcBef>
                <a:spcPts val="3500"/>
              </a:spcBef>
              <a:buClr>
                <a:srgbClr val="424242"/>
              </a:buClr>
              <a:buSzTx/>
              <a:buFont typeface="Helvetica"/>
              <a:buNone/>
              <a:defRPr sz="3000"/>
            </a:pPr>
            <a:r>
              <a:t>Discuss the following questions in your small groups (10-15 Minutes):</a:t>
            </a:r>
            <a:endParaRPr sz="1080"/>
          </a:p>
          <a:p>
            <a:pPr marL="946549" indent="-829712" defTabSz="492918">
              <a:spcBef>
                <a:spcPts val="3500"/>
              </a:spcBef>
              <a:buClr>
                <a:srgbClr val="424242"/>
              </a:buClr>
              <a:buSzPts val="3000"/>
              <a:buFont typeface="Helvetica"/>
              <a:buChar char="●"/>
              <a:defRPr sz="3000"/>
            </a:pPr>
            <a:r>
              <a:t>In thinking about Alex’s struggles to find a direction, how does one develop scientific independence? </a:t>
            </a:r>
            <a:endParaRPr sz="660"/>
          </a:p>
          <a:p>
            <a:pPr marL="946549" indent="-829712" defTabSz="492918">
              <a:spcBef>
                <a:spcPts val="3500"/>
              </a:spcBef>
              <a:buClr>
                <a:srgbClr val="424242"/>
              </a:buClr>
              <a:buSzPts val="3000"/>
              <a:buFont typeface="Helvetica"/>
              <a:buChar char="●"/>
              <a:defRPr sz="3000"/>
            </a:pPr>
            <a:r>
              <a:t>How does it change through the course of: 1) a graduate program, and 2) a post-doc career?</a:t>
            </a:r>
            <a:endParaRPr sz="660"/>
          </a:p>
          <a:p>
            <a:pPr marL="946549" indent="-829712" defTabSz="492918">
              <a:spcBef>
                <a:spcPts val="3500"/>
              </a:spcBef>
              <a:buClr>
                <a:srgbClr val="424242"/>
              </a:buClr>
              <a:buSzPts val="3000"/>
              <a:buFont typeface="Helvetica"/>
              <a:buChar char="●"/>
              <a:defRPr sz="3000"/>
            </a:pPr>
            <a:r>
              <a:t>Think of one or two questions you might want to ask a mentor or lab leader that would help you develop along the paths to independence in a graduate program or post-doc</a:t>
            </a:r>
            <a:endParaRPr sz="1080"/>
          </a:p>
          <a:p>
            <a:pPr marL="0" indent="116837" defTabSz="492918">
              <a:spcBef>
                <a:spcPts val="3500"/>
              </a:spcBef>
              <a:buClr>
                <a:srgbClr val="424242"/>
              </a:buClr>
              <a:buSzTx/>
              <a:buFont typeface="Helvetica"/>
              <a:buNone/>
              <a:defRPr sz="3000"/>
            </a:pPr>
            <a:r>
              <a:t>Ask one person to take notes for sharing with the larger group.</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49" name="Image" descr="Image"/>
          <p:cNvPicPr>
            <a:picLocks noChangeAspect="1"/>
          </p:cNvPicPr>
          <p:nvPr/>
        </p:nvPicPr>
        <p:blipFill>
          <a:blip r:embed="rId2">
            <a:alphaModFix amt="20000"/>
          </a:blip>
          <a:stretch>
            <a:fillRect/>
          </a:stretch>
        </p:blipFill>
        <p:spPr>
          <a:xfrm>
            <a:off x="0" y="0"/>
            <a:ext cx="7614881" cy="7612652"/>
          </a:xfrm>
          <a:prstGeom prst="rect">
            <a:avLst/>
          </a:prstGeom>
          <a:ln w="12700">
            <a:miter lim="400000"/>
          </a:ln>
        </p:spPr>
      </p:pic>
      <p:pic>
        <p:nvPicPr>
          <p:cNvPr id="150" name="Image" descr="Image"/>
          <p:cNvPicPr>
            <a:picLocks noChangeAspect="1"/>
          </p:cNvPicPr>
          <p:nvPr/>
        </p:nvPicPr>
        <p:blipFill>
          <a:blip r:embed="rId3"/>
          <a:stretch>
            <a:fillRect/>
          </a:stretch>
        </p:blipFill>
        <p:spPr>
          <a:xfrm>
            <a:off x="18074602" y="558752"/>
            <a:ext cx="5854742" cy="756404"/>
          </a:xfrm>
          <a:prstGeom prst="rect">
            <a:avLst/>
          </a:prstGeom>
          <a:ln w="12700">
            <a:miter lim="400000"/>
          </a:ln>
        </p:spPr>
      </p:pic>
      <p:sp>
        <p:nvSpPr>
          <p:cNvPr id="151" name="Listening as Leadership"/>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Listening as Leadership</a:t>
            </a:r>
          </a:p>
        </p:txBody>
      </p:sp>
      <p:pic>
        <p:nvPicPr>
          <p:cNvPr id="152" name="Image" descr="Image"/>
          <p:cNvPicPr>
            <a:picLocks noChangeAspect="1"/>
          </p:cNvPicPr>
          <p:nvPr/>
        </p:nvPicPr>
        <p:blipFill>
          <a:blip r:embed="rId4"/>
          <a:stretch>
            <a:fillRect/>
          </a:stretch>
        </p:blipFill>
        <p:spPr>
          <a:xfrm>
            <a:off x="20772564" y="1529633"/>
            <a:ext cx="3176461" cy="756405"/>
          </a:xfrm>
          <a:prstGeom prst="rect">
            <a:avLst/>
          </a:prstGeom>
          <a:ln w="12700">
            <a:miter lim="400000"/>
          </a:ln>
        </p:spPr>
      </p:pic>
      <p:sp>
        <p:nvSpPr>
          <p:cNvPr id="153" name="Practice Active Listening with a Partner (10 Minutes):…"/>
          <p:cNvSpPr txBox="1">
            <a:spLocks noGrp="1"/>
          </p:cNvSpPr>
          <p:nvPr>
            <p:ph type="body" idx="4294967295"/>
          </p:nvPr>
        </p:nvSpPr>
        <p:spPr>
          <a:xfrm>
            <a:off x="1587589" y="2754515"/>
            <a:ext cx="21208822" cy="9293368"/>
          </a:xfrm>
          <a:prstGeom prst="rect">
            <a:avLst/>
          </a:prstGeom>
        </p:spPr>
        <p:txBody>
          <a:bodyPr lIns="121899" tIns="121899" rIns="121899" bIns="121899" anchor="t"/>
          <a:lstStyle/>
          <a:p>
            <a:pPr marL="0" indent="0" defTabSz="451842">
              <a:spcBef>
                <a:spcPts val="3200"/>
              </a:spcBef>
              <a:buClr>
                <a:srgbClr val="424242"/>
              </a:buClr>
              <a:buSzTx/>
              <a:buFont typeface="Helvetica"/>
              <a:buNone/>
              <a:defRPr sz="2750"/>
            </a:pPr>
            <a:r>
              <a:t> Practice Active Listening with a Partner (10 Minutes):</a:t>
            </a:r>
            <a:endParaRPr sz="495"/>
          </a:p>
          <a:p>
            <a:pPr marL="0" indent="0" defTabSz="451842">
              <a:spcBef>
                <a:spcPts val="3200"/>
              </a:spcBef>
              <a:buClr>
                <a:srgbClr val="424242"/>
              </a:buClr>
              <a:buSzTx/>
              <a:buFont typeface="Helvetica"/>
              <a:buNone/>
              <a:defRPr sz="2750"/>
            </a:pPr>
            <a:r>
              <a:t>Active listening means listening without judgment to fully understand what the other person is saying. Find a partner and take turns being the listener/questioner. </a:t>
            </a:r>
            <a:endParaRPr sz="495"/>
          </a:p>
          <a:p>
            <a:pPr marL="977900" indent="-977900" defTabSz="451842">
              <a:spcBef>
                <a:spcPts val="3200"/>
              </a:spcBef>
              <a:buClr>
                <a:srgbClr val="424242"/>
              </a:buClr>
              <a:buSzPts val="2700"/>
              <a:buAutoNum type="arabicPeriod"/>
              <a:defRPr sz="2750"/>
            </a:pPr>
            <a:r>
              <a:t>Agree which of you will start as the listener/questioner; the other will be the first speaker.</a:t>
            </a:r>
            <a:endParaRPr sz="495"/>
          </a:p>
          <a:p>
            <a:pPr marL="977900" indent="-977900" defTabSz="451842">
              <a:spcBef>
                <a:spcPts val="3200"/>
              </a:spcBef>
              <a:buClr>
                <a:srgbClr val="424242"/>
              </a:buClr>
              <a:buSzPts val="2700"/>
              <a:buAutoNum type="arabicPeriod"/>
              <a:defRPr sz="2750"/>
            </a:pPr>
            <a:r>
              <a:t>Select a topic on which the two of you disagree and develop specific phrasing for how to pose a controversial question about it—avoid something too controversial (no politics or religion). For example, “is our department (or group) advice/policy on preprints a good approach?” “should authorship order be alphabetical?,” or “should peer review be anonymous?</a:t>
            </a:r>
            <a:endParaRPr sz="495"/>
          </a:p>
          <a:p>
            <a:pPr marL="977900" indent="-977900" defTabSz="451842">
              <a:spcBef>
                <a:spcPts val="3200"/>
              </a:spcBef>
              <a:buClr>
                <a:srgbClr val="424242"/>
              </a:buClr>
              <a:buSzPts val="2700"/>
              <a:buAutoNum type="arabicPeriod"/>
              <a:defRPr sz="2750"/>
            </a:pPr>
            <a:r>
              <a:t>Set a timer for 2 minutes. </a:t>
            </a:r>
            <a:endParaRPr sz="495"/>
          </a:p>
          <a:p>
            <a:pPr marL="977900" indent="-977900" defTabSz="451842">
              <a:spcBef>
                <a:spcPts val="3200"/>
              </a:spcBef>
              <a:buClr>
                <a:srgbClr val="424242"/>
              </a:buClr>
              <a:buSzPts val="2700"/>
              <a:buAutoNum type="arabicPeriod"/>
              <a:defRPr sz="2750"/>
            </a:pPr>
            <a:r>
              <a:t>This listener poses the agreed-upon controversial question and then for the next two minutes listens to the speaker and says only: (1) “tell me more about that,” or (2) “Help me understand more about…,” or (3) Nodding and affirming</a:t>
            </a:r>
            <a:endParaRPr sz="495"/>
          </a:p>
          <a:p>
            <a:pPr marL="977900" indent="-977900" defTabSz="451842">
              <a:spcBef>
                <a:spcPts val="3200"/>
              </a:spcBef>
              <a:buClr>
                <a:srgbClr val="424242"/>
              </a:buClr>
              <a:buSzPts val="2700"/>
              <a:buAutoNum type="arabicPeriod"/>
              <a:defRPr sz="2750"/>
            </a:pPr>
            <a:r>
              <a:t>NOTE – The listener may not take notes, this is a listening activity. </a:t>
            </a:r>
            <a:endParaRPr sz="495"/>
          </a:p>
          <a:p>
            <a:pPr marL="977900" indent="-977900" defTabSz="451842">
              <a:spcBef>
                <a:spcPts val="3200"/>
              </a:spcBef>
              <a:buClr>
                <a:srgbClr val="424242"/>
              </a:buClr>
              <a:buSzPts val="2700"/>
              <a:buAutoNum type="arabicPeriod"/>
              <a:defRPr sz="2750"/>
            </a:pPr>
            <a:r>
              <a:t>When the timer goes off, the listener should repeat back the vies of the speaker to the speaker’s satisfaction.</a:t>
            </a:r>
            <a:endParaRPr sz="495"/>
          </a:p>
          <a:p>
            <a:pPr marL="977900" indent="-977900" defTabSz="451842">
              <a:spcBef>
                <a:spcPts val="3200"/>
              </a:spcBef>
              <a:buClr>
                <a:srgbClr val="424242"/>
              </a:buClr>
              <a:buSzPts val="2700"/>
              <a:buAutoNum type="arabicPeriod"/>
              <a:defRPr sz="2750"/>
            </a:pPr>
            <a:r>
              <a:t>Switch roles, set the timer and repeat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55" name="Image" descr="Image"/>
          <p:cNvPicPr>
            <a:picLocks noChangeAspect="1"/>
          </p:cNvPicPr>
          <p:nvPr/>
        </p:nvPicPr>
        <p:blipFill>
          <a:blip r:embed="rId2">
            <a:alphaModFix amt="20000"/>
          </a:blip>
          <a:stretch>
            <a:fillRect/>
          </a:stretch>
        </p:blipFill>
        <p:spPr>
          <a:xfrm>
            <a:off x="0" y="0"/>
            <a:ext cx="8481829" cy="8480720"/>
          </a:xfrm>
          <a:prstGeom prst="rect">
            <a:avLst/>
          </a:prstGeom>
          <a:ln w="12700">
            <a:miter lim="400000"/>
          </a:ln>
        </p:spPr>
      </p:pic>
      <p:sp>
        <p:nvSpPr>
          <p:cNvPr id="156" name="Words When You Need Them"/>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Words When You Need Them</a:t>
            </a:r>
          </a:p>
        </p:txBody>
      </p:sp>
      <p:pic>
        <p:nvPicPr>
          <p:cNvPr id="157" name="Image" descr="Image"/>
          <p:cNvPicPr>
            <a:picLocks noChangeAspect="1"/>
          </p:cNvPicPr>
          <p:nvPr/>
        </p:nvPicPr>
        <p:blipFill>
          <a:blip r:embed="rId3"/>
          <a:stretch>
            <a:fillRect/>
          </a:stretch>
        </p:blipFill>
        <p:spPr>
          <a:xfrm>
            <a:off x="20986815" y="13589000"/>
            <a:ext cx="6583630" cy="891320"/>
          </a:xfrm>
          <a:prstGeom prst="rect">
            <a:avLst/>
          </a:prstGeom>
          <a:ln w="12700">
            <a:miter lim="400000"/>
          </a:ln>
        </p:spPr>
      </p:pic>
      <p:pic>
        <p:nvPicPr>
          <p:cNvPr id="158" name="Image" descr="Image"/>
          <p:cNvPicPr>
            <a:picLocks noChangeAspect="1"/>
          </p:cNvPicPr>
          <p:nvPr/>
        </p:nvPicPr>
        <p:blipFill>
          <a:blip r:embed="rId4"/>
          <a:stretch>
            <a:fillRect/>
          </a:stretch>
        </p:blipFill>
        <p:spPr>
          <a:xfrm>
            <a:off x="17922202" y="1519505"/>
            <a:ext cx="5854742" cy="756404"/>
          </a:xfrm>
          <a:prstGeom prst="rect">
            <a:avLst/>
          </a:prstGeom>
          <a:ln w="12700">
            <a:miter lim="400000"/>
          </a:ln>
        </p:spPr>
      </p:pic>
      <p:pic>
        <p:nvPicPr>
          <p:cNvPr id="159" name="Image" descr="Image"/>
          <p:cNvPicPr>
            <a:picLocks noChangeAspect="1"/>
          </p:cNvPicPr>
          <p:nvPr/>
        </p:nvPicPr>
        <p:blipFill>
          <a:blip r:embed="rId5"/>
          <a:stretch>
            <a:fillRect/>
          </a:stretch>
        </p:blipFill>
        <p:spPr>
          <a:xfrm>
            <a:off x="20777044" y="2480258"/>
            <a:ext cx="2999900" cy="796918"/>
          </a:xfrm>
          <a:prstGeom prst="rect">
            <a:avLst/>
          </a:prstGeom>
          <a:ln w="12700">
            <a:miter lim="400000"/>
          </a:ln>
        </p:spPr>
      </p:pic>
      <p:pic>
        <p:nvPicPr>
          <p:cNvPr id="160" name="Image" descr="Image"/>
          <p:cNvPicPr>
            <a:picLocks noChangeAspect="1"/>
          </p:cNvPicPr>
          <p:nvPr/>
        </p:nvPicPr>
        <p:blipFill>
          <a:blip r:embed="rId6"/>
          <a:stretch>
            <a:fillRect/>
          </a:stretch>
        </p:blipFill>
        <p:spPr>
          <a:xfrm>
            <a:off x="19562365" y="558752"/>
            <a:ext cx="4264225" cy="756404"/>
          </a:xfrm>
          <a:prstGeom prst="rect">
            <a:avLst/>
          </a:prstGeom>
          <a:ln w="12700">
            <a:miter lim="400000"/>
          </a:ln>
        </p:spPr>
      </p:pic>
      <p:sp>
        <p:nvSpPr>
          <p:cNvPr id="161" name="Think of a situation you have faced in which you didn’t know what to say, wished you had said something different, or perhaps even said nothing at all. What might have helped in that situation? With the benefit of hindsight, what would have been the righ"/>
          <p:cNvSpPr txBox="1">
            <a:spLocks noGrp="1"/>
          </p:cNvSpPr>
          <p:nvPr>
            <p:ph type="body" sz="half" idx="4294967295"/>
          </p:nvPr>
        </p:nvSpPr>
        <p:spPr>
          <a:xfrm>
            <a:off x="3468375" y="3771430"/>
            <a:ext cx="17447250" cy="7259696"/>
          </a:xfrm>
          <a:prstGeom prst="rect">
            <a:avLst/>
          </a:prstGeom>
        </p:spPr>
        <p:txBody>
          <a:bodyPr lIns="121899" tIns="121899" rIns="121899" bIns="121899" anchor="t"/>
          <a:lstStyle/>
          <a:p>
            <a:pPr marL="0" indent="0" defTabSz="591502">
              <a:spcBef>
                <a:spcPts val="4200"/>
              </a:spcBef>
              <a:buClr>
                <a:srgbClr val="424242"/>
              </a:buClr>
              <a:buSzTx/>
              <a:buFont typeface="Helvetica"/>
              <a:buNone/>
              <a:defRPr sz="3600"/>
            </a:pPr>
            <a:r>
              <a:t>Think of a situation you have faced in which you didn’t know what to say, wished you had said something different, or perhaps even said nothing at all. What might have helped in that situation? With the benefit of hindsight, what would have been the right thing to say?</a:t>
            </a:r>
            <a:endParaRPr sz="1296"/>
          </a:p>
          <a:p>
            <a:pPr marL="0" indent="0" defTabSz="591502">
              <a:spcBef>
                <a:spcPts val="4200"/>
              </a:spcBef>
              <a:buClr>
                <a:srgbClr val="424242"/>
              </a:buClr>
              <a:buSzTx/>
              <a:buFont typeface="Helvetica"/>
              <a:buNone/>
              <a:defRPr sz="3600"/>
            </a:pPr>
            <a:r>
              <a:t>Small Group Activity (10-15 Minutes):</a:t>
            </a:r>
            <a:endParaRPr sz="1296"/>
          </a:p>
          <a:p>
            <a:pPr marL="969916" indent="-829711" defTabSz="591502">
              <a:spcBef>
                <a:spcPts val="4200"/>
              </a:spcBef>
              <a:buClr>
                <a:srgbClr val="424242"/>
              </a:buClr>
              <a:buSzPts val="3600"/>
              <a:buFont typeface="Helvetica"/>
              <a:buChar char="●"/>
              <a:defRPr sz="3600"/>
            </a:pPr>
            <a:r>
              <a:t>Select a situation some of you in the group may face in the future that you are anxious about, not necessarily the most important one in your life but a simple one.</a:t>
            </a:r>
          </a:p>
          <a:p>
            <a:pPr marL="969916" indent="-829711" defTabSz="591502">
              <a:spcBef>
                <a:spcPts val="4200"/>
              </a:spcBef>
              <a:buClr>
                <a:srgbClr val="424242"/>
              </a:buClr>
              <a:buSzPts val="3600"/>
              <a:buFont typeface="Helvetica"/>
              <a:buChar char="●"/>
              <a:defRPr sz="3600"/>
            </a:pPr>
            <a:r>
              <a:t>As a group, take a moment to brainstorm and write down personal scripts that you could say. Discuss with the group which are the best/most helpful</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63" name="Image" descr="Image"/>
          <p:cNvPicPr>
            <a:picLocks noChangeAspect="1"/>
          </p:cNvPicPr>
          <p:nvPr/>
        </p:nvPicPr>
        <p:blipFill>
          <a:blip r:embed="rId2">
            <a:alphaModFix amt="20000"/>
          </a:blip>
          <a:stretch>
            <a:fillRect/>
          </a:stretch>
        </p:blipFill>
        <p:spPr>
          <a:xfrm>
            <a:off x="0" y="37587"/>
            <a:ext cx="8481829" cy="8480720"/>
          </a:xfrm>
          <a:prstGeom prst="rect">
            <a:avLst/>
          </a:prstGeom>
          <a:ln w="12700">
            <a:miter lim="400000"/>
          </a:ln>
        </p:spPr>
      </p:pic>
      <p:sp>
        <p:nvSpPr>
          <p:cNvPr id="164" name="Words When You Need Them"/>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Words When You Need Them</a:t>
            </a:r>
          </a:p>
        </p:txBody>
      </p:sp>
      <p:pic>
        <p:nvPicPr>
          <p:cNvPr id="165" name="Image" descr="Image"/>
          <p:cNvPicPr>
            <a:picLocks noChangeAspect="1"/>
          </p:cNvPicPr>
          <p:nvPr/>
        </p:nvPicPr>
        <p:blipFill>
          <a:blip r:embed="rId3"/>
          <a:stretch>
            <a:fillRect/>
          </a:stretch>
        </p:blipFill>
        <p:spPr>
          <a:xfrm>
            <a:off x="20986815" y="13589000"/>
            <a:ext cx="6583630" cy="891320"/>
          </a:xfrm>
          <a:prstGeom prst="rect">
            <a:avLst/>
          </a:prstGeom>
          <a:ln w="12700">
            <a:miter lim="400000"/>
          </a:ln>
        </p:spPr>
      </p:pic>
      <p:pic>
        <p:nvPicPr>
          <p:cNvPr id="166" name="Image" descr="Image"/>
          <p:cNvPicPr>
            <a:picLocks noChangeAspect="1"/>
          </p:cNvPicPr>
          <p:nvPr/>
        </p:nvPicPr>
        <p:blipFill>
          <a:blip r:embed="rId4"/>
          <a:stretch>
            <a:fillRect/>
          </a:stretch>
        </p:blipFill>
        <p:spPr>
          <a:xfrm>
            <a:off x="17922202" y="1519505"/>
            <a:ext cx="5854742" cy="756404"/>
          </a:xfrm>
          <a:prstGeom prst="rect">
            <a:avLst/>
          </a:prstGeom>
          <a:ln w="12700">
            <a:miter lim="400000"/>
          </a:ln>
        </p:spPr>
      </p:pic>
      <p:sp>
        <p:nvSpPr>
          <p:cNvPr id="167" name="Share the situation your group discussed and one or two of the best personal scripts with the larger group (5-10 Minutes).…"/>
          <p:cNvSpPr txBox="1">
            <a:spLocks noGrp="1"/>
          </p:cNvSpPr>
          <p:nvPr>
            <p:ph type="body" sz="half" idx="4294967295"/>
          </p:nvPr>
        </p:nvSpPr>
        <p:spPr>
          <a:xfrm>
            <a:off x="3709744" y="3672296"/>
            <a:ext cx="16964512" cy="6371408"/>
          </a:xfrm>
          <a:prstGeom prst="rect">
            <a:avLst/>
          </a:prstGeom>
        </p:spPr>
        <p:txBody>
          <a:bodyPr lIns="121899" tIns="121899" rIns="121899" bIns="121899" anchor="t"/>
          <a:lstStyle/>
          <a:p>
            <a:pPr marL="0" indent="0">
              <a:buClr>
                <a:srgbClr val="424242"/>
              </a:buClr>
              <a:buSzTx/>
              <a:buFont typeface="Helvetica"/>
              <a:buNone/>
            </a:pPr>
            <a:r>
              <a:t>Share the situation your group discussed and one or two of the best personal scripts with the larger group (5-10 Minutes).</a:t>
            </a:r>
            <a:endParaRPr sz="1800"/>
          </a:p>
          <a:p>
            <a:pPr marL="0" indent="0">
              <a:buClr>
                <a:srgbClr val="424242"/>
              </a:buClr>
              <a:buSzTx/>
              <a:buFont typeface="Helvetica"/>
              <a:buNone/>
            </a:pPr>
            <a:r>
              <a:t>Discuss as a large group: </a:t>
            </a:r>
          </a:p>
          <a:p>
            <a:pPr marL="793750" indent="-793750">
              <a:buClr>
                <a:srgbClr val="424242"/>
              </a:buClr>
              <a:buSzPts val="5000"/>
              <a:buFont typeface="Helvetica"/>
              <a:buChar char="●"/>
            </a:pPr>
            <a:r>
              <a:t>What power comes from having specific words ready for these situations?</a:t>
            </a:r>
          </a:p>
        </p:txBody>
      </p:sp>
      <p:pic>
        <p:nvPicPr>
          <p:cNvPr id="168" name="Image" descr="Image"/>
          <p:cNvPicPr>
            <a:picLocks noChangeAspect="1"/>
          </p:cNvPicPr>
          <p:nvPr/>
        </p:nvPicPr>
        <p:blipFill>
          <a:blip r:embed="rId5"/>
          <a:stretch>
            <a:fillRect/>
          </a:stretch>
        </p:blipFill>
        <p:spPr>
          <a:xfrm>
            <a:off x="20777044" y="2480258"/>
            <a:ext cx="2999900" cy="796918"/>
          </a:xfrm>
          <a:prstGeom prst="rect">
            <a:avLst/>
          </a:prstGeom>
          <a:ln w="12700">
            <a:miter lim="400000"/>
          </a:ln>
        </p:spPr>
      </p:pic>
      <p:pic>
        <p:nvPicPr>
          <p:cNvPr id="169" name="Image" descr="Image"/>
          <p:cNvPicPr>
            <a:picLocks noChangeAspect="1"/>
          </p:cNvPicPr>
          <p:nvPr/>
        </p:nvPicPr>
        <p:blipFill>
          <a:blip r:embed="rId6"/>
          <a:stretch>
            <a:fillRect/>
          </a:stretch>
        </p:blipFill>
        <p:spPr>
          <a:xfrm>
            <a:off x="19562365" y="558752"/>
            <a:ext cx="4264225" cy="756404"/>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3B394"/>
            </a:gs>
          </a:gsLst>
          <a:lin ang="5400000" scaled="0"/>
        </a:gradFill>
        <a:effectLst/>
      </p:bgPr>
    </p:bg>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alphaModFix amt="18249"/>
          </a:blip>
          <a:stretch>
            <a:fillRect/>
          </a:stretch>
        </p:blipFill>
        <p:spPr>
          <a:xfrm>
            <a:off x="0" y="0"/>
            <a:ext cx="7827468" cy="7825176"/>
          </a:xfrm>
          <a:prstGeom prst="rect">
            <a:avLst/>
          </a:prstGeom>
          <a:ln w="12700">
            <a:miter lim="400000"/>
          </a:ln>
        </p:spPr>
      </p:pic>
      <p:pic>
        <p:nvPicPr>
          <p:cNvPr id="172" name="Image" descr="Image"/>
          <p:cNvPicPr>
            <a:picLocks noChangeAspect="1"/>
          </p:cNvPicPr>
          <p:nvPr/>
        </p:nvPicPr>
        <p:blipFill>
          <a:blip r:embed="rId3"/>
          <a:stretch>
            <a:fillRect/>
          </a:stretch>
        </p:blipFill>
        <p:spPr>
          <a:xfrm>
            <a:off x="18995581" y="667108"/>
            <a:ext cx="4934836" cy="703455"/>
          </a:xfrm>
          <a:prstGeom prst="rect">
            <a:avLst/>
          </a:prstGeom>
          <a:ln w="12700">
            <a:miter lim="400000"/>
          </a:ln>
        </p:spPr>
      </p:pic>
      <p:sp>
        <p:nvSpPr>
          <p:cNvPr id="173" name="Better Science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Better Science Discussion</a:t>
            </a:r>
          </a:p>
        </p:txBody>
      </p:sp>
      <p:sp>
        <p:nvSpPr>
          <p:cNvPr id="174" name="Key to the topic of this episode is the general disarray of the lab notebooks in the Sorenson Lab.…"/>
          <p:cNvSpPr txBox="1">
            <a:spLocks noGrp="1"/>
          </p:cNvSpPr>
          <p:nvPr>
            <p:ph type="body" idx="4294967295"/>
          </p:nvPr>
        </p:nvSpPr>
        <p:spPr>
          <a:xfrm>
            <a:off x="2729513" y="3203749"/>
            <a:ext cx="17096990" cy="7825185"/>
          </a:xfrm>
          <a:prstGeom prst="rect">
            <a:avLst/>
          </a:prstGeom>
        </p:spPr>
        <p:txBody>
          <a:bodyPr lIns="121899" tIns="121899" rIns="121899" bIns="121899" anchor="t"/>
          <a:lstStyle/>
          <a:p>
            <a:pPr marL="0" indent="0" defTabSz="632579">
              <a:spcBef>
                <a:spcPts val="4500"/>
              </a:spcBef>
              <a:buClr>
                <a:srgbClr val="424242"/>
              </a:buClr>
              <a:buSzTx/>
              <a:buFont typeface="Helvetica"/>
              <a:buNone/>
              <a:defRPr sz="3850"/>
            </a:pPr>
            <a:r>
              <a:t>Key to the topic of this episode is the general disarray of the lab notebooks in the Sorenson Lab. </a:t>
            </a:r>
            <a:endParaRPr sz="1386"/>
          </a:p>
          <a:p>
            <a:pPr marL="0" indent="0" defTabSz="632579">
              <a:spcBef>
                <a:spcPts val="4500"/>
              </a:spcBef>
              <a:buClr>
                <a:srgbClr val="424242"/>
              </a:buClr>
              <a:buSzTx/>
              <a:buFont typeface="Helvetica"/>
              <a:buNone/>
              <a:defRPr sz="3850"/>
            </a:pPr>
            <a:r>
              <a:t>Discuss the following questions (10-15 Minutes):</a:t>
            </a:r>
            <a:endParaRPr sz="1386"/>
          </a:p>
          <a:p>
            <a:pPr marL="611187" indent="-611187" defTabSz="632579">
              <a:spcBef>
                <a:spcPts val="4500"/>
              </a:spcBef>
              <a:buClr>
                <a:srgbClr val="424242"/>
              </a:buClr>
              <a:buSzPts val="3800"/>
              <a:buFont typeface="Helvetica"/>
              <a:buChar char="●"/>
              <a:defRPr sz="3850"/>
            </a:pPr>
            <a:r>
              <a:t>What controls should be in place to ensure that all relevant information makes it into a lab notebook?</a:t>
            </a:r>
          </a:p>
          <a:p>
            <a:pPr marL="611187" indent="-611187" defTabSz="632579">
              <a:spcBef>
                <a:spcPts val="4500"/>
              </a:spcBef>
              <a:buClr>
                <a:srgbClr val="424242"/>
              </a:buClr>
              <a:buSzPts val="3800"/>
              <a:buFont typeface="Helvetica"/>
              <a:buChar char="●"/>
              <a:defRPr sz="3850"/>
            </a:pPr>
            <a:r>
              <a:t>What IS relevant information [while that might differ project to project, are there any pieces of information that should ALWAYS be included in a lab notebook?]?</a:t>
            </a:r>
          </a:p>
          <a:p>
            <a:pPr marL="611187" indent="-611187" defTabSz="632579">
              <a:spcBef>
                <a:spcPts val="4500"/>
              </a:spcBef>
              <a:buClr>
                <a:srgbClr val="424242"/>
              </a:buClr>
              <a:buSzPts val="3800"/>
              <a:buFont typeface="Helvetica"/>
              <a:buChar char="●"/>
              <a:defRPr sz="3850"/>
            </a:pPr>
            <a:r>
              <a:t>How can lab members hold each other accountable?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9EB7DC"/>
            </a:gs>
          </a:gsLst>
          <a:lin ang="5400000" scaled="0"/>
        </a:gradFill>
        <a:effectLst/>
      </p:bgPr>
    </p:bg>
    <p:spTree>
      <p:nvGrpSpPr>
        <p:cNvPr id="1" name=""/>
        <p:cNvGrpSpPr/>
        <p:nvPr/>
      </p:nvGrpSpPr>
      <p:grpSpPr>
        <a:xfrm>
          <a:off x="0" y="0"/>
          <a:ext cx="0" cy="0"/>
          <a:chOff x="0" y="0"/>
          <a:chExt cx="0" cy="0"/>
        </a:xfrm>
      </p:grpSpPr>
      <p:pic>
        <p:nvPicPr>
          <p:cNvPr id="176" name="Image" descr="Image"/>
          <p:cNvPicPr>
            <a:picLocks noChangeAspect="1"/>
          </p:cNvPicPr>
          <p:nvPr/>
        </p:nvPicPr>
        <p:blipFill>
          <a:blip r:embed="rId2">
            <a:alphaModFix amt="18249"/>
          </a:blip>
          <a:stretch>
            <a:fillRect/>
          </a:stretch>
        </p:blipFill>
        <p:spPr>
          <a:xfrm>
            <a:off x="0" y="0"/>
            <a:ext cx="7827468" cy="7825176"/>
          </a:xfrm>
          <a:prstGeom prst="rect">
            <a:avLst/>
          </a:prstGeom>
          <a:ln w="12700">
            <a:miter lim="400000"/>
          </a:ln>
        </p:spPr>
      </p:pic>
      <p:pic>
        <p:nvPicPr>
          <p:cNvPr id="177" name="Image" descr="Image"/>
          <p:cNvPicPr>
            <a:picLocks noChangeAspect="1"/>
          </p:cNvPicPr>
          <p:nvPr/>
        </p:nvPicPr>
        <p:blipFill>
          <a:blip r:embed="rId3"/>
          <a:stretch>
            <a:fillRect/>
          </a:stretch>
        </p:blipFill>
        <p:spPr>
          <a:xfrm>
            <a:off x="19684689" y="611723"/>
            <a:ext cx="4310219" cy="712625"/>
          </a:xfrm>
          <a:prstGeom prst="rect">
            <a:avLst/>
          </a:prstGeom>
          <a:ln w="12700">
            <a:miter lim="400000"/>
          </a:ln>
        </p:spPr>
      </p:pic>
      <p:sp>
        <p:nvSpPr>
          <p:cNvPr id="178"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Lab Manual Discussion Questions</a:t>
            </a:r>
          </a:p>
        </p:txBody>
      </p:sp>
      <p:sp>
        <p:nvSpPr>
          <p:cNvPr id="179" name="Google Shape;400;p31"/>
          <p:cNvSpPr txBox="1"/>
          <p:nvPr/>
        </p:nvSpPr>
        <p:spPr>
          <a:xfrm>
            <a:off x="2586428" y="2953998"/>
            <a:ext cx="19211144" cy="7808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ormAutofit/>
          </a:bodyPr>
          <a:lstStyle/>
          <a:p>
            <a:pPr algn="l">
              <a:spcBef>
                <a:spcPts val="5900"/>
              </a:spcBef>
              <a:buClr>
                <a:srgbClr val="424242"/>
              </a:buClr>
              <a:buFont typeface="Helvetica"/>
              <a:defRPr sz="5000">
                <a:latin typeface="Raleway Medium"/>
                <a:ea typeface="Raleway Medium"/>
                <a:cs typeface="Raleway Medium"/>
                <a:sym typeface="Raleway Medium"/>
              </a:defRPr>
            </a:pPr>
            <a:r>
              <a:t>Consider how at the center of these scenes are issues of civility and treating others with respect. </a:t>
            </a:r>
            <a:endParaRPr sz="1800"/>
          </a:p>
          <a:p>
            <a:pPr algn="l">
              <a:spcBef>
                <a:spcPts val="5900"/>
              </a:spcBef>
              <a:buClr>
                <a:srgbClr val="424242"/>
              </a:buClr>
              <a:buFont typeface="Helvetica"/>
              <a:defRPr sz="5000">
                <a:latin typeface="Raleway Medium"/>
                <a:ea typeface="Raleway Medium"/>
                <a:cs typeface="Raleway Medium"/>
                <a:sym typeface="Raleway Medium"/>
              </a:defRPr>
            </a:pPr>
            <a:r>
              <a:t>In small group Discuss the Following (10 Minutes):</a:t>
            </a:r>
            <a:endParaRPr sz="1600"/>
          </a:p>
          <a:p>
            <a:pPr marL="1347106" indent="-1152377" algn="l">
              <a:spcBef>
                <a:spcPts val="5900"/>
              </a:spcBef>
              <a:buClr>
                <a:srgbClr val="424242"/>
              </a:buClr>
              <a:buSzPts val="5000"/>
              <a:buFont typeface="Helvetica"/>
              <a:buChar char="●"/>
              <a:defRPr sz="5000">
                <a:latin typeface="Raleway Medium"/>
                <a:ea typeface="Raleway Medium"/>
                <a:cs typeface="Raleway Medium"/>
                <a:sym typeface="Raleway Medium"/>
              </a:defRPr>
            </a:pPr>
            <a:r>
              <a:t>What information should be in the lab manual about how to talk respectfully to other people in the lab?</a:t>
            </a:r>
          </a:p>
          <a:p>
            <a:pPr marL="1347106" indent="-1152377" algn="l">
              <a:spcBef>
                <a:spcPts val="5900"/>
              </a:spcBef>
              <a:buClr>
                <a:srgbClr val="424242"/>
              </a:buClr>
              <a:buSzPts val="5000"/>
              <a:buFont typeface="Helvetica"/>
              <a:buChar char="●"/>
              <a:defRPr sz="5000">
                <a:latin typeface="Raleway Medium"/>
                <a:ea typeface="Raleway Medium"/>
                <a:cs typeface="Raleway Medium"/>
                <a:sym typeface="Raleway Medium"/>
              </a:defRPr>
            </a:pPr>
            <a:r>
              <a:t>Would it be helpful to include guidelines for discussions? Any other communication?</a:t>
            </a:r>
          </a:p>
        </p:txBody>
      </p:sp>
    </p:spTree>
  </p:cSld>
  <p:clrMapOvr>
    <a:masterClrMapping/>
  </p:clrMapOvr>
  <p:transition spd="med"/>
</p:sld>
</file>

<file path=ppt/theme/theme1.xml><?xml version="1.0" encoding="utf-8"?>
<a:theme xmlns:a="http://schemas.openxmlformats.org/drawingml/2006/main"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822</Words>
  <Application>Microsoft Macintosh PowerPoint</Application>
  <PresentationFormat>Custom</PresentationFormat>
  <Paragraphs>55</Paragraphs>
  <Slides>10</Slides>
  <Notes>0</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Arvo</vt:lpstr>
      <vt:lpstr>Century Gothic</vt:lpstr>
      <vt:lpstr>Helvetica</vt:lpstr>
      <vt:lpstr>Helvetica Light</vt:lpstr>
      <vt:lpstr>Helvetica Neue</vt:lpstr>
      <vt:lpstr>Helvetica Neue Light</vt:lpstr>
      <vt:lpstr>Lato Black</vt:lpstr>
      <vt:lpstr>Raleway Italic</vt:lpstr>
      <vt:lpstr>Raleway Light</vt:lpstr>
      <vt:lpstr>Raleway Medium</vt:lpstr>
      <vt:lpstr>Raleway SemiBold</vt:lpstr>
      <vt:lpstr>Times Roman</vt:lpstr>
      <vt:lpstr>Trebuchet MS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Henderson, Corinne Marie</cp:lastModifiedBy>
  <cp:revision>1</cp:revision>
  <dcterms:modified xsi:type="dcterms:W3CDTF">2023-05-16T20:57:04Z</dcterms:modified>
</cp:coreProperties>
</file>