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1pPr>
    <a:lvl2pPr marL="0" marR="0" indent="2286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2pPr>
    <a:lvl3pPr marL="0" marR="0" indent="4572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3pPr>
    <a:lvl4pPr marL="0" marR="0" indent="6858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4pPr>
    <a:lvl5pPr marL="0" marR="0" indent="9144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5pPr>
    <a:lvl6pPr marL="0" marR="0" indent="11430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6pPr>
    <a:lvl7pPr marL="0" marR="0" indent="13716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7pPr>
    <a:lvl8pPr marL="0" marR="0" indent="16002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8pPr>
    <a:lvl9pPr marL="0" marR="0" indent="18288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41"/>
    <p:restoredTop sz="94652"/>
  </p:normalViewPr>
  <p:slideViewPr>
    <p:cSldViewPr snapToGrid="0">
      <p:cViewPr varScale="1">
        <p:scale>
          <a:sx n="43" d="100"/>
          <a:sy n="43" d="100"/>
        </p:scale>
        <p:origin x="720"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xfrm>
            <a:off x="1143000" y="685800"/>
            <a:ext cx="4572000" cy="3429000"/>
          </a:xfrm>
          <a:prstGeom prst="rect">
            <a:avLst/>
          </a:prstGeom>
        </p:spPr>
        <p:txBody>
          <a:bodyPr/>
          <a:lstStyle/>
          <a:p>
            <a:endParaRPr/>
          </a:p>
        </p:txBody>
      </p:sp>
      <p:sp>
        <p:nvSpPr>
          <p:cNvPr id="113" name="Shape 11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Facilitator Slide Template">
    <p:bg>
      <p:bgPr>
        <a:gradFill flip="none" rotWithShape="1">
          <a:gsLst>
            <a:gs pos="0">
              <a:srgbClr val="FFFFFF"/>
            </a:gs>
            <a:gs pos="30501">
              <a:srgbClr val="E8F7F6"/>
            </a:gs>
            <a:gs pos="42243">
              <a:srgbClr val="DDF3F2"/>
            </a:gs>
            <a:gs pos="51820">
              <a:srgbClr val="D1EFED"/>
            </a:gs>
            <a:gs pos="94520">
              <a:srgbClr val="58ADAF"/>
            </a:gs>
          </a:gsLst>
          <a:lin ang="5400000" scaled="0"/>
        </a:gradFill>
        <a:effectLst/>
      </p:bgPr>
    </p:bg>
    <p:spTree>
      <p:nvGrpSpPr>
        <p:cNvPr id="1" name=""/>
        <p:cNvGrpSpPr/>
        <p:nvPr/>
      </p:nvGrpSpPr>
      <p:grpSpPr>
        <a:xfrm>
          <a:off x="0" y="0"/>
          <a:ext cx="0" cy="0"/>
          <a:chOff x="0" y="0"/>
          <a:chExt cx="0" cy="0"/>
        </a:xfrm>
      </p:grpSpPr>
      <p:grpSp>
        <p:nvGrpSpPr>
          <p:cNvPr id="38" name="Group"/>
          <p:cNvGrpSpPr/>
          <p:nvPr/>
        </p:nvGrpSpPr>
        <p:grpSpPr>
          <a:xfrm>
            <a:off x="-1" y="-1"/>
            <a:ext cx="24384001" cy="13716001"/>
            <a:chOff x="0" y="0"/>
            <a:chExt cx="24384000" cy="13716000"/>
          </a:xfrm>
        </p:grpSpPr>
        <p:sp>
          <p:nvSpPr>
            <p:cNvPr id="30"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endParaRPr/>
            </a:p>
          </p:txBody>
        </p:sp>
        <p:sp>
          <p:nvSpPr>
            <p:cNvPr id="31"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endParaRPr/>
            </a:p>
          </p:txBody>
        </p:sp>
        <p:pic>
          <p:nvPicPr>
            <p:cNvPr id="32" name="page1image20922752.png" descr="page1image20922752.png"/>
            <p:cNvPicPr>
              <a:picLocks noChangeAspect="1"/>
            </p:cNvPicPr>
            <p:nvPr/>
          </p:nvPicPr>
          <p:blipFill>
            <a:blip r:embed="rId2"/>
            <a:stretch>
              <a:fillRect/>
            </a:stretch>
          </p:blipFill>
          <p:spPr>
            <a:xfrm>
              <a:off x="517199" y="12605168"/>
              <a:ext cx="357738" cy="513842"/>
            </a:xfrm>
            <a:prstGeom prst="rect">
              <a:avLst/>
            </a:prstGeom>
            <a:ln w="12700" cap="flat">
              <a:noFill/>
              <a:miter lim="400000"/>
            </a:ln>
            <a:effectLst/>
          </p:spPr>
        </p:pic>
        <p:sp>
          <p:nvSpPr>
            <p:cNvPr id="33"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endParaRPr/>
            </a:p>
          </p:txBody>
        </p:sp>
        <p:pic>
          <p:nvPicPr>
            <p:cNvPr id="34" name="Image" descr="Image"/>
            <p:cNvPicPr>
              <a:picLocks noChangeAspect="1"/>
            </p:cNvPicPr>
            <p:nvPr/>
          </p:nvPicPr>
          <p:blipFill>
            <a:blip r:embed="rId3"/>
            <a:srcRect l="16141" t="20130" r="14153" b="20130"/>
            <a:stretch>
              <a:fillRect/>
            </a:stretch>
          </p:blipFill>
          <p:spPr>
            <a:xfrm>
              <a:off x="1314087" y="12516242"/>
              <a:ext cx="1907432" cy="691617"/>
            </a:xfrm>
            <a:prstGeom prst="rect">
              <a:avLst/>
            </a:prstGeom>
            <a:ln w="12700" cap="flat">
              <a:noFill/>
              <a:miter lim="400000"/>
            </a:ln>
            <a:effectLst/>
          </p:spPr>
        </p:pic>
        <p:sp>
          <p:nvSpPr>
            <p:cNvPr id="35"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endParaRPr/>
            </a:p>
          </p:txBody>
        </p:sp>
        <p:sp>
          <p:nvSpPr>
            <p:cNvPr id="36"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endParaRPr/>
            </a:p>
          </p:txBody>
        </p:sp>
        <p:sp>
          <p:nvSpPr>
            <p:cNvPr id="37"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defTabSz="1155278">
                <a:defRPr sz="3800" b="1" i="1">
                  <a:solidFill>
                    <a:srgbClr val="FFFFFF"/>
                  </a:solidFill>
                  <a:latin typeface="Times Roman"/>
                  <a:ea typeface="Times Roman"/>
                  <a:cs typeface="Times Roman"/>
                  <a:sym typeface="Times Roman"/>
                </a:defRPr>
              </a:lvl1pPr>
            </a:lstStyle>
            <a:p>
              <a:r>
                <a:t>ncpre</a:t>
              </a:r>
            </a:p>
          </p:txBody>
        </p:sp>
      </p:grpSp>
      <p:sp>
        <p:nvSpPr>
          <p:cNvPr id="39" name="Slide Number"/>
          <p:cNvSpPr txBox="1">
            <a:spLocks noGrp="1"/>
          </p:cNvSpPr>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Facilitator Slide Template copy">
    <p:bg>
      <p:bgPr>
        <a:gradFill flip="none" rotWithShape="1">
          <a:gsLst>
            <a:gs pos="0">
              <a:srgbClr val="FFFFFF"/>
            </a:gs>
            <a:gs pos="30501">
              <a:srgbClr val="E8F7F6"/>
            </a:gs>
            <a:gs pos="42243">
              <a:srgbClr val="DDF3F2"/>
            </a:gs>
            <a:gs pos="51820">
              <a:srgbClr val="D1EFED"/>
            </a:gs>
            <a:gs pos="94520">
              <a:srgbClr val="B2ABF5"/>
            </a:gs>
          </a:gsLst>
          <a:lin ang="5400000" scaled="0"/>
        </a:gradFill>
        <a:effectLst/>
      </p:bgPr>
    </p:bg>
    <p:spTree>
      <p:nvGrpSpPr>
        <p:cNvPr id="1" name=""/>
        <p:cNvGrpSpPr/>
        <p:nvPr/>
      </p:nvGrpSpPr>
      <p:grpSpPr>
        <a:xfrm>
          <a:off x="0" y="0"/>
          <a:ext cx="0" cy="0"/>
          <a:chOff x="0" y="0"/>
          <a:chExt cx="0" cy="0"/>
        </a:xfrm>
      </p:grpSpPr>
      <p:grpSp>
        <p:nvGrpSpPr>
          <p:cNvPr id="54" name="Group"/>
          <p:cNvGrpSpPr/>
          <p:nvPr/>
        </p:nvGrpSpPr>
        <p:grpSpPr>
          <a:xfrm>
            <a:off x="-1" y="-1"/>
            <a:ext cx="24384001" cy="13716001"/>
            <a:chOff x="0" y="0"/>
            <a:chExt cx="24384000" cy="13716000"/>
          </a:xfrm>
        </p:grpSpPr>
        <p:sp>
          <p:nvSpPr>
            <p:cNvPr id="46"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endParaRPr/>
            </a:p>
          </p:txBody>
        </p:sp>
        <p:sp>
          <p:nvSpPr>
            <p:cNvPr id="47"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endParaRPr/>
            </a:p>
          </p:txBody>
        </p:sp>
        <p:pic>
          <p:nvPicPr>
            <p:cNvPr id="48" name="page1image20922752.png" descr="page1image20922752.png"/>
            <p:cNvPicPr>
              <a:picLocks noChangeAspect="1"/>
            </p:cNvPicPr>
            <p:nvPr/>
          </p:nvPicPr>
          <p:blipFill>
            <a:blip r:embed="rId2"/>
            <a:stretch>
              <a:fillRect/>
            </a:stretch>
          </p:blipFill>
          <p:spPr>
            <a:xfrm>
              <a:off x="517199" y="12605168"/>
              <a:ext cx="357738" cy="513842"/>
            </a:xfrm>
            <a:prstGeom prst="rect">
              <a:avLst/>
            </a:prstGeom>
            <a:ln w="12700" cap="flat">
              <a:noFill/>
              <a:miter lim="400000"/>
            </a:ln>
            <a:effectLst/>
          </p:spPr>
        </p:pic>
        <p:sp>
          <p:nvSpPr>
            <p:cNvPr id="49"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endParaRPr/>
            </a:p>
          </p:txBody>
        </p:sp>
        <p:pic>
          <p:nvPicPr>
            <p:cNvPr id="50" name="Image" descr="Image"/>
            <p:cNvPicPr>
              <a:picLocks noChangeAspect="1"/>
            </p:cNvPicPr>
            <p:nvPr/>
          </p:nvPicPr>
          <p:blipFill>
            <a:blip r:embed="rId3"/>
            <a:srcRect l="16141" t="20130" r="14153" b="20130"/>
            <a:stretch>
              <a:fillRect/>
            </a:stretch>
          </p:blipFill>
          <p:spPr>
            <a:xfrm>
              <a:off x="1314087" y="12516242"/>
              <a:ext cx="1907432" cy="691617"/>
            </a:xfrm>
            <a:prstGeom prst="rect">
              <a:avLst/>
            </a:prstGeom>
            <a:ln w="12700" cap="flat">
              <a:noFill/>
              <a:miter lim="400000"/>
            </a:ln>
            <a:effectLst/>
          </p:spPr>
        </p:pic>
        <p:sp>
          <p:nvSpPr>
            <p:cNvPr id="51"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endParaRPr/>
            </a:p>
          </p:txBody>
        </p:sp>
        <p:sp>
          <p:nvSpPr>
            <p:cNvPr id="52"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endParaRPr/>
            </a:p>
          </p:txBody>
        </p:sp>
        <p:sp>
          <p:nvSpPr>
            <p:cNvPr id="53"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defTabSz="1155278">
                <a:defRPr sz="3800" b="1" i="1">
                  <a:solidFill>
                    <a:srgbClr val="FFFFFF"/>
                  </a:solidFill>
                  <a:latin typeface="Times Roman"/>
                  <a:ea typeface="Times Roman"/>
                  <a:cs typeface="Times Roman"/>
                  <a:sym typeface="Times Roman"/>
                </a:defRPr>
              </a:lvl1pPr>
            </a:lstStyle>
            <a:p>
              <a:r>
                <a:t>ncpre</a:t>
              </a:r>
            </a:p>
          </p:txBody>
        </p:sp>
      </p:grpSp>
      <p:sp>
        <p:nvSpPr>
          <p:cNvPr id="55" name="Slide Number"/>
          <p:cNvSpPr txBox="1">
            <a:spLocks noGrp="1"/>
          </p:cNvSpPr>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ext slide/ white footer">
    <p:spTree>
      <p:nvGrpSpPr>
        <p:cNvPr id="1" name=""/>
        <p:cNvGrpSpPr/>
        <p:nvPr/>
      </p:nvGrpSpPr>
      <p:grpSpPr>
        <a:xfrm>
          <a:off x="0" y="0"/>
          <a:ext cx="0" cy="0"/>
          <a:chOff x="0" y="0"/>
          <a:chExt cx="0" cy="0"/>
        </a:xfrm>
      </p:grpSpPr>
      <p:sp>
        <p:nvSpPr>
          <p:cNvPr id="62" name="Rectangle"/>
          <p:cNvSpPr/>
          <p:nvPr/>
        </p:nvSpPr>
        <p:spPr>
          <a:xfrm>
            <a:off x="0" y="12090438"/>
            <a:ext cx="24384000" cy="1524001"/>
          </a:xfrm>
          <a:prstGeom prst="rect">
            <a:avLst/>
          </a:prstGeom>
          <a:solidFill>
            <a:srgbClr val="FFFFFF"/>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endParaRPr/>
          </a:p>
        </p:txBody>
      </p:sp>
      <p:pic>
        <p:nvPicPr>
          <p:cNvPr id="63" name="Illinois HHMI Logo - Horizontal 2 - RGB.png" descr="Illinois HHMI Logo - Horizontal 2 - RGB.png"/>
          <p:cNvPicPr>
            <a:picLocks noChangeAspect="1"/>
          </p:cNvPicPr>
          <p:nvPr/>
        </p:nvPicPr>
        <p:blipFill>
          <a:blip r:embed="rId2"/>
          <a:stretch>
            <a:fillRect/>
          </a:stretch>
        </p:blipFill>
        <p:spPr>
          <a:xfrm>
            <a:off x="513510" y="12655550"/>
            <a:ext cx="2533898" cy="825500"/>
          </a:xfrm>
          <a:prstGeom prst="rect">
            <a:avLst/>
          </a:prstGeom>
          <a:ln w="12700">
            <a:miter lim="400000"/>
          </a:ln>
        </p:spPr>
      </p:pic>
      <p:sp>
        <p:nvSpPr>
          <p:cNvPr id="64" name="Rectangle"/>
          <p:cNvSpPr/>
          <p:nvPr/>
        </p:nvSpPr>
        <p:spPr>
          <a:xfrm>
            <a:off x="0" y="12420638"/>
            <a:ext cx="24384000" cy="25401"/>
          </a:xfrm>
          <a:prstGeom prst="rect">
            <a:avLst/>
          </a:prstGeom>
          <a:solidFill>
            <a:srgbClr val="D5D5D5"/>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endParaRPr/>
          </a:p>
        </p:txBody>
      </p:sp>
      <p:grpSp>
        <p:nvGrpSpPr>
          <p:cNvPr id="67" name="Group"/>
          <p:cNvGrpSpPr/>
          <p:nvPr/>
        </p:nvGrpSpPr>
        <p:grpSpPr>
          <a:xfrm>
            <a:off x="22266498" y="12661831"/>
            <a:ext cx="1712075" cy="812939"/>
            <a:chOff x="0" y="0"/>
            <a:chExt cx="1712074" cy="812937"/>
          </a:xfrm>
        </p:grpSpPr>
        <p:pic>
          <p:nvPicPr>
            <p:cNvPr id="65" name="Image" descr="Image"/>
            <p:cNvPicPr>
              <a:picLocks noChangeAspect="1"/>
            </p:cNvPicPr>
            <p:nvPr/>
          </p:nvPicPr>
          <p:blipFill>
            <a:blip r:embed="rId3"/>
            <a:srcRect l="33235" t="11246" r="32935" b="60653"/>
            <a:stretch>
              <a:fillRect/>
            </a:stretch>
          </p:blipFill>
          <p:spPr>
            <a:xfrm>
              <a:off x="1322738" y="44424"/>
              <a:ext cx="389337" cy="419066"/>
            </a:xfrm>
            <a:custGeom>
              <a:avLst/>
              <a:gdLst/>
              <a:ahLst/>
              <a:cxnLst>
                <a:cxn ang="0">
                  <a:pos x="wd2" y="hd2"/>
                </a:cxn>
                <a:cxn ang="5400000">
                  <a:pos x="wd2" y="hd2"/>
                </a:cxn>
                <a:cxn ang="10800000">
                  <a:pos x="wd2" y="hd2"/>
                </a:cxn>
                <a:cxn ang="16200000">
                  <a:pos x="wd2" y="hd2"/>
                </a:cxn>
              </a:cxnLst>
              <a:rect l="0" t="0" r="r" b="b"/>
              <a:pathLst>
                <a:path w="21516" h="21287" extrusionOk="0">
                  <a:moveTo>
                    <a:pt x="10879" y="66"/>
                  </a:moveTo>
                  <a:cubicBezTo>
                    <a:pt x="8071" y="-214"/>
                    <a:pt x="5237" y="394"/>
                    <a:pt x="2852" y="1820"/>
                  </a:cubicBezTo>
                  <a:cubicBezTo>
                    <a:pt x="1708" y="2504"/>
                    <a:pt x="0" y="4045"/>
                    <a:pt x="0" y="4401"/>
                  </a:cubicBezTo>
                  <a:cubicBezTo>
                    <a:pt x="0" y="4498"/>
                    <a:pt x="334" y="4918"/>
                    <a:pt x="746" y="5328"/>
                  </a:cubicBezTo>
                  <a:cubicBezTo>
                    <a:pt x="1158" y="5738"/>
                    <a:pt x="1492" y="6150"/>
                    <a:pt x="1492" y="6235"/>
                  </a:cubicBezTo>
                  <a:cubicBezTo>
                    <a:pt x="1492" y="6320"/>
                    <a:pt x="1272" y="6816"/>
                    <a:pt x="1009" y="7344"/>
                  </a:cubicBezTo>
                  <a:cubicBezTo>
                    <a:pt x="186" y="8995"/>
                    <a:pt x="-81" y="10732"/>
                    <a:pt x="176" y="12505"/>
                  </a:cubicBezTo>
                  <a:cubicBezTo>
                    <a:pt x="442" y="14341"/>
                    <a:pt x="1008" y="15701"/>
                    <a:pt x="2128" y="17142"/>
                  </a:cubicBezTo>
                  <a:cubicBezTo>
                    <a:pt x="3470" y="18869"/>
                    <a:pt x="4852" y="19854"/>
                    <a:pt x="7084" y="20650"/>
                  </a:cubicBezTo>
                  <a:cubicBezTo>
                    <a:pt x="7766" y="20892"/>
                    <a:pt x="8705" y="21143"/>
                    <a:pt x="9168" y="21214"/>
                  </a:cubicBezTo>
                  <a:cubicBezTo>
                    <a:pt x="10284" y="21386"/>
                    <a:pt x="12388" y="21241"/>
                    <a:pt x="13664" y="20912"/>
                  </a:cubicBezTo>
                  <a:cubicBezTo>
                    <a:pt x="17158" y="20011"/>
                    <a:pt x="20103" y="17234"/>
                    <a:pt x="21209" y="13815"/>
                  </a:cubicBezTo>
                  <a:cubicBezTo>
                    <a:pt x="21408" y="13199"/>
                    <a:pt x="21513" y="12068"/>
                    <a:pt x="21516" y="10912"/>
                  </a:cubicBezTo>
                  <a:cubicBezTo>
                    <a:pt x="21519" y="9757"/>
                    <a:pt x="21427" y="8579"/>
                    <a:pt x="21231" y="7888"/>
                  </a:cubicBezTo>
                  <a:cubicBezTo>
                    <a:pt x="20300" y="4608"/>
                    <a:pt x="17407" y="1846"/>
                    <a:pt x="13664" y="651"/>
                  </a:cubicBezTo>
                  <a:cubicBezTo>
                    <a:pt x="12753" y="360"/>
                    <a:pt x="11815" y="160"/>
                    <a:pt x="10879" y="66"/>
                  </a:cubicBezTo>
                  <a:close/>
                </a:path>
              </a:pathLst>
            </a:custGeom>
            <a:ln w="12700" cap="flat">
              <a:noFill/>
              <a:miter lim="400000"/>
            </a:ln>
            <a:effectLst/>
          </p:spPr>
        </p:pic>
        <p:sp>
          <p:nvSpPr>
            <p:cNvPr id="66" name="ncpre"/>
            <p:cNvSpPr txBox="1"/>
            <p:nvPr/>
          </p:nvSpPr>
          <p:spPr>
            <a:xfrm>
              <a:off x="0" y="0"/>
              <a:ext cx="1364914" cy="8129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defTabSz="1155278">
                <a:defRPr sz="3800" b="1" i="1">
                  <a:solidFill>
                    <a:srgbClr val="13294B"/>
                  </a:solidFill>
                  <a:latin typeface="Times Roman"/>
                  <a:ea typeface="Times Roman"/>
                  <a:cs typeface="Times Roman"/>
                  <a:sym typeface="Times Roman"/>
                </a:defRPr>
              </a:lvl1pPr>
            </a:lstStyle>
            <a:p>
              <a:r>
                <a:t>ncpre</a:t>
              </a:r>
            </a:p>
          </p:txBody>
        </p:sp>
      </p:grpSp>
      <p:sp>
        <p:nvSpPr>
          <p:cNvPr id="68" name="Title Text"/>
          <p:cNvSpPr txBox="1">
            <a:spLocks noGrp="1"/>
          </p:cNvSpPr>
          <p:nvPr>
            <p:ph type="title"/>
          </p:nvPr>
        </p:nvSpPr>
        <p:spPr>
          <a:xfrm>
            <a:off x="4387453" y="1234543"/>
            <a:ext cx="15609094" cy="1607726"/>
          </a:xfrm>
          <a:prstGeom prst="rect">
            <a:avLst/>
          </a:prstGeom>
        </p:spPr>
        <p:txBody>
          <a:bodyPr lIns="71437" tIns="71437" rIns="71437" bIns="71437"/>
          <a:lstStyle/>
          <a:p>
            <a:r>
              <a:t>Title Text</a:t>
            </a:r>
          </a:p>
        </p:txBody>
      </p:sp>
      <p:sp>
        <p:nvSpPr>
          <p:cNvPr id="69" name="Body Level One…"/>
          <p:cNvSpPr txBox="1">
            <a:spLocks noGrp="1"/>
          </p:cNvSpPr>
          <p:nvPr>
            <p:ph type="body" idx="1"/>
          </p:nvPr>
        </p:nvSpPr>
        <p:spPr>
          <a:xfrm>
            <a:off x="2559646" y="3051779"/>
            <a:ext cx="15609095" cy="8840392"/>
          </a:xfrm>
          <a:prstGeom prst="rect">
            <a:avLst/>
          </a:prstGeom>
        </p:spPr>
        <p:txBody>
          <a:bodyPr lIns="71437" tIns="71437" rIns="71437" bIns="71437"/>
          <a:lstStyle>
            <a:lvl1pPr marL="0" indent="0">
              <a:buSzTx/>
              <a:buNone/>
            </a:lvl1pPr>
            <a:lvl2pPr marL="0" indent="0">
              <a:buSzTx/>
              <a:buNone/>
            </a:lvl2pPr>
            <a:lvl3pPr marL="0" indent="0">
              <a:buSzTx/>
              <a:buNone/>
            </a:lvl3pPr>
            <a:lvl4pPr marL="0" indent="0">
              <a:buSzTx/>
              <a:buNone/>
            </a:lvl4pPr>
            <a:lvl5pPr marL="0" indent="0">
              <a:buSzTx/>
              <a:buNone/>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NCPRE Generic">
    <p:spTree>
      <p:nvGrpSpPr>
        <p:cNvPr id="1" name=""/>
        <p:cNvGrpSpPr/>
        <p:nvPr/>
      </p:nvGrpSpPr>
      <p:grpSpPr>
        <a:xfrm>
          <a:off x="0" y="0"/>
          <a:ext cx="0" cy="0"/>
          <a:chOff x="0" y="0"/>
          <a:chExt cx="0" cy="0"/>
        </a:xfrm>
      </p:grpSpPr>
      <p:sp>
        <p:nvSpPr>
          <p:cNvPr id="77"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endParaRPr/>
          </a:p>
        </p:txBody>
      </p:sp>
      <p:sp>
        <p:nvSpPr>
          <p:cNvPr id="78" name="Rectangle"/>
          <p:cNvSpPr/>
          <p:nvPr/>
        </p:nvSpPr>
        <p:spPr>
          <a:xfrm>
            <a:off x="0" y="11748903"/>
            <a:ext cx="24384001"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endParaRPr/>
          </a:p>
        </p:txBody>
      </p:sp>
      <p:sp>
        <p:nvSpPr>
          <p:cNvPr id="79"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endParaRPr/>
          </a:p>
        </p:txBody>
      </p:sp>
      <p:sp>
        <p:nvSpPr>
          <p:cNvPr id="80" name="Rectangle"/>
          <p:cNvSpPr/>
          <p:nvPr/>
        </p:nvSpPr>
        <p:spPr>
          <a:xfrm>
            <a:off x="0" y="11819056"/>
            <a:ext cx="24384000" cy="1769944"/>
          </a:xfrm>
          <a:prstGeom prst="rect">
            <a:avLst/>
          </a:prstGeom>
          <a:solidFill>
            <a:srgbClr val="1D3F75"/>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endParaRPr/>
          </a:p>
        </p:txBody>
      </p:sp>
      <p:pic>
        <p:nvPicPr>
          <p:cNvPr id="81" name="Illinois-Wordmark-Horizontal-Reversed-Orange-PMS.pdf" descr="Illinois-Wordmark-Horizontal-Reversed-Orange-PMS.pdf"/>
          <p:cNvPicPr>
            <a:picLocks noChangeAspect="1"/>
          </p:cNvPicPr>
          <p:nvPr/>
        </p:nvPicPr>
        <p:blipFill>
          <a:blip r:embed="rId2"/>
          <a:stretch>
            <a:fillRect/>
          </a:stretch>
        </p:blipFill>
        <p:spPr>
          <a:xfrm>
            <a:off x="795985" y="12333941"/>
            <a:ext cx="4278371" cy="740044"/>
          </a:xfrm>
          <a:prstGeom prst="rect">
            <a:avLst/>
          </a:prstGeom>
          <a:ln w="12700">
            <a:miter lim="400000"/>
          </a:ln>
        </p:spPr>
      </p:pic>
      <p:sp>
        <p:nvSpPr>
          <p:cNvPr id="82" name="ncpre"/>
          <p:cNvSpPr txBox="1"/>
          <p:nvPr/>
        </p:nvSpPr>
        <p:spPr>
          <a:xfrm>
            <a:off x="21503095" y="12188451"/>
            <a:ext cx="1734600" cy="10311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4800" b="1" i="1">
                <a:solidFill>
                  <a:srgbClr val="FFFFFF"/>
                </a:solidFill>
                <a:latin typeface="Times Roman"/>
                <a:ea typeface="Times Roman"/>
                <a:cs typeface="Times Roman"/>
                <a:sym typeface="Times Roman"/>
              </a:defRPr>
            </a:lvl1pPr>
          </a:lstStyle>
          <a:p>
            <a:r>
              <a:t>ncpre</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slide">
    <p:spTree>
      <p:nvGrpSpPr>
        <p:cNvPr id="1" name=""/>
        <p:cNvGrpSpPr/>
        <p:nvPr/>
      </p:nvGrpSpPr>
      <p:grpSpPr>
        <a:xfrm>
          <a:off x="0" y="0"/>
          <a:ext cx="0" cy="0"/>
          <a:chOff x="0" y="0"/>
          <a:chExt cx="0" cy="0"/>
        </a:xfrm>
      </p:grpSpPr>
      <p:sp>
        <p:nvSpPr>
          <p:cNvPr id="90" name="Slide Number"/>
          <p:cNvSpPr txBox="1">
            <a:spLocks noGrp="1"/>
          </p:cNvSpPr>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Slide Template">
    <p:spTree>
      <p:nvGrpSpPr>
        <p:cNvPr id="1" name=""/>
        <p:cNvGrpSpPr/>
        <p:nvPr/>
      </p:nvGrpSpPr>
      <p:grpSpPr>
        <a:xfrm>
          <a:off x="0" y="0"/>
          <a:ext cx="0" cy="0"/>
          <a:chOff x="0" y="0"/>
          <a:chExt cx="0" cy="0"/>
        </a:xfrm>
      </p:grpSpPr>
      <p:sp>
        <p:nvSpPr>
          <p:cNvPr id="97"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endParaRPr/>
          </a:p>
        </p:txBody>
      </p:sp>
      <p:sp>
        <p:nvSpPr>
          <p:cNvPr id="98"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endParaRPr/>
          </a:p>
        </p:txBody>
      </p:sp>
      <p:sp>
        <p:nvSpPr>
          <p:cNvPr id="99" name="Rectangle"/>
          <p:cNvSpPr/>
          <p:nvPr/>
        </p:nvSpPr>
        <p:spPr>
          <a:xfrm>
            <a:off x="0" y="11996326"/>
            <a:ext cx="24384000"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endParaRPr/>
          </a:p>
        </p:txBody>
      </p:sp>
      <p:sp>
        <p:nvSpPr>
          <p:cNvPr id="100" name="Rectangle"/>
          <p:cNvSpPr/>
          <p:nvPr/>
        </p:nvSpPr>
        <p:spPr>
          <a:xfrm>
            <a:off x="0" y="12060237"/>
            <a:ext cx="24384000" cy="1524001"/>
          </a:xfrm>
          <a:prstGeom prst="rect">
            <a:avLst/>
          </a:prstGeom>
          <a:gradFill>
            <a:gsLst>
              <a:gs pos="0">
                <a:srgbClr val="0A2554"/>
              </a:gs>
              <a:gs pos="11116">
                <a:srgbClr val="33569D"/>
              </a:gs>
              <a:gs pos="53311">
                <a:srgbClr val="5B86E5"/>
              </a:gs>
              <a:gs pos="83103">
                <a:srgbClr val="5897CB"/>
              </a:gs>
              <a:gs pos="100000">
                <a:srgbClr val="55A8B0"/>
              </a:gs>
            </a:gsLst>
          </a:gradFill>
          <a:ln w="12700">
            <a:miter lim="400000"/>
          </a:ln>
        </p:spPr>
        <p:txBody>
          <a:bodyPr tIns="91439" bIns="91439" anchor="ctr"/>
          <a:lstStyle/>
          <a:p>
            <a:pPr algn="l" defTabSz="1828800">
              <a:defRPr sz="2400">
                <a:solidFill>
                  <a:srgbClr val="E8EFFF"/>
                </a:solidFill>
                <a:latin typeface="Raleway Light"/>
                <a:ea typeface="Raleway Light"/>
                <a:cs typeface="Raleway Light"/>
                <a:sym typeface="Raleway Light"/>
              </a:defRPr>
            </a:pPr>
            <a:endParaRPr/>
          </a:p>
        </p:txBody>
      </p:sp>
      <p:pic>
        <p:nvPicPr>
          <p:cNvPr id="101" name="Illinois-Logo-Reversed-Orange-RGB.png" descr="Illinois-Logo-Reversed-Orange-RGB.png"/>
          <p:cNvPicPr>
            <a:picLocks noChangeAspect="1"/>
          </p:cNvPicPr>
          <p:nvPr/>
        </p:nvPicPr>
        <p:blipFill>
          <a:blip r:embed="rId2"/>
          <a:stretch>
            <a:fillRect/>
          </a:stretch>
        </p:blipFill>
        <p:spPr>
          <a:xfrm>
            <a:off x="488694" y="12612120"/>
            <a:ext cx="290439" cy="420236"/>
          </a:xfrm>
          <a:prstGeom prst="rect">
            <a:avLst/>
          </a:prstGeom>
          <a:ln w="12700">
            <a:miter lim="400000"/>
          </a:ln>
        </p:spPr>
      </p:pic>
      <p:grpSp>
        <p:nvGrpSpPr>
          <p:cNvPr id="104" name="Group"/>
          <p:cNvGrpSpPr/>
          <p:nvPr/>
        </p:nvGrpSpPr>
        <p:grpSpPr>
          <a:xfrm>
            <a:off x="1240337" y="12534900"/>
            <a:ext cx="1425971" cy="574676"/>
            <a:chOff x="0" y="-1587"/>
            <a:chExt cx="1425969" cy="574675"/>
          </a:xfrm>
        </p:grpSpPr>
        <p:pic>
          <p:nvPicPr>
            <p:cNvPr id="102" name="Image" descr="Image"/>
            <p:cNvPicPr>
              <a:picLocks noChangeAspect="1"/>
            </p:cNvPicPr>
            <p:nvPr/>
          </p:nvPicPr>
          <p:blipFill>
            <a:blip r:embed="rId3"/>
            <a:srcRect l="33235" t="11246" r="32922" b="60659"/>
            <a:stretch>
              <a:fillRect/>
            </a:stretch>
          </p:blipFill>
          <p:spPr>
            <a:xfrm>
              <a:off x="0" y="57187"/>
              <a:ext cx="449661" cy="483717"/>
            </a:xfrm>
            <a:custGeom>
              <a:avLst/>
              <a:gdLst/>
              <a:ahLst/>
              <a:cxnLst>
                <a:cxn ang="0">
                  <a:pos x="wd2" y="hd2"/>
                </a:cxn>
                <a:cxn ang="5400000">
                  <a:pos x="wd2" y="hd2"/>
                </a:cxn>
                <a:cxn ang="10800000">
                  <a:pos x="wd2" y="hd2"/>
                </a:cxn>
                <a:cxn ang="16200000">
                  <a:pos x="wd2" y="hd2"/>
                </a:cxn>
              </a:cxnLst>
              <a:rect l="0" t="0" r="r" b="b"/>
              <a:pathLst>
                <a:path w="21511" h="21381" extrusionOk="0">
                  <a:moveTo>
                    <a:pt x="8069" y="76"/>
                  </a:moveTo>
                  <a:cubicBezTo>
                    <a:pt x="6219" y="277"/>
                    <a:pt x="4437" y="875"/>
                    <a:pt x="2848" y="1830"/>
                  </a:cubicBezTo>
                  <a:cubicBezTo>
                    <a:pt x="1704" y="2518"/>
                    <a:pt x="0" y="4069"/>
                    <a:pt x="0" y="4427"/>
                  </a:cubicBezTo>
                  <a:cubicBezTo>
                    <a:pt x="0" y="4524"/>
                    <a:pt x="329" y="4944"/>
                    <a:pt x="740" y="5356"/>
                  </a:cubicBezTo>
                  <a:cubicBezTo>
                    <a:pt x="1152" y="5768"/>
                    <a:pt x="1500" y="6165"/>
                    <a:pt x="1500" y="6251"/>
                  </a:cubicBezTo>
                  <a:cubicBezTo>
                    <a:pt x="1500" y="6337"/>
                    <a:pt x="1288" y="6844"/>
                    <a:pt x="1025" y="7374"/>
                  </a:cubicBezTo>
                  <a:cubicBezTo>
                    <a:pt x="202" y="9032"/>
                    <a:pt x="-86" y="10768"/>
                    <a:pt x="171" y="12549"/>
                  </a:cubicBezTo>
                  <a:cubicBezTo>
                    <a:pt x="436" y="14393"/>
                    <a:pt x="1007" y="15768"/>
                    <a:pt x="2126" y="17215"/>
                  </a:cubicBezTo>
                  <a:cubicBezTo>
                    <a:pt x="3468" y="18950"/>
                    <a:pt x="4850" y="19942"/>
                    <a:pt x="7082" y="20741"/>
                  </a:cubicBezTo>
                  <a:cubicBezTo>
                    <a:pt x="7763" y="20985"/>
                    <a:pt x="8688" y="21231"/>
                    <a:pt x="9151" y="21302"/>
                  </a:cubicBezTo>
                  <a:cubicBezTo>
                    <a:pt x="10266" y="21475"/>
                    <a:pt x="12376" y="21352"/>
                    <a:pt x="13651" y="21022"/>
                  </a:cubicBezTo>
                  <a:cubicBezTo>
                    <a:pt x="17142" y="20117"/>
                    <a:pt x="20083" y="17316"/>
                    <a:pt x="21188" y="13882"/>
                  </a:cubicBezTo>
                  <a:cubicBezTo>
                    <a:pt x="21387" y="13263"/>
                    <a:pt x="21508" y="12131"/>
                    <a:pt x="21511" y="10970"/>
                  </a:cubicBezTo>
                  <a:cubicBezTo>
                    <a:pt x="21514" y="9809"/>
                    <a:pt x="21403" y="8629"/>
                    <a:pt x="21207" y="7935"/>
                  </a:cubicBezTo>
                  <a:cubicBezTo>
                    <a:pt x="20277" y="4640"/>
                    <a:pt x="17392" y="1856"/>
                    <a:pt x="13651" y="655"/>
                  </a:cubicBezTo>
                  <a:cubicBezTo>
                    <a:pt x="11830" y="71"/>
                    <a:pt x="9918" y="-125"/>
                    <a:pt x="8069" y="76"/>
                  </a:cubicBezTo>
                  <a:close/>
                </a:path>
              </a:pathLst>
            </a:custGeom>
            <a:ln w="12700" cap="flat">
              <a:noFill/>
              <a:miter lim="400000"/>
            </a:ln>
            <a:effectLst/>
          </p:spPr>
        </p:pic>
        <p:sp>
          <p:nvSpPr>
            <p:cNvPr id="103" name="ncpre"/>
            <p:cNvSpPr txBox="1"/>
            <p:nvPr/>
          </p:nvSpPr>
          <p:spPr>
            <a:xfrm>
              <a:off x="440776" y="-1588"/>
              <a:ext cx="985194" cy="5746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2800" b="1" i="1">
                  <a:solidFill>
                    <a:srgbClr val="FFFFFF"/>
                  </a:solidFill>
                  <a:latin typeface="Times Roman"/>
                  <a:ea typeface="Times Roman"/>
                  <a:cs typeface="Times Roman"/>
                  <a:sym typeface="Times Roman"/>
                </a:defRPr>
              </a:lvl1pPr>
            </a:lstStyle>
            <a:p>
              <a:r>
                <a:t>ncpre</a:t>
              </a:r>
            </a:p>
          </p:txBody>
        </p:sp>
      </p:grpSp>
      <p:sp>
        <p:nvSpPr>
          <p:cNvPr id="105" name="EXCELLENCE in ACADEMIC LEADERSHIP"/>
          <p:cNvSpPr txBox="1"/>
          <p:nvPr/>
        </p:nvSpPr>
        <p:spPr>
          <a:xfrm>
            <a:off x="21443148" y="11737975"/>
            <a:ext cx="3880692" cy="21685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l" defTabSz="825500">
              <a:defRPr sz="2500">
                <a:solidFill>
                  <a:srgbClr val="FFFFFF"/>
                </a:solidFill>
                <a:latin typeface="Arvo"/>
                <a:ea typeface="Arvo"/>
                <a:cs typeface="Arvo"/>
                <a:sym typeface="Arvo"/>
              </a:defRPr>
            </a:pPr>
            <a:r>
              <a:t>EXCELLENCE </a:t>
            </a:r>
            <a:r>
              <a:rPr i="1">
                <a:latin typeface="Times Roman"/>
                <a:ea typeface="Times Roman"/>
                <a:cs typeface="Times Roman"/>
                <a:sym typeface="Times Roman"/>
              </a:rPr>
              <a:t>in</a:t>
            </a:r>
            <a:r>
              <a:t> ACADEMIC LEADERSHIP</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19507" y="-43527"/>
            <a:ext cx="24423014"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endParaRPr/>
          </a:p>
        </p:txBody>
      </p:sp>
      <p:sp>
        <p:nvSpPr>
          <p:cNvPr id="3"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endParaRPr/>
          </a:p>
        </p:txBody>
      </p:sp>
      <p:sp>
        <p:nvSpPr>
          <p:cNvPr id="4"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endParaRPr/>
          </a:p>
        </p:txBody>
      </p:sp>
      <p:pic>
        <p:nvPicPr>
          <p:cNvPr id="5" name="Image" descr="Image"/>
          <p:cNvPicPr>
            <a:picLocks noChangeAspect="1"/>
          </p:cNvPicPr>
          <p:nvPr/>
        </p:nvPicPr>
        <p:blipFill>
          <a:blip r:embed="rId9"/>
          <a:srcRect l="16141" t="20130" r="14153" b="20130"/>
          <a:stretch>
            <a:fillRect/>
          </a:stretch>
        </p:blipFill>
        <p:spPr>
          <a:xfrm>
            <a:off x="1314087" y="12516242"/>
            <a:ext cx="1907432" cy="691617"/>
          </a:xfrm>
          <a:prstGeom prst="rect">
            <a:avLst/>
          </a:prstGeom>
          <a:ln w="12700">
            <a:miter lim="400000"/>
          </a:ln>
        </p:spPr>
      </p:pic>
      <p:sp>
        <p:nvSpPr>
          <p:cNvPr id="6"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endParaRPr/>
          </a:p>
        </p:txBody>
      </p:sp>
      <p:sp>
        <p:nvSpPr>
          <p:cNvPr id="7"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3800" b="1" i="1">
                <a:solidFill>
                  <a:srgbClr val="FFFFFF"/>
                </a:solidFill>
                <a:latin typeface="Times Roman"/>
                <a:ea typeface="Times Roman"/>
                <a:cs typeface="Times Roman"/>
                <a:sym typeface="Times Roman"/>
              </a:defRPr>
            </a:lvl1pPr>
          </a:lstStyle>
          <a:p>
            <a:r>
              <a:t>ncpre</a:t>
            </a:r>
          </a:p>
        </p:txBody>
      </p:sp>
      <p:sp>
        <p:nvSpPr>
          <p:cNvPr id="8"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endParaRPr/>
          </a:p>
        </p:txBody>
      </p:sp>
      <p:sp>
        <p:nvSpPr>
          <p:cNvPr id="9" name="Rectangle"/>
          <p:cNvSpPr/>
          <p:nvPr/>
        </p:nvSpPr>
        <p:spPr>
          <a:xfrm>
            <a:off x="127000" y="12192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endParaRPr/>
          </a:p>
        </p:txBody>
      </p:sp>
      <p:pic>
        <p:nvPicPr>
          <p:cNvPr id="10" name="page1image20922752.png" descr="page1image20922752.png"/>
          <p:cNvPicPr>
            <a:picLocks noChangeAspect="1"/>
          </p:cNvPicPr>
          <p:nvPr/>
        </p:nvPicPr>
        <p:blipFill>
          <a:blip r:embed="rId10"/>
          <a:stretch>
            <a:fillRect/>
          </a:stretch>
        </p:blipFill>
        <p:spPr>
          <a:xfrm>
            <a:off x="517199" y="12605168"/>
            <a:ext cx="357738" cy="513842"/>
          </a:xfrm>
          <a:prstGeom prst="rect">
            <a:avLst/>
          </a:prstGeom>
          <a:ln w="12700">
            <a:miter lim="400000"/>
          </a:ln>
        </p:spPr>
      </p:pic>
      <p:sp>
        <p:nvSpPr>
          <p:cNvPr id="11"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endParaRPr/>
          </a:p>
        </p:txBody>
      </p:sp>
      <p:pic>
        <p:nvPicPr>
          <p:cNvPr id="12" name="Image" descr="Image"/>
          <p:cNvPicPr>
            <a:picLocks noChangeAspect="1"/>
          </p:cNvPicPr>
          <p:nvPr/>
        </p:nvPicPr>
        <p:blipFill>
          <a:blip r:embed="rId9"/>
          <a:srcRect l="16141" t="20130" r="14153" b="20130"/>
          <a:stretch>
            <a:fillRect/>
          </a:stretch>
        </p:blipFill>
        <p:spPr>
          <a:xfrm>
            <a:off x="1314087" y="12516242"/>
            <a:ext cx="1907432" cy="691617"/>
          </a:xfrm>
          <a:prstGeom prst="rect">
            <a:avLst/>
          </a:prstGeom>
          <a:ln w="12700">
            <a:miter lim="400000"/>
          </a:ln>
        </p:spPr>
      </p:pic>
      <p:sp>
        <p:nvSpPr>
          <p:cNvPr id="13"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3800" b="1" i="1">
                <a:solidFill>
                  <a:srgbClr val="FFFFFF"/>
                </a:solidFill>
                <a:latin typeface="Times Roman"/>
                <a:ea typeface="Times Roman"/>
                <a:cs typeface="Times Roman"/>
                <a:sym typeface="Times Roman"/>
              </a:defRPr>
            </a:lvl1pPr>
          </a:lstStyle>
          <a:p>
            <a:r>
              <a:t>ncpre</a:t>
            </a:r>
          </a:p>
        </p:txBody>
      </p:sp>
      <p:sp>
        <p:nvSpPr>
          <p:cNvPr id="14"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15"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16"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defTabSz="825500">
              <a:defRPr sz="240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9pPr>
    </p:titleStyle>
    <p:bodyStyle>
      <a:lvl1pPr marL="66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1pPr>
      <a:lvl2pPr marL="1296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2pPr>
      <a:lvl3pPr marL="193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3pPr>
      <a:lvl4pPr marL="2566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4pPr>
      <a:lvl5pPr marL="320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5pPr>
      <a:lvl6pPr marL="3836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6pPr>
      <a:lvl7pPr marL="447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7pPr>
      <a:lvl8pPr marL="5106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8pPr>
      <a:lvl9pPr marL="574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eg"/><Relationship Id="rId7"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2.1 Jayna6.jpeg" descr="2.1 Jayna6.jpeg"/>
          <p:cNvPicPr>
            <a:picLocks noChangeAspect="1"/>
          </p:cNvPicPr>
          <p:nvPr/>
        </p:nvPicPr>
        <p:blipFill rotWithShape="1">
          <a:blip r:embed="rId2"/>
          <a:srcRect l="-1230" t="9956" r="7125" b="237"/>
          <a:stretch/>
        </p:blipFill>
        <p:spPr>
          <a:xfrm>
            <a:off x="1" y="-73143"/>
            <a:ext cx="24510996" cy="13157596"/>
          </a:xfrm>
          <a:prstGeom prst="rect">
            <a:avLst/>
          </a:prstGeom>
          <a:ln w="12700">
            <a:miter lim="400000"/>
          </a:ln>
        </p:spPr>
      </p:pic>
      <p:sp>
        <p:nvSpPr>
          <p:cNvPr id="116" name="Rectangle"/>
          <p:cNvSpPr/>
          <p:nvPr/>
        </p:nvSpPr>
        <p:spPr>
          <a:xfrm>
            <a:off x="126999" y="-206882"/>
            <a:ext cx="24384001" cy="12342121"/>
          </a:xfrm>
          <a:prstGeom prst="rect">
            <a:avLst/>
          </a:prstGeom>
          <a:gradFill>
            <a:gsLst>
              <a:gs pos="0">
                <a:srgbClr val="058D96">
                  <a:alpha val="69968"/>
                </a:srgbClr>
              </a:gs>
              <a:gs pos="47585">
                <a:srgbClr val="037094">
                  <a:alpha val="69968"/>
                </a:srgbClr>
              </a:gs>
              <a:gs pos="100000">
                <a:srgbClr val="005493">
                  <a:alpha val="699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endParaRPr/>
          </a:p>
        </p:txBody>
      </p:sp>
      <p:sp>
        <p:nvSpPr>
          <p:cNvPr id="117"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351" y="0"/>
                </a:lnTo>
                <a:lnTo>
                  <a:pt x="21600" y="21600"/>
                </a:lnTo>
                <a:lnTo>
                  <a:pt x="0" y="21600"/>
                </a:lnTo>
                <a:lnTo>
                  <a:pt x="0" y="0"/>
                </a:lnTo>
                <a:close/>
              </a:path>
            </a:pathLst>
          </a:custGeom>
          <a:blipFill>
            <a:blip r:embed="rId3">
              <a:alphaModFix amt="72155"/>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endParaRPr/>
          </a:p>
        </p:txBody>
      </p:sp>
      <p:sp>
        <p:nvSpPr>
          <p:cNvPr id="118" name="2.1 Facilitator Slides"/>
          <p:cNvSpPr txBox="1"/>
          <p:nvPr/>
        </p:nvSpPr>
        <p:spPr>
          <a:xfrm>
            <a:off x="1341620" y="631548"/>
            <a:ext cx="8778533" cy="6540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4400">
                <a:solidFill>
                  <a:srgbClr val="FFFFFF"/>
                </a:solidFill>
                <a:latin typeface="Raleway Italic"/>
                <a:ea typeface="Raleway Italic"/>
                <a:cs typeface="Raleway Italic"/>
                <a:sym typeface="Raleway Italic"/>
              </a:defRPr>
            </a:lvl1pPr>
          </a:lstStyle>
          <a:p>
            <a:r>
              <a:t>2.1 Facilitator Slides</a:t>
            </a:r>
          </a:p>
        </p:txBody>
      </p:sp>
      <p:sp>
        <p:nvSpPr>
          <p:cNvPr id="119" name="Goals for Session"/>
          <p:cNvSpPr txBox="1"/>
          <p:nvPr/>
        </p:nvSpPr>
        <p:spPr>
          <a:xfrm>
            <a:off x="1352411" y="8251540"/>
            <a:ext cx="10210623" cy="850901"/>
          </a:xfrm>
          <a:prstGeom prst="rect">
            <a:avLst/>
          </a:prstGeom>
          <a:ln w="12700">
            <a:miter lim="400000"/>
          </a:ln>
          <a:effectLst>
            <a:outerShdw blurRad="139700" dist="30116"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228600" indent="-228600" algn="l">
              <a:spcBef>
                <a:spcPts val="5900"/>
              </a:spcBef>
              <a:buSzPct val="68000"/>
              <a:buBlip>
                <a:blip r:embed="rId4"/>
              </a:buBlip>
              <a:defRPr sz="5000">
                <a:solidFill>
                  <a:srgbClr val="FFFFFF"/>
                </a:solidFill>
                <a:latin typeface="Raleway Medium"/>
                <a:ea typeface="Raleway Medium"/>
                <a:cs typeface="Raleway Medium"/>
                <a:sym typeface="Raleway Medium"/>
              </a:defRPr>
            </a:lvl1pPr>
          </a:lstStyle>
          <a:p>
            <a:r>
              <a:t> Goals for Session</a:t>
            </a:r>
          </a:p>
        </p:txBody>
      </p:sp>
      <p:sp>
        <p:nvSpPr>
          <p:cNvPr id="120" name="Agenda and Activities"/>
          <p:cNvSpPr txBox="1"/>
          <p:nvPr/>
        </p:nvSpPr>
        <p:spPr>
          <a:xfrm>
            <a:off x="1352411" y="9348126"/>
            <a:ext cx="10210623" cy="850901"/>
          </a:xfrm>
          <a:prstGeom prst="rect">
            <a:avLst/>
          </a:prstGeom>
          <a:ln w="12700">
            <a:miter lim="400000"/>
          </a:ln>
          <a:effectLst>
            <a:outerShdw blurRad="139700" dist="30116"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661458" indent="-661458" algn="l">
              <a:spcBef>
                <a:spcPts val="5900"/>
              </a:spcBef>
              <a:buSzPct val="75000"/>
              <a:buBlip>
                <a:blip r:embed="rId5"/>
              </a:buBlip>
              <a:defRPr sz="5000">
                <a:solidFill>
                  <a:srgbClr val="FFFFFF"/>
                </a:solidFill>
                <a:latin typeface="Raleway Medium"/>
                <a:ea typeface="Raleway Medium"/>
                <a:cs typeface="Raleway Medium"/>
                <a:sym typeface="Raleway Medium"/>
              </a:defRPr>
            </a:lvl1pPr>
          </a:lstStyle>
          <a:p>
            <a:r>
              <a:t> Agenda and Activities</a:t>
            </a:r>
          </a:p>
        </p:txBody>
      </p:sp>
      <p:sp>
        <p:nvSpPr>
          <p:cNvPr id="121" name="Final Reflection"/>
          <p:cNvSpPr txBox="1"/>
          <p:nvPr/>
        </p:nvSpPr>
        <p:spPr>
          <a:xfrm>
            <a:off x="1352411" y="10444712"/>
            <a:ext cx="10210623" cy="850901"/>
          </a:xfrm>
          <a:prstGeom prst="rect">
            <a:avLst/>
          </a:prstGeom>
          <a:ln w="12700">
            <a:miter lim="400000"/>
          </a:ln>
          <a:effectLst>
            <a:outerShdw blurRad="139700" dist="30116"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661458" indent="-661458" algn="l">
              <a:spcBef>
                <a:spcPts val="5900"/>
              </a:spcBef>
              <a:buSzPct val="75000"/>
              <a:buBlip>
                <a:blip r:embed="rId6"/>
              </a:buBlip>
              <a:defRPr sz="5000">
                <a:solidFill>
                  <a:srgbClr val="FFFFFF"/>
                </a:solidFill>
                <a:latin typeface="Raleway Medium"/>
                <a:ea typeface="Raleway Medium"/>
                <a:cs typeface="Raleway Medium"/>
                <a:sym typeface="Raleway Medium"/>
              </a:defRPr>
            </a:lvl1pPr>
          </a:lstStyle>
          <a:p>
            <a:r>
              <a:t> Final Reflection</a:t>
            </a:r>
          </a:p>
        </p:txBody>
      </p:sp>
      <p:sp>
        <p:nvSpPr>
          <p:cNvPr id="122" name="Rectangle"/>
          <p:cNvSpPr/>
          <p:nvPr/>
        </p:nvSpPr>
        <p:spPr>
          <a:xfrm>
            <a:off x="-2" y="11981588"/>
            <a:ext cx="24637997" cy="1716684"/>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endParaRPr/>
          </a:p>
        </p:txBody>
      </p:sp>
      <p:pic>
        <p:nvPicPr>
          <p:cNvPr id="123" name="page1image20922752.png" descr="page1image20922752.png"/>
          <p:cNvPicPr>
            <a:picLocks noChangeAspect="1"/>
          </p:cNvPicPr>
          <p:nvPr/>
        </p:nvPicPr>
        <p:blipFill>
          <a:blip r:embed="rId7"/>
          <a:stretch>
            <a:fillRect/>
          </a:stretch>
        </p:blipFill>
        <p:spPr>
          <a:xfrm>
            <a:off x="517199" y="12605168"/>
            <a:ext cx="357738" cy="513842"/>
          </a:xfrm>
          <a:prstGeom prst="rect">
            <a:avLst/>
          </a:prstGeom>
          <a:ln w="12700">
            <a:miter lim="400000"/>
          </a:ln>
        </p:spPr>
      </p:pic>
      <p:sp>
        <p:nvSpPr>
          <p:cNvPr id="124"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endParaRPr/>
          </a:p>
        </p:txBody>
      </p:sp>
      <p:pic>
        <p:nvPicPr>
          <p:cNvPr id="125" name="Image" descr="Image"/>
          <p:cNvPicPr>
            <a:picLocks noChangeAspect="1"/>
          </p:cNvPicPr>
          <p:nvPr/>
        </p:nvPicPr>
        <p:blipFill>
          <a:blip r:embed="rId8"/>
          <a:srcRect l="16141" t="20130" r="14153" b="20130"/>
          <a:stretch>
            <a:fillRect/>
          </a:stretch>
        </p:blipFill>
        <p:spPr>
          <a:xfrm>
            <a:off x="1314087" y="12516242"/>
            <a:ext cx="1907432" cy="691617"/>
          </a:xfrm>
          <a:prstGeom prst="rect">
            <a:avLst/>
          </a:prstGeom>
          <a:ln w="12700">
            <a:miter lim="400000"/>
          </a:ln>
        </p:spPr>
      </p:pic>
      <p:sp>
        <p:nvSpPr>
          <p:cNvPr id="126"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3800" b="1" i="1">
                <a:solidFill>
                  <a:srgbClr val="FFFFFF"/>
                </a:solidFill>
                <a:latin typeface="Times Roman"/>
                <a:ea typeface="Times Roman"/>
                <a:cs typeface="Times Roman"/>
                <a:sym typeface="Times Roman"/>
              </a:defRPr>
            </a:lvl1pPr>
          </a:lstStyle>
          <a:p>
            <a:r>
              <a:t>ncpre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94520">
              <a:srgbClr val="58AD88"/>
            </a:gs>
          </a:gsLst>
          <a:lin ang="5400000" scaled="0"/>
        </a:gradFill>
        <a:effectLst/>
      </p:bgPr>
    </p:bg>
    <p:spTree>
      <p:nvGrpSpPr>
        <p:cNvPr id="1" name=""/>
        <p:cNvGrpSpPr/>
        <p:nvPr/>
      </p:nvGrpSpPr>
      <p:grpSpPr>
        <a:xfrm>
          <a:off x="0" y="0"/>
          <a:ext cx="0" cy="0"/>
          <a:chOff x="0" y="0"/>
          <a:chExt cx="0" cy="0"/>
        </a:xfrm>
      </p:grpSpPr>
      <p:sp>
        <p:nvSpPr>
          <p:cNvPr id="128" name="GOALS:…"/>
          <p:cNvSpPr txBox="1"/>
          <p:nvPr/>
        </p:nvSpPr>
        <p:spPr>
          <a:xfrm>
            <a:off x="2609715" y="2930216"/>
            <a:ext cx="10252683" cy="8896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algn="l">
              <a:spcBef>
                <a:spcPts val="5900"/>
              </a:spcBef>
              <a:defRPr sz="4500">
                <a:latin typeface="Raleway Medium"/>
                <a:ea typeface="Raleway Medium"/>
                <a:cs typeface="Raleway Medium"/>
                <a:sym typeface="Raleway Medium"/>
              </a:defRPr>
            </a:pPr>
            <a:r>
              <a:t>GOALS:</a:t>
            </a:r>
          </a:p>
          <a:p>
            <a:pPr algn="l">
              <a:spcBef>
                <a:spcPts val="5900"/>
              </a:spcBef>
              <a:defRPr sz="4500">
                <a:latin typeface="Raleway Medium"/>
                <a:ea typeface="Raleway Medium"/>
                <a:cs typeface="Raleway Medium"/>
                <a:sym typeface="Raleway Medium"/>
              </a:defRPr>
            </a:pPr>
            <a:r>
              <a:t>Share the work that you are doing on your own as you go through the course</a:t>
            </a:r>
          </a:p>
          <a:p>
            <a:pPr algn="l">
              <a:spcBef>
                <a:spcPts val="5900"/>
              </a:spcBef>
              <a:defRPr sz="4500">
                <a:latin typeface="Raleway Medium"/>
                <a:ea typeface="Raleway Medium"/>
                <a:cs typeface="Raleway Medium"/>
                <a:sym typeface="Raleway Medium"/>
              </a:defRPr>
            </a:pPr>
            <a:r>
              <a:t>Reflect on your learning</a:t>
            </a:r>
          </a:p>
          <a:p>
            <a:pPr algn="l">
              <a:spcBef>
                <a:spcPts val="5900"/>
              </a:spcBef>
              <a:defRPr sz="4500">
                <a:latin typeface="Raleway Medium"/>
                <a:ea typeface="Raleway Medium"/>
                <a:cs typeface="Raleway Medium"/>
                <a:sym typeface="Raleway Medium"/>
              </a:defRPr>
            </a:pPr>
            <a:r>
              <a:t>Practice some of the tools that you were introduced to in the course </a:t>
            </a:r>
          </a:p>
          <a:p>
            <a:pPr lvl="4" indent="0" algn="l">
              <a:spcBef>
                <a:spcPts val="5900"/>
              </a:spcBef>
              <a:defRPr sz="4500">
                <a:latin typeface="Raleway Medium"/>
                <a:ea typeface="Raleway Medium"/>
                <a:cs typeface="Raleway Medium"/>
                <a:sym typeface="Raleway Medium"/>
              </a:defRPr>
            </a:pPr>
            <a:r>
              <a:t>Get to know others in your lab/class</a:t>
            </a:r>
          </a:p>
        </p:txBody>
      </p:sp>
      <p:sp>
        <p:nvSpPr>
          <p:cNvPr id="129" name="STRUCTURE:…"/>
          <p:cNvSpPr txBox="1"/>
          <p:nvPr/>
        </p:nvSpPr>
        <p:spPr>
          <a:xfrm>
            <a:off x="13705248" y="2854016"/>
            <a:ext cx="9280836" cy="7347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algn="l" defTabSz="805100">
              <a:spcBef>
                <a:spcPts val="5700"/>
              </a:spcBef>
              <a:defRPr sz="4410">
                <a:latin typeface="Raleway Medium"/>
                <a:ea typeface="Raleway Medium"/>
                <a:cs typeface="Raleway Medium"/>
                <a:sym typeface="Raleway Medium"/>
              </a:defRPr>
            </a:pPr>
            <a:r>
              <a:t>STRUCTURE:</a:t>
            </a:r>
          </a:p>
          <a:p>
            <a:pPr algn="l" defTabSz="805100">
              <a:spcBef>
                <a:spcPts val="5700"/>
              </a:spcBef>
              <a:defRPr sz="4410">
                <a:latin typeface="Raleway Medium"/>
                <a:ea typeface="Raleway Medium"/>
                <a:cs typeface="Raleway Medium"/>
                <a:sym typeface="Raleway Medium"/>
              </a:defRPr>
            </a:pPr>
            <a:r>
              <a:t>Will meet every _ weeks for _ hours</a:t>
            </a:r>
          </a:p>
          <a:p>
            <a:pPr algn="l" defTabSz="805100">
              <a:spcBef>
                <a:spcPts val="5700"/>
              </a:spcBef>
              <a:defRPr sz="4410">
                <a:latin typeface="Raleway Medium"/>
                <a:ea typeface="Raleway Medium"/>
                <a:cs typeface="Raleway Medium"/>
                <a:sym typeface="Raleway Medium"/>
              </a:defRPr>
            </a:pPr>
            <a:r>
              <a:t>Large and small group discussions </a:t>
            </a:r>
          </a:p>
          <a:p>
            <a:pPr lvl="4" indent="0" algn="l" defTabSz="805100">
              <a:spcBef>
                <a:spcPts val="5700"/>
              </a:spcBef>
              <a:defRPr sz="4410">
                <a:latin typeface="Raleway Medium"/>
                <a:ea typeface="Raleway Medium"/>
                <a:cs typeface="Raleway Medium"/>
                <a:sym typeface="Raleway Medium"/>
              </a:defRPr>
            </a:pPr>
            <a:r>
              <a:t>Reflection, Better Science, and Lab Manual questions can be part of each session</a:t>
            </a:r>
          </a:p>
        </p:txBody>
      </p:sp>
      <p:pic>
        <p:nvPicPr>
          <p:cNvPr id="130" name="Image" descr="Image"/>
          <p:cNvPicPr>
            <a:picLocks noChangeAspect="1"/>
          </p:cNvPicPr>
          <p:nvPr/>
        </p:nvPicPr>
        <p:blipFill>
          <a:blip r:embed="rId2">
            <a:alphaModFix amt="20000"/>
          </a:blip>
          <a:stretch>
            <a:fillRect/>
          </a:stretch>
        </p:blipFill>
        <p:spPr>
          <a:xfrm>
            <a:off x="0" y="0"/>
            <a:ext cx="8354422" cy="8351976"/>
          </a:xfrm>
          <a:prstGeom prst="rect">
            <a:avLst/>
          </a:prstGeom>
          <a:ln w="12700">
            <a:miter lim="400000"/>
          </a:ln>
        </p:spPr>
      </p:pic>
      <p:sp>
        <p:nvSpPr>
          <p:cNvPr id="131" name="2.1 Session Goals"/>
          <p:cNvSpPr txBox="1"/>
          <p:nvPr/>
        </p:nvSpPr>
        <p:spPr>
          <a:xfrm>
            <a:off x="3219461" y="11801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2.1 Session Goals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2.1 Pool Hall.jpg" descr="2.1 Pool Hall.jpg"/>
          <p:cNvPicPr>
            <a:picLocks noChangeAspect="1"/>
          </p:cNvPicPr>
          <p:nvPr/>
        </p:nvPicPr>
        <p:blipFill rotWithShape="1">
          <a:blip r:embed="rId2"/>
          <a:srcRect t="2952" r="1266" b="-102"/>
          <a:stretch/>
        </p:blipFill>
        <p:spPr>
          <a:xfrm>
            <a:off x="-41871" y="-1"/>
            <a:ext cx="24383999" cy="13495883"/>
          </a:xfrm>
          <a:prstGeom prst="rect">
            <a:avLst/>
          </a:prstGeom>
          <a:ln w="12700">
            <a:miter lim="400000"/>
          </a:ln>
        </p:spPr>
      </p:pic>
      <p:sp>
        <p:nvSpPr>
          <p:cNvPr id="134" name="Rectangle"/>
          <p:cNvSpPr/>
          <p:nvPr/>
        </p:nvSpPr>
        <p:spPr>
          <a:xfrm>
            <a:off x="0" y="-43527"/>
            <a:ext cx="24384000"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endParaRPr/>
          </a:p>
        </p:txBody>
      </p:sp>
      <p:sp>
        <p:nvSpPr>
          <p:cNvPr id="135"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endParaRPr/>
          </a:p>
        </p:txBody>
      </p:sp>
      <p:sp>
        <p:nvSpPr>
          <p:cNvPr id="136" name="Activities and…"/>
          <p:cNvSpPr txBox="1"/>
          <p:nvPr/>
        </p:nvSpPr>
        <p:spPr>
          <a:xfrm>
            <a:off x="1053244" y="4893775"/>
            <a:ext cx="14163431" cy="439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14400">
                <a:solidFill>
                  <a:srgbClr val="FFFFFF"/>
                </a:solidFill>
                <a:latin typeface="Raleway Italic"/>
                <a:ea typeface="Raleway Italic"/>
                <a:cs typeface="Raleway Italic"/>
                <a:sym typeface="Raleway Italic"/>
              </a:defRPr>
            </a:pPr>
            <a:r>
              <a:t>Activities and</a:t>
            </a:r>
          </a:p>
          <a:p>
            <a:pPr algn="l">
              <a:defRPr sz="14400">
                <a:solidFill>
                  <a:srgbClr val="FFFFFF"/>
                </a:solidFill>
                <a:latin typeface="Raleway Italic"/>
                <a:ea typeface="Raleway Italic"/>
                <a:cs typeface="Raleway Italic"/>
                <a:sym typeface="Raleway Italic"/>
              </a:defRPr>
            </a:pPr>
            <a:r>
              <a:t>Discussions</a:t>
            </a:r>
          </a:p>
        </p:txBody>
      </p:sp>
      <p:sp>
        <p:nvSpPr>
          <p:cNvPr id="137"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endParaRPr/>
          </a:p>
        </p:txBody>
      </p:sp>
      <p:sp>
        <p:nvSpPr>
          <p:cNvPr id="138"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endParaRPr/>
          </a:p>
        </p:txBody>
      </p:sp>
      <p:pic>
        <p:nvPicPr>
          <p:cNvPr id="139" name="Image" descr="Image"/>
          <p:cNvPicPr>
            <a:picLocks noChangeAspect="1"/>
          </p:cNvPicPr>
          <p:nvPr/>
        </p:nvPicPr>
        <p:blipFill>
          <a:blip r:embed="rId4"/>
          <a:srcRect l="16141" t="20130" r="14153" b="20130"/>
          <a:stretch>
            <a:fillRect/>
          </a:stretch>
        </p:blipFill>
        <p:spPr>
          <a:xfrm>
            <a:off x="1314087" y="12516242"/>
            <a:ext cx="1907432" cy="691617"/>
          </a:xfrm>
          <a:prstGeom prst="rect">
            <a:avLst/>
          </a:prstGeom>
          <a:ln w="12700">
            <a:miter lim="400000"/>
          </a:ln>
        </p:spPr>
      </p:pic>
      <p:sp>
        <p:nvSpPr>
          <p:cNvPr id="140"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endParaRPr/>
          </a:p>
        </p:txBody>
      </p:sp>
      <p:sp>
        <p:nvSpPr>
          <p:cNvPr id="141"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3800" b="1" i="1">
                <a:solidFill>
                  <a:srgbClr val="FFFFFF"/>
                </a:solidFill>
                <a:latin typeface="Times Roman"/>
                <a:ea typeface="Times Roman"/>
                <a:cs typeface="Times Roman"/>
                <a:sym typeface="Times Roman"/>
              </a:defRPr>
            </a:lvl1pPr>
          </a:lstStyle>
          <a:p>
            <a:r>
              <a:t>ncpre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4BBCE"/>
            </a:gs>
          </a:gsLst>
          <a:lin ang="5400000" scaled="0"/>
        </a:gradFill>
        <a:effectLst/>
      </p:bgPr>
    </p:bg>
    <p:spTree>
      <p:nvGrpSpPr>
        <p:cNvPr id="1" name=""/>
        <p:cNvGrpSpPr/>
        <p:nvPr/>
      </p:nvGrpSpPr>
      <p:grpSpPr>
        <a:xfrm>
          <a:off x="0" y="0"/>
          <a:ext cx="0" cy="0"/>
          <a:chOff x="0" y="0"/>
          <a:chExt cx="0" cy="0"/>
        </a:xfrm>
      </p:grpSpPr>
      <p:pic>
        <p:nvPicPr>
          <p:cNvPr id="143" name="artwork_icon_highlight.png" descr="artwork_icon_highlight.png"/>
          <p:cNvPicPr>
            <a:picLocks noChangeAspect="1"/>
          </p:cNvPicPr>
          <p:nvPr/>
        </p:nvPicPr>
        <p:blipFill>
          <a:blip r:embed="rId2">
            <a:alphaModFix amt="20000"/>
          </a:blip>
          <a:stretch>
            <a:fillRect/>
          </a:stretch>
        </p:blipFill>
        <p:spPr>
          <a:xfrm>
            <a:off x="-613612" y="0"/>
            <a:ext cx="8906422" cy="8240520"/>
          </a:xfrm>
          <a:prstGeom prst="rect">
            <a:avLst/>
          </a:prstGeom>
          <a:ln w="12700">
            <a:miter lim="400000"/>
          </a:ln>
        </p:spPr>
      </p:pic>
      <p:sp>
        <p:nvSpPr>
          <p:cNvPr id="144" name="Power and Bia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Power and Bias</a:t>
            </a:r>
          </a:p>
        </p:txBody>
      </p:sp>
      <p:pic>
        <p:nvPicPr>
          <p:cNvPr id="145" name="Image" descr="Image"/>
          <p:cNvPicPr>
            <a:picLocks noChangeAspect="1"/>
          </p:cNvPicPr>
          <p:nvPr/>
        </p:nvPicPr>
        <p:blipFill>
          <a:blip r:embed="rId3"/>
          <a:stretch>
            <a:fillRect/>
          </a:stretch>
        </p:blipFill>
        <p:spPr>
          <a:xfrm>
            <a:off x="19562365" y="790198"/>
            <a:ext cx="4264225" cy="756404"/>
          </a:xfrm>
          <a:prstGeom prst="rect">
            <a:avLst/>
          </a:prstGeom>
          <a:ln w="12700">
            <a:miter lim="400000"/>
          </a:ln>
        </p:spPr>
      </p:pic>
      <p:sp>
        <p:nvSpPr>
          <p:cNvPr id="146" name="Bias that leads to in-grouping and out-grouping can exist in many different ways. In this scene, Meena is excluded from the World Cup/billiards event, and Harold is sidelined in the group. Bias can come from preferring those things that are most familiar"/>
          <p:cNvSpPr txBox="1">
            <a:spLocks noGrp="1"/>
          </p:cNvSpPr>
          <p:nvPr>
            <p:ph type="body" idx="4294967295"/>
          </p:nvPr>
        </p:nvSpPr>
        <p:spPr>
          <a:xfrm>
            <a:off x="3540675" y="2917866"/>
            <a:ext cx="17302650" cy="8328398"/>
          </a:xfrm>
          <a:prstGeom prst="rect">
            <a:avLst/>
          </a:prstGeom>
        </p:spPr>
        <p:txBody>
          <a:bodyPr lIns="121899" tIns="121899" rIns="121899" bIns="121899" anchor="t"/>
          <a:lstStyle/>
          <a:p>
            <a:pPr marL="0" indent="0" defTabSz="632579">
              <a:spcBef>
                <a:spcPts val="4500"/>
              </a:spcBef>
              <a:buClr>
                <a:srgbClr val="424242"/>
              </a:buClr>
              <a:buSzTx/>
              <a:buFont typeface="Helvetica"/>
              <a:buNone/>
              <a:defRPr sz="3850"/>
            </a:pPr>
            <a:r>
              <a:t>Bias that leads to in-grouping and out-grouping can exist in many different ways. In this scene, Meena is excluded from the World Cup/billiards event, and Harold is sidelined in the group. Bias can come from preferring those things that are most familiar to us, or preferring people who are most like us, though -- however inadvertently and without intent to do harm -- such biases can deny full inclusion, equal access and equal opportunity. </a:t>
            </a:r>
            <a:endParaRPr sz="1386"/>
          </a:p>
          <a:p>
            <a:pPr marL="0" indent="0" defTabSz="632579">
              <a:spcBef>
                <a:spcPts val="4500"/>
              </a:spcBef>
              <a:buClr>
                <a:srgbClr val="424242"/>
              </a:buClr>
              <a:buSzTx/>
              <a:buFont typeface="Helvetica"/>
              <a:buNone/>
              <a:defRPr sz="3850"/>
            </a:pPr>
            <a:r>
              <a:t>Discuss the following questions in your small groups (10-15 Minutes):</a:t>
            </a:r>
            <a:endParaRPr sz="1386"/>
          </a:p>
          <a:p>
            <a:pPr marL="1148188" indent="-998247" defTabSz="632579">
              <a:spcBef>
                <a:spcPts val="4500"/>
              </a:spcBef>
              <a:buClr>
                <a:srgbClr val="424242"/>
              </a:buClr>
              <a:buSzPts val="3800"/>
              <a:buFont typeface="Helvetica"/>
              <a:buChar char="●"/>
              <a:defRPr sz="3850"/>
            </a:pPr>
            <a:r>
              <a:t>How can we manage the tension between intention and impact?</a:t>
            </a:r>
            <a:endParaRPr sz="924"/>
          </a:p>
          <a:p>
            <a:pPr marL="1148188" indent="-998247" defTabSz="632579">
              <a:spcBef>
                <a:spcPts val="4500"/>
              </a:spcBef>
              <a:buClr>
                <a:srgbClr val="424242"/>
              </a:buClr>
              <a:buSzPts val="3800"/>
              <a:buFont typeface="Helvetica"/>
              <a:buChar char="●"/>
              <a:defRPr sz="3850"/>
            </a:pPr>
            <a:r>
              <a:t>Bias doesn’t require hostility. Why does it often feel hostile?</a:t>
            </a:r>
            <a:endParaRPr sz="1386"/>
          </a:p>
          <a:p>
            <a:pPr marL="0" indent="149941" defTabSz="632579">
              <a:spcBef>
                <a:spcPts val="4500"/>
              </a:spcBef>
              <a:buClr>
                <a:srgbClr val="424242"/>
              </a:buClr>
              <a:buSzTx/>
              <a:buFont typeface="Helvetica"/>
              <a:buNone/>
              <a:defRPr sz="3850"/>
            </a:pPr>
            <a:r>
              <a:t>Ask one person to take notes for sharing with the larger group.</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4BBCE"/>
            </a:gs>
          </a:gsLst>
          <a:lin ang="5400000" scaled="0"/>
        </a:gradFill>
        <a:effectLst/>
      </p:bgPr>
    </p:bg>
    <p:spTree>
      <p:nvGrpSpPr>
        <p:cNvPr id="1" name=""/>
        <p:cNvGrpSpPr/>
        <p:nvPr/>
      </p:nvGrpSpPr>
      <p:grpSpPr>
        <a:xfrm>
          <a:off x="0" y="0"/>
          <a:ext cx="0" cy="0"/>
          <a:chOff x="0" y="0"/>
          <a:chExt cx="0" cy="0"/>
        </a:xfrm>
      </p:grpSpPr>
      <p:pic>
        <p:nvPicPr>
          <p:cNvPr id="148" name="artwork_icon_highlight.png" descr="artwork_icon_highlight.png"/>
          <p:cNvPicPr>
            <a:picLocks noChangeAspect="1"/>
          </p:cNvPicPr>
          <p:nvPr/>
        </p:nvPicPr>
        <p:blipFill>
          <a:blip r:embed="rId2">
            <a:alphaModFix amt="20000"/>
          </a:blip>
          <a:stretch>
            <a:fillRect/>
          </a:stretch>
        </p:blipFill>
        <p:spPr>
          <a:xfrm>
            <a:off x="-583132" y="0"/>
            <a:ext cx="8906422" cy="8240520"/>
          </a:xfrm>
          <a:prstGeom prst="rect">
            <a:avLst/>
          </a:prstGeom>
          <a:ln w="12700">
            <a:miter lim="400000"/>
          </a:ln>
        </p:spPr>
      </p:pic>
      <p:sp>
        <p:nvSpPr>
          <p:cNvPr id="149" name="Power and Bia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Power and Bias</a:t>
            </a:r>
          </a:p>
        </p:txBody>
      </p:sp>
      <p:pic>
        <p:nvPicPr>
          <p:cNvPr id="150" name="Image" descr="Image"/>
          <p:cNvPicPr>
            <a:picLocks noChangeAspect="1"/>
          </p:cNvPicPr>
          <p:nvPr/>
        </p:nvPicPr>
        <p:blipFill>
          <a:blip r:embed="rId3"/>
          <a:stretch>
            <a:fillRect/>
          </a:stretch>
        </p:blipFill>
        <p:spPr>
          <a:xfrm>
            <a:off x="19562365" y="790198"/>
            <a:ext cx="4264225" cy="756404"/>
          </a:xfrm>
          <a:prstGeom prst="rect">
            <a:avLst/>
          </a:prstGeom>
          <a:ln w="12700">
            <a:miter lim="400000"/>
          </a:ln>
        </p:spPr>
      </p:pic>
      <p:sp>
        <p:nvSpPr>
          <p:cNvPr id="151" name="Share one or two key takeaways from your small group discussion with the whole group (5-10 Minutes).…"/>
          <p:cNvSpPr txBox="1">
            <a:spLocks noGrp="1"/>
          </p:cNvSpPr>
          <p:nvPr>
            <p:ph type="body" sz="half" idx="4294967295"/>
          </p:nvPr>
        </p:nvSpPr>
        <p:spPr>
          <a:xfrm>
            <a:off x="3263299" y="4329800"/>
            <a:ext cx="17857402" cy="5555936"/>
          </a:xfrm>
          <a:prstGeom prst="rect">
            <a:avLst/>
          </a:prstGeom>
        </p:spPr>
        <p:txBody>
          <a:bodyPr lIns="121899" tIns="121899" rIns="121899" bIns="121899" anchor="t"/>
          <a:lstStyle/>
          <a:p>
            <a:pPr marL="0" indent="0" defTabSz="780454">
              <a:spcBef>
                <a:spcPts val="5600"/>
              </a:spcBef>
              <a:buClr>
                <a:srgbClr val="424242"/>
              </a:buClr>
              <a:buSzTx/>
              <a:buFont typeface="Helvetica"/>
              <a:buNone/>
              <a:defRPr sz="4750"/>
            </a:pPr>
            <a:r>
              <a:t>Share one or two key takeaways from your small group discussion with the whole group (5-10 Minutes).</a:t>
            </a:r>
            <a:endParaRPr sz="1710"/>
          </a:p>
          <a:p>
            <a:pPr marL="0" indent="0" defTabSz="780454">
              <a:spcBef>
                <a:spcPts val="5600"/>
              </a:spcBef>
              <a:buClr>
                <a:srgbClr val="424242"/>
              </a:buClr>
              <a:buSzTx/>
              <a:buFont typeface="Helvetica"/>
              <a:buNone/>
              <a:defRPr sz="4750"/>
            </a:pPr>
            <a:r>
              <a:t>Discuss as a large group: </a:t>
            </a:r>
          </a:p>
          <a:p>
            <a:pPr marL="1170275" indent="-985282" defTabSz="780454">
              <a:spcBef>
                <a:spcPts val="5600"/>
              </a:spcBef>
              <a:buClr>
                <a:srgbClr val="424242"/>
              </a:buClr>
              <a:buSzPts val="4700"/>
              <a:buFont typeface="Helvetica"/>
              <a:buChar char="●"/>
              <a:defRPr sz="4750"/>
            </a:pPr>
            <a:r>
              <a:t>Share the questions that you generated in the small group activity concerning mentorship and career guidance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4BBCE"/>
            </a:gs>
          </a:gsLst>
          <a:lin ang="5400000" scaled="0"/>
        </a:gradFill>
        <a:effectLst/>
      </p:bgPr>
    </p:bg>
    <p:spTree>
      <p:nvGrpSpPr>
        <p:cNvPr id="1" name=""/>
        <p:cNvGrpSpPr/>
        <p:nvPr/>
      </p:nvGrpSpPr>
      <p:grpSpPr>
        <a:xfrm>
          <a:off x="0" y="0"/>
          <a:ext cx="0" cy="0"/>
          <a:chOff x="0" y="0"/>
          <a:chExt cx="0" cy="0"/>
        </a:xfrm>
      </p:grpSpPr>
      <p:pic>
        <p:nvPicPr>
          <p:cNvPr id="153" name="artwork_icon_highlight.png" descr="artwork_icon_highlight.png"/>
          <p:cNvPicPr>
            <a:picLocks noChangeAspect="1"/>
          </p:cNvPicPr>
          <p:nvPr/>
        </p:nvPicPr>
        <p:blipFill>
          <a:blip r:embed="rId2">
            <a:alphaModFix amt="20000"/>
          </a:blip>
          <a:stretch>
            <a:fillRect/>
          </a:stretch>
        </p:blipFill>
        <p:spPr>
          <a:xfrm>
            <a:off x="-644092" y="0"/>
            <a:ext cx="8906422" cy="8240520"/>
          </a:xfrm>
          <a:prstGeom prst="rect">
            <a:avLst/>
          </a:prstGeom>
          <a:ln w="12700">
            <a:miter lim="400000"/>
          </a:ln>
        </p:spPr>
      </p:pic>
      <p:sp>
        <p:nvSpPr>
          <p:cNvPr id="154" name="Power and Bia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Power and Bias</a:t>
            </a:r>
          </a:p>
        </p:txBody>
      </p:sp>
      <p:pic>
        <p:nvPicPr>
          <p:cNvPr id="155" name="Image" descr="Image"/>
          <p:cNvPicPr>
            <a:picLocks noChangeAspect="1"/>
          </p:cNvPicPr>
          <p:nvPr/>
        </p:nvPicPr>
        <p:blipFill>
          <a:blip r:embed="rId3"/>
          <a:stretch>
            <a:fillRect/>
          </a:stretch>
        </p:blipFill>
        <p:spPr>
          <a:xfrm>
            <a:off x="19562365" y="790198"/>
            <a:ext cx="4264225" cy="756404"/>
          </a:xfrm>
          <a:prstGeom prst="rect">
            <a:avLst/>
          </a:prstGeom>
          <a:ln w="12700">
            <a:miter lim="400000"/>
          </a:ln>
        </p:spPr>
      </p:pic>
      <p:sp>
        <p:nvSpPr>
          <p:cNvPr id="156" name="In a recent examination of students’ thoughts on mentor/mentee relationships, one student noted: “A key component to feeling confident about being a mentee is realizing that the relationship is symbiotic. This provides a frame to contribute to your mento"/>
          <p:cNvSpPr txBox="1">
            <a:spLocks noGrp="1"/>
          </p:cNvSpPr>
          <p:nvPr>
            <p:ph type="body" idx="4294967295"/>
          </p:nvPr>
        </p:nvSpPr>
        <p:spPr>
          <a:xfrm>
            <a:off x="1715744" y="2917866"/>
            <a:ext cx="20952512" cy="8406979"/>
          </a:xfrm>
          <a:prstGeom prst="rect">
            <a:avLst/>
          </a:prstGeom>
        </p:spPr>
        <p:txBody>
          <a:bodyPr lIns="121899" tIns="121899" rIns="121899" bIns="121899" anchor="t"/>
          <a:lstStyle/>
          <a:p>
            <a:pPr marL="0" indent="0" defTabSz="624363">
              <a:spcBef>
                <a:spcPts val="4400"/>
              </a:spcBef>
              <a:buClr>
                <a:srgbClr val="424242"/>
              </a:buClr>
              <a:buSzTx/>
              <a:buFont typeface="Helvetica"/>
              <a:buNone/>
              <a:defRPr sz="3800"/>
            </a:pPr>
            <a:r>
              <a:t>In a recent examination of students’ thoughts on mentor/mentee relationships, one student noted: “A key component to feeling confident about being a mentee is realizing that the relationship is symbiotic. This provides a frame to contribute to your mentor’s experience either through contributing to their work or promoting learning in terms of unknown knowledge. Recognizing the nature of the relationship makes me feel less guilty for seeking help as I now understand that it is a cycle that science development thrives on.”</a:t>
            </a:r>
            <a:endParaRPr sz="1368"/>
          </a:p>
          <a:p>
            <a:pPr marL="0" indent="0" defTabSz="624363">
              <a:spcBef>
                <a:spcPts val="4400"/>
              </a:spcBef>
              <a:buClr>
                <a:srgbClr val="424242"/>
              </a:buClr>
              <a:buSzTx/>
              <a:buFont typeface="Helvetica"/>
              <a:buNone/>
              <a:defRPr sz="3800"/>
            </a:pPr>
            <a:r>
              <a:t>Discuss the following questions in your small groups (10-15 Minutes):</a:t>
            </a:r>
            <a:endParaRPr sz="1368"/>
          </a:p>
          <a:p>
            <a:pPr marL="1133276" indent="-985282" defTabSz="624363">
              <a:spcBef>
                <a:spcPts val="4400"/>
              </a:spcBef>
              <a:buClr>
                <a:srgbClr val="424242"/>
              </a:buClr>
              <a:buSzPts val="3700"/>
              <a:buFont typeface="Helvetica"/>
              <a:buChar char="●"/>
              <a:defRPr sz="3800"/>
            </a:pPr>
            <a:r>
              <a:t>In any one of your mentoring relationships, how clear are you on what you’re contributing to that mentor’s experience, and how clear are you on what they’re contributing to yours? Are her/his contributions meeting your needs? </a:t>
            </a:r>
            <a:endParaRPr sz="912"/>
          </a:p>
          <a:p>
            <a:pPr marL="1133276" indent="-985282" defTabSz="624363">
              <a:spcBef>
                <a:spcPts val="4400"/>
              </a:spcBef>
              <a:buClr>
                <a:srgbClr val="424242"/>
              </a:buClr>
              <a:buSzPts val="3700"/>
              <a:buFont typeface="Helvetica"/>
              <a:buChar char="●"/>
              <a:defRPr sz="3800"/>
            </a:pPr>
            <a:r>
              <a:t>How can each of the parties help sustain continuing mutual benefit?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09D8B"/>
            </a:gs>
          </a:gsLst>
          <a:lin ang="5400000" scaled="0"/>
        </a:gradFill>
        <a:effectLst/>
      </p:bgPr>
    </p:bg>
    <p:spTree>
      <p:nvGrpSpPr>
        <p:cNvPr id="1" name=""/>
        <p:cNvGrpSpPr/>
        <p:nvPr/>
      </p:nvGrpSpPr>
      <p:grpSpPr>
        <a:xfrm>
          <a:off x="0" y="0"/>
          <a:ext cx="0" cy="0"/>
          <a:chOff x="0" y="0"/>
          <a:chExt cx="0" cy="0"/>
        </a:xfrm>
      </p:grpSpPr>
      <p:pic>
        <p:nvPicPr>
          <p:cNvPr id="158" name="Image" descr="Image"/>
          <p:cNvPicPr>
            <a:picLocks noChangeAspect="1"/>
          </p:cNvPicPr>
          <p:nvPr/>
        </p:nvPicPr>
        <p:blipFill>
          <a:blip r:embed="rId2">
            <a:alphaModFix amt="20000"/>
          </a:blip>
          <a:stretch>
            <a:fillRect/>
          </a:stretch>
        </p:blipFill>
        <p:spPr>
          <a:xfrm>
            <a:off x="0" y="0"/>
            <a:ext cx="8998431" cy="8997246"/>
          </a:xfrm>
          <a:prstGeom prst="rect">
            <a:avLst/>
          </a:prstGeom>
          <a:ln w="12700">
            <a:miter lim="400000"/>
          </a:ln>
        </p:spPr>
      </p:pic>
      <p:pic>
        <p:nvPicPr>
          <p:cNvPr id="159" name="Image" descr="Image"/>
          <p:cNvPicPr>
            <a:picLocks noChangeAspect="1"/>
          </p:cNvPicPr>
          <p:nvPr/>
        </p:nvPicPr>
        <p:blipFill>
          <a:blip r:embed="rId3"/>
          <a:stretch>
            <a:fillRect/>
          </a:stretch>
        </p:blipFill>
        <p:spPr>
          <a:xfrm>
            <a:off x="18074602" y="558752"/>
            <a:ext cx="5854742" cy="756404"/>
          </a:xfrm>
          <a:prstGeom prst="rect">
            <a:avLst/>
          </a:prstGeom>
          <a:ln w="12700">
            <a:miter lim="400000"/>
          </a:ln>
        </p:spPr>
      </p:pic>
      <p:sp>
        <p:nvSpPr>
          <p:cNvPr id="160" name="Power on Display"/>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Power on Display</a:t>
            </a:r>
          </a:p>
        </p:txBody>
      </p:sp>
      <p:sp>
        <p:nvSpPr>
          <p:cNvPr id="161" name="How do power dynamics create or hinder cultures of inclusion and excellence? In your cohort discussion group, identify and explore the expressions of power in the scenes at the billiards/back in the lab (rewatch the scene if necessary) (15-20 Minutes)…"/>
          <p:cNvSpPr txBox="1">
            <a:spLocks noGrp="1"/>
          </p:cNvSpPr>
          <p:nvPr>
            <p:ph type="body" idx="4294967295"/>
          </p:nvPr>
        </p:nvSpPr>
        <p:spPr>
          <a:xfrm>
            <a:off x="2048762" y="2719048"/>
            <a:ext cx="20286476" cy="8277904"/>
          </a:xfrm>
          <a:prstGeom prst="rect">
            <a:avLst/>
          </a:prstGeom>
        </p:spPr>
        <p:txBody>
          <a:bodyPr lIns="121899" tIns="121899" rIns="121899" bIns="121899" anchor="t"/>
          <a:lstStyle/>
          <a:p>
            <a:pPr marL="0" indent="0" defTabSz="698301">
              <a:spcBef>
                <a:spcPts val="5000"/>
              </a:spcBef>
              <a:buClr>
                <a:srgbClr val="424242"/>
              </a:buClr>
              <a:buSzTx/>
              <a:buFont typeface="Helvetica"/>
              <a:buNone/>
              <a:defRPr sz="4250"/>
            </a:pPr>
            <a:r>
              <a:t>How do power dynamics create or hinder cultures of inclusion and excellence? In your cohort discussion group, identify and explore the expressions of power in the scenes at the billiards/back in the lab (rewatch the scene if necessary) (15-20 Minutes)</a:t>
            </a:r>
            <a:endParaRPr sz="1530"/>
          </a:p>
          <a:p>
            <a:pPr marL="1079500" indent="-1079500" defTabSz="698301">
              <a:spcBef>
                <a:spcPts val="5000"/>
              </a:spcBef>
              <a:buClr>
                <a:srgbClr val="424242"/>
              </a:buClr>
              <a:buSzPts val="4200"/>
              <a:buAutoNum type="arabicPeriod"/>
              <a:defRPr sz="4250"/>
            </a:pPr>
            <a:r>
              <a:t>What are the expressions of power on display? Identify and label at least three specific examples.</a:t>
            </a:r>
          </a:p>
          <a:p>
            <a:pPr marL="1079500" indent="-1079500" defTabSz="698301">
              <a:spcBef>
                <a:spcPts val="5000"/>
              </a:spcBef>
              <a:buClr>
                <a:srgbClr val="424242"/>
              </a:buClr>
              <a:buSzPts val="4200"/>
              <a:buAutoNum type="arabicPeriod"/>
              <a:defRPr sz="4250"/>
            </a:pPr>
            <a:r>
              <a:t>Are expressions of power contributing to the problems in the collaboration?</a:t>
            </a:r>
          </a:p>
          <a:p>
            <a:pPr marL="1079500" indent="-1079500" defTabSz="698301">
              <a:spcBef>
                <a:spcPts val="5000"/>
              </a:spcBef>
              <a:buClr>
                <a:srgbClr val="424242"/>
              </a:buClr>
              <a:buSzPts val="4200"/>
              <a:buAutoNum type="arabicPeriod"/>
              <a:defRPr sz="4250"/>
            </a:pPr>
            <a:r>
              <a:t>Are those expressions of power advancing or undermining the team in creating a more productive and inclusive environment?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3B394"/>
            </a:gs>
          </a:gsLst>
          <a:lin ang="5400000" scaled="0"/>
        </a:gradFill>
        <a:effectLst/>
      </p:bgPr>
    </p:bg>
    <p:spTree>
      <p:nvGrpSpPr>
        <p:cNvPr id="1" name=""/>
        <p:cNvGrpSpPr/>
        <p:nvPr/>
      </p:nvGrpSpPr>
      <p:grpSpPr>
        <a:xfrm>
          <a:off x="0" y="0"/>
          <a:ext cx="0" cy="0"/>
          <a:chOff x="0" y="0"/>
          <a:chExt cx="0" cy="0"/>
        </a:xfrm>
      </p:grpSpPr>
      <p:pic>
        <p:nvPicPr>
          <p:cNvPr id="163" name="Image" descr="Image"/>
          <p:cNvPicPr>
            <a:picLocks noChangeAspect="1"/>
          </p:cNvPicPr>
          <p:nvPr/>
        </p:nvPicPr>
        <p:blipFill>
          <a:blip r:embed="rId2">
            <a:alphaModFix amt="18249"/>
          </a:blip>
          <a:stretch>
            <a:fillRect/>
          </a:stretch>
        </p:blipFill>
        <p:spPr>
          <a:xfrm>
            <a:off x="0" y="0"/>
            <a:ext cx="7827468" cy="7825176"/>
          </a:xfrm>
          <a:prstGeom prst="rect">
            <a:avLst/>
          </a:prstGeom>
          <a:ln w="12700">
            <a:miter lim="400000"/>
          </a:ln>
        </p:spPr>
      </p:pic>
      <p:pic>
        <p:nvPicPr>
          <p:cNvPr id="164" name="Image" descr="Image"/>
          <p:cNvPicPr>
            <a:picLocks noChangeAspect="1"/>
          </p:cNvPicPr>
          <p:nvPr/>
        </p:nvPicPr>
        <p:blipFill>
          <a:blip r:embed="rId3"/>
          <a:stretch>
            <a:fillRect/>
          </a:stretch>
        </p:blipFill>
        <p:spPr>
          <a:xfrm>
            <a:off x="18995581" y="667108"/>
            <a:ext cx="4934836" cy="703455"/>
          </a:xfrm>
          <a:prstGeom prst="rect">
            <a:avLst/>
          </a:prstGeom>
          <a:ln w="12700">
            <a:miter lim="400000"/>
          </a:ln>
        </p:spPr>
      </p:pic>
      <p:sp>
        <p:nvSpPr>
          <p:cNvPr id="165" name="Better Science Discussion"/>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Better Science Discussion</a:t>
            </a:r>
          </a:p>
        </p:txBody>
      </p:sp>
      <p:sp>
        <p:nvSpPr>
          <p:cNvPr id="166" name="Power, bias, and inclusivity can directly affect the working environment of a workplace or lab.…"/>
          <p:cNvSpPr txBox="1">
            <a:spLocks noGrp="1"/>
          </p:cNvSpPr>
          <p:nvPr>
            <p:ph type="body" idx="4294967295"/>
          </p:nvPr>
        </p:nvSpPr>
        <p:spPr>
          <a:xfrm>
            <a:off x="3358846" y="2844064"/>
            <a:ext cx="17666308" cy="8027872"/>
          </a:xfrm>
          <a:prstGeom prst="rect">
            <a:avLst/>
          </a:prstGeom>
        </p:spPr>
        <p:txBody>
          <a:bodyPr lIns="121899" tIns="121899" rIns="121899" bIns="121899" anchor="t"/>
          <a:lstStyle/>
          <a:p>
            <a:pPr marL="0" indent="0" defTabSz="714732">
              <a:spcBef>
                <a:spcPts val="5100"/>
              </a:spcBef>
              <a:buClr>
                <a:srgbClr val="424242"/>
              </a:buClr>
              <a:buSzTx/>
              <a:buFont typeface="Helvetica"/>
              <a:buNone/>
              <a:defRPr sz="4350"/>
            </a:pPr>
            <a:r>
              <a:t>Power, bias, and inclusivity can directly affect the working environment of a workplace or lab. </a:t>
            </a:r>
            <a:endParaRPr sz="1566"/>
          </a:p>
          <a:p>
            <a:pPr marL="0" indent="0" defTabSz="714732">
              <a:spcBef>
                <a:spcPts val="5100"/>
              </a:spcBef>
              <a:buClr>
                <a:srgbClr val="424242"/>
              </a:buClr>
              <a:buSzTx/>
              <a:buFont typeface="Helvetica"/>
              <a:buNone/>
              <a:defRPr sz="4350"/>
            </a:pPr>
            <a:r>
              <a:t>Discuss the following questions (10-15 Minutes)</a:t>
            </a:r>
            <a:endParaRPr sz="1566"/>
          </a:p>
          <a:p>
            <a:pPr marL="690562" indent="-690562" defTabSz="714732">
              <a:spcBef>
                <a:spcPts val="5100"/>
              </a:spcBef>
              <a:buClr>
                <a:srgbClr val="424242"/>
              </a:buClr>
              <a:buSzPts val="4300"/>
              <a:buFont typeface="Helvetica"/>
              <a:buChar char="●"/>
              <a:defRPr sz="4350"/>
            </a:pPr>
            <a:r>
              <a:t>What are some of the ways in a science lab that some people may have more access to the lab head outside of the lab or in more informal settings?</a:t>
            </a:r>
          </a:p>
          <a:p>
            <a:pPr marL="690562" indent="-690562" defTabSz="714732">
              <a:spcBef>
                <a:spcPts val="5100"/>
              </a:spcBef>
              <a:buClr>
                <a:srgbClr val="424242"/>
              </a:buClr>
              <a:buSzPts val="4300"/>
              <a:buFont typeface="Helvetica"/>
              <a:buChar char="●"/>
              <a:defRPr sz="4350"/>
            </a:pPr>
            <a:r>
              <a:t>What are some of the impacts on the science and career of individuals who have more or fewer opportunities for such informal access?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9EB7DC"/>
            </a:gs>
          </a:gsLst>
          <a:lin ang="5400000" scaled="0"/>
        </a:gradFill>
        <a:effectLst/>
      </p:bgPr>
    </p:bg>
    <p:spTree>
      <p:nvGrpSpPr>
        <p:cNvPr id="1" name=""/>
        <p:cNvGrpSpPr/>
        <p:nvPr/>
      </p:nvGrpSpPr>
      <p:grpSpPr>
        <a:xfrm>
          <a:off x="0" y="0"/>
          <a:ext cx="0" cy="0"/>
          <a:chOff x="0" y="0"/>
          <a:chExt cx="0" cy="0"/>
        </a:xfrm>
      </p:grpSpPr>
      <p:pic>
        <p:nvPicPr>
          <p:cNvPr id="168" name="Image" descr="Image"/>
          <p:cNvPicPr>
            <a:picLocks noChangeAspect="1"/>
          </p:cNvPicPr>
          <p:nvPr/>
        </p:nvPicPr>
        <p:blipFill>
          <a:blip r:embed="rId2">
            <a:alphaModFix amt="18249"/>
          </a:blip>
          <a:stretch>
            <a:fillRect/>
          </a:stretch>
        </p:blipFill>
        <p:spPr>
          <a:xfrm>
            <a:off x="0" y="0"/>
            <a:ext cx="7827468" cy="7825176"/>
          </a:xfrm>
          <a:prstGeom prst="rect">
            <a:avLst/>
          </a:prstGeom>
          <a:ln w="12700">
            <a:miter lim="400000"/>
          </a:ln>
        </p:spPr>
      </p:pic>
      <p:pic>
        <p:nvPicPr>
          <p:cNvPr id="169" name="Image" descr="Image"/>
          <p:cNvPicPr>
            <a:picLocks noChangeAspect="1"/>
          </p:cNvPicPr>
          <p:nvPr/>
        </p:nvPicPr>
        <p:blipFill>
          <a:blip r:embed="rId3"/>
          <a:stretch>
            <a:fillRect/>
          </a:stretch>
        </p:blipFill>
        <p:spPr>
          <a:xfrm>
            <a:off x="19684689" y="611723"/>
            <a:ext cx="4310219" cy="712625"/>
          </a:xfrm>
          <a:prstGeom prst="rect">
            <a:avLst/>
          </a:prstGeom>
          <a:ln w="12700">
            <a:miter lim="400000"/>
          </a:ln>
        </p:spPr>
      </p:pic>
      <p:sp>
        <p:nvSpPr>
          <p:cNvPr id="170" name="Lab Manual Discussion Question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Lab Manual Discussion Questions</a:t>
            </a:r>
          </a:p>
        </p:txBody>
      </p:sp>
      <p:sp>
        <p:nvSpPr>
          <p:cNvPr id="171" name="Consider how at the center of these scenes are issues of power, bias, and inclusivity, which may not always be included in the Lab Manual.…"/>
          <p:cNvSpPr txBox="1">
            <a:spLocks noGrp="1"/>
          </p:cNvSpPr>
          <p:nvPr>
            <p:ph type="body" idx="4294967295"/>
          </p:nvPr>
        </p:nvSpPr>
        <p:spPr>
          <a:xfrm>
            <a:off x="3277785" y="2856600"/>
            <a:ext cx="17828430" cy="8652553"/>
          </a:xfrm>
          <a:prstGeom prst="rect">
            <a:avLst/>
          </a:prstGeom>
        </p:spPr>
        <p:txBody>
          <a:bodyPr lIns="121899" tIns="121899" rIns="121899" bIns="121899" anchor="t"/>
          <a:lstStyle/>
          <a:p>
            <a:pPr marL="0" indent="0" defTabSz="706516">
              <a:spcBef>
                <a:spcPts val="5000"/>
              </a:spcBef>
              <a:buClr>
                <a:srgbClr val="424242"/>
              </a:buClr>
              <a:buSzTx/>
              <a:buFont typeface="Helvetica"/>
              <a:buNone/>
              <a:defRPr sz="4300"/>
            </a:pPr>
            <a:r>
              <a:t>Consider how at the center of these scenes are issues of power, bias, and inclusivity, which may not always be included in the Lab Manual.  </a:t>
            </a:r>
            <a:endParaRPr sz="1548"/>
          </a:p>
          <a:p>
            <a:pPr marL="0" indent="0" defTabSz="706516">
              <a:spcBef>
                <a:spcPts val="5000"/>
              </a:spcBef>
              <a:buClr>
                <a:srgbClr val="424242"/>
              </a:buClr>
              <a:buSzTx/>
              <a:buFont typeface="Helvetica"/>
              <a:buNone/>
              <a:defRPr sz="4300"/>
            </a:pPr>
            <a:r>
              <a:t>In small group Discuss the Following (10 Minutes):</a:t>
            </a:r>
            <a:endParaRPr sz="1376"/>
          </a:p>
          <a:p>
            <a:pPr marL="1158511" indent="-991044" defTabSz="706516">
              <a:spcBef>
                <a:spcPts val="5000"/>
              </a:spcBef>
              <a:buClr>
                <a:srgbClr val="424242"/>
              </a:buClr>
              <a:buSzPts val="4300"/>
              <a:buFont typeface="Helvetica"/>
              <a:buChar char="●"/>
              <a:defRPr sz="4300"/>
            </a:pPr>
            <a:r>
              <a:t>What information would be helpful to include in the lab manual about addressing bias and inclusion?</a:t>
            </a:r>
          </a:p>
          <a:p>
            <a:pPr marL="1158511" indent="-991044" defTabSz="706516">
              <a:spcBef>
                <a:spcPts val="5000"/>
              </a:spcBef>
              <a:buClr>
                <a:srgbClr val="424242"/>
              </a:buClr>
              <a:buSzPts val="4300"/>
              <a:buFont typeface="Helvetica"/>
              <a:buChar char="●"/>
              <a:defRPr sz="4300"/>
            </a:pPr>
            <a:r>
              <a:t>Of the passages in the Sorenson and Heideberg lab manuals that you identified as particularly strong, what makes them so?</a:t>
            </a:r>
          </a:p>
          <a:p>
            <a:pPr marL="1158511" indent="-991044" defTabSz="706516">
              <a:spcBef>
                <a:spcPts val="5000"/>
              </a:spcBef>
              <a:buClr>
                <a:srgbClr val="424242"/>
              </a:buClr>
              <a:buSzPts val="4300"/>
              <a:buFont typeface="Helvetica"/>
              <a:buChar char="●"/>
              <a:defRPr sz="4300"/>
            </a:pPr>
            <a:r>
              <a:t>Are those approaches to addressing bias and inclusion as noted in the manual supported by practices in the lab?</a:t>
            </a:r>
          </a:p>
        </p:txBody>
      </p:sp>
    </p:spTree>
  </p:cSld>
  <p:clrMapOvr>
    <a:masterClrMapping/>
  </p:clrMapOvr>
  <p:transition spd="med"/>
</p:sld>
</file>

<file path=ppt/theme/theme1.xml><?xml version="1.0" encoding="utf-8"?>
<a:theme xmlns:a="http://schemas.openxmlformats.org/drawingml/2006/main" name="White">
  <a:themeElements>
    <a:clrScheme name="White">
      <a:dk1>
        <a:srgbClr val="5E5E5E"/>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721</Words>
  <Application>Microsoft Macintosh PowerPoint</Application>
  <PresentationFormat>Custom</PresentationFormat>
  <Paragraphs>49</Paragraphs>
  <Slides>10</Slides>
  <Notes>0</Notes>
  <HiddenSlides>1</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10</vt:i4>
      </vt:variant>
    </vt:vector>
  </HeadingPairs>
  <TitlesOfParts>
    <vt:vector size="24" baseType="lpstr">
      <vt:lpstr>Arvo</vt:lpstr>
      <vt:lpstr>Century Gothic</vt:lpstr>
      <vt:lpstr>Helvetica</vt:lpstr>
      <vt:lpstr>Helvetica Light</vt:lpstr>
      <vt:lpstr>Helvetica Neue</vt:lpstr>
      <vt:lpstr>Helvetica Neue Light</vt:lpstr>
      <vt:lpstr>Lato Black</vt:lpstr>
      <vt:lpstr>Raleway Italic</vt:lpstr>
      <vt:lpstr>Raleway Light</vt:lpstr>
      <vt:lpstr>Raleway Medium</vt:lpstr>
      <vt:lpstr>Raleway SemiBold</vt:lpstr>
      <vt:lpstr>Times Roman</vt:lpstr>
      <vt:lpstr>Trebuchet MS</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Henderson, Corinne Marie</cp:lastModifiedBy>
  <cp:revision>1</cp:revision>
  <dcterms:modified xsi:type="dcterms:W3CDTF">2023-05-16T21:13:33Z</dcterms:modified>
</cp:coreProperties>
</file>