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7"/>
    <p:restoredTop sz="94706"/>
  </p:normalViewPr>
  <p:slideViewPr>
    <p:cSldViewPr snapToGrid="0">
      <p:cViewPr varScale="1">
        <p:scale>
          <a:sx n="46" d="100"/>
          <a:sy n="46" d="100"/>
        </p:scale>
        <p:origin x="6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a:effectLst/>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32"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34"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39"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a:effectLst/>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48"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55"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63" name="Illinois HHMI Logo - Horizontal 2 - RGB.png" descr="Illinois HHMI Logo - Horizontal 2 - RGB.png"/>
          <p:cNvPicPr>
            <a:picLocks noChangeAspect="1"/>
          </p:cNvPicPr>
          <p:nvPr/>
        </p:nvPicPr>
        <p:blipFill>
          <a:blip r:embed="rId2"/>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13294B"/>
                  </a:solidFill>
                  <a:latin typeface="Times Roman"/>
                  <a:ea typeface="Times Roman"/>
                  <a:cs typeface="Times Roman"/>
                  <a:sym typeface="Times Roman"/>
                </a:defRPr>
              </a:lvl1pPr>
            </a:lstStyle>
            <a:p>
              <a:r>
                <a:t>ncpre</a:t>
              </a:r>
            </a:p>
          </p:txBody>
        </p:sp>
      </p:grpSp>
      <p:sp>
        <p:nvSpPr>
          <p:cNvPr id="68" name="Title Text"/>
          <p:cNvSpPr txBox="1">
            <a:spLocks noGrp="1"/>
          </p:cNvSpPr>
          <p:nvPr>
            <p:ph type="title"/>
          </p:nvPr>
        </p:nvSpPr>
        <p:spPr>
          <a:xfrm>
            <a:off x="4387453" y="1234543"/>
            <a:ext cx="15609094" cy="1607726"/>
          </a:xfrm>
          <a:prstGeom prst="rect">
            <a:avLst/>
          </a:prstGeom>
        </p:spPr>
        <p:txBody>
          <a:bodyPr lIns="71437" tIns="71437" rIns="71437" bIns="71437"/>
          <a:lstStyle/>
          <a:p>
            <a:r>
              <a:t>Title Text</a:t>
            </a:r>
          </a:p>
        </p:txBody>
      </p:sp>
      <p:sp>
        <p:nvSpPr>
          <p:cNvPr id="69" name="Body Level One…"/>
          <p:cNvSpPr txBox="1">
            <a:spLocks noGrp="1"/>
          </p:cNvSpPr>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81" name="Illinois-Wordmark-Horizontal-Reversed-Orange-PMS.pdf" descr="Illinois-Wordmark-Horizontal-Reversed-Orange-PMS.pdf"/>
          <p:cNvPicPr>
            <a:picLocks noChangeAspect="1"/>
          </p:cNvPicPr>
          <p:nvPr/>
        </p:nvPicPr>
        <p:blipFill>
          <a:blip r:embed="rId2"/>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4800" b="1" i="1">
                <a:solidFill>
                  <a:srgbClr val="FFFFFF"/>
                </a:solidFill>
                <a:latin typeface="Times Roman"/>
                <a:ea typeface="Times Roman"/>
                <a:cs typeface="Times Roman"/>
                <a:sym typeface="Times Roman"/>
              </a:defRPr>
            </a:lvl1pPr>
          </a:lstStyle>
          <a:p>
            <a:r>
              <a:t>ncpre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9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endParaRPr/>
          </a:p>
        </p:txBody>
      </p:sp>
      <p:pic>
        <p:nvPicPr>
          <p:cNvPr id="101" name="Illinois-Logo-Reversed-Orange-RGB.png" descr="Illinois-Logo-Reversed-Orange-RGB.png"/>
          <p:cNvPicPr>
            <a:picLocks noChangeAspect="1"/>
          </p:cNvPicPr>
          <p:nvPr/>
        </p:nvPicPr>
        <p:blipFill>
          <a:blip r:embed="rId2"/>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2800" b="1" i="1">
                  <a:solidFill>
                    <a:srgbClr val="FFFFFF"/>
                  </a:solidFill>
                  <a:latin typeface="Times Roman"/>
                  <a:ea typeface="Times Roman"/>
                  <a:cs typeface="Times Roman"/>
                  <a:sym typeface="Times Roman"/>
                </a:defRPr>
              </a:lvl1pPr>
            </a:lstStyle>
            <a:p>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5"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0" name="page1image20922752.png" descr="page1image20922752.png"/>
          <p:cNvPicPr>
            <a:picLocks noChangeAspect="1"/>
          </p:cNvPicPr>
          <p:nvPr/>
        </p:nvPicPr>
        <p:blipFill>
          <a:blip r:embed="rId10"/>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14"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15"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2.2 bio lab meeting.jpg" descr="2.2 bio lab meeting.jpg"/>
          <p:cNvPicPr>
            <a:picLocks noChangeAspect="1"/>
          </p:cNvPicPr>
          <p:nvPr/>
        </p:nvPicPr>
        <p:blipFill rotWithShape="1">
          <a:blip r:embed="rId2"/>
          <a:srcRect t="14039" r="11524" b="2"/>
          <a:stretch/>
        </p:blipFill>
        <p:spPr>
          <a:xfrm>
            <a:off x="-13295" y="-206883"/>
            <a:ext cx="24384000" cy="13325893"/>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18" name="2.2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r>
              <a:t>2.2 Facilitator Slides</a:t>
            </a:r>
          </a:p>
        </p:txBody>
      </p:sp>
      <p:sp>
        <p:nvSpPr>
          <p:cNvPr id="119" name="Goals for Session"/>
          <p:cNvSpPr txBox="1"/>
          <p:nvPr/>
        </p:nvSpPr>
        <p:spPr>
          <a:xfrm>
            <a:off x="1352411" y="8251540"/>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23" name="page1image20922752.png" descr="page1image20922752.png"/>
          <p:cNvPicPr>
            <a:picLocks noChangeAspect="1"/>
          </p:cNvPicPr>
          <p:nvPr/>
        </p:nvPicPr>
        <p:blipFill>
          <a:blip r:embed="rId7"/>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5" name="Image" descr="Image"/>
          <p:cNvPicPr>
            <a:picLocks noChangeAspect="1"/>
          </p:cNvPicPr>
          <p:nvPr/>
        </p:nvPicPr>
        <p:blipFill>
          <a:blip r:embed="rId8"/>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9EB7DC"/>
            </a:gs>
          </a:gsLst>
          <a:lin ang="5400000" scaled="0"/>
        </a:gradFill>
        <a:effectLst/>
      </p:bgPr>
    </p:bg>
    <p:spTree>
      <p:nvGrpSpPr>
        <p:cNvPr id="1" name=""/>
        <p:cNvGrpSpPr/>
        <p:nvPr/>
      </p:nvGrpSpPr>
      <p:grpSpPr>
        <a:xfrm>
          <a:off x="0" y="0"/>
          <a:ext cx="0" cy="0"/>
          <a:chOff x="0" y="0"/>
          <a:chExt cx="0" cy="0"/>
        </a:xfrm>
      </p:grpSpPr>
      <p:pic>
        <p:nvPicPr>
          <p:cNvPr id="176" name="Image" descr="Image"/>
          <p:cNvPicPr>
            <a:picLocks noChangeAspect="1"/>
          </p:cNvPicPr>
          <p:nvPr/>
        </p:nvPicPr>
        <p:blipFill>
          <a:blip r:embed="rId2">
            <a:alphaModFix amt="18249"/>
          </a:blip>
          <a:stretch>
            <a:fillRect/>
          </a:stretch>
        </p:blipFill>
        <p:spPr>
          <a:xfrm>
            <a:off x="0" y="0"/>
            <a:ext cx="7827468" cy="7825176"/>
          </a:xfrm>
          <a:prstGeom prst="rect">
            <a:avLst/>
          </a:prstGeom>
          <a:ln w="12700">
            <a:miter lim="400000"/>
          </a:ln>
        </p:spPr>
      </p:pic>
      <p:pic>
        <p:nvPicPr>
          <p:cNvPr id="177" name="Image" descr="Image"/>
          <p:cNvPicPr>
            <a:picLocks noChangeAspect="1"/>
          </p:cNvPicPr>
          <p:nvPr/>
        </p:nvPicPr>
        <p:blipFill>
          <a:blip r:embed="rId3"/>
          <a:stretch>
            <a:fillRect/>
          </a:stretch>
        </p:blipFill>
        <p:spPr>
          <a:xfrm>
            <a:off x="19684689" y="611723"/>
            <a:ext cx="4310219" cy="712625"/>
          </a:xfrm>
          <a:prstGeom prst="rect">
            <a:avLst/>
          </a:prstGeom>
          <a:ln w="12700">
            <a:miter lim="400000"/>
          </a:ln>
        </p:spPr>
      </p:pic>
      <p:sp>
        <p:nvSpPr>
          <p:cNvPr id="178"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Lab Manual Discussion Questions</a:t>
            </a:r>
          </a:p>
        </p:txBody>
      </p:sp>
      <p:sp>
        <p:nvSpPr>
          <p:cNvPr id="179" name="Consider how at the center of these scenes are issues of Mentorship and Communication.…"/>
          <p:cNvSpPr txBox="1">
            <a:spLocks noGrp="1"/>
          </p:cNvSpPr>
          <p:nvPr>
            <p:ph type="body" idx="4294967295"/>
          </p:nvPr>
        </p:nvSpPr>
        <p:spPr>
          <a:xfrm>
            <a:off x="1920075" y="2958200"/>
            <a:ext cx="20543850" cy="8784713"/>
          </a:xfrm>
          <a:prstGeom prst="rect">
            <a:avLst/>
          </a:prstGeom>
        </p:spPr>
        <p:txBody>
          <a:bodyPr lIns="121899" tIns="121899" rIns="121899" bIns="121899" anchor="t"/>
          <a:lstStyle/>
          <a:p>
            <a:pPr marL="0" indent="0">
              <a:buClr>
                <a:srgbClr val="424242"/>
              </a:buClr>
              <a:buSzTx/>
              <a:buFont typeface="Helvetica"/>
              <a:buNone/>
            </a:pPr>
            <a:r>
              <a:t>Consider how at the center of these scenes are issues of Mentorship and Communication.  </a:t>
            </a:r>
            <a:endParaRPr sz="1800"/>
          </a:p>
          <a:p>
            <a:pPr marL="0" indent="0">
              <a:buClr>
                <a:srgbClr val="424242"/>
              </a:buClr>
              <a:buSzTx/>
              <a:buFont typeface="Helvetica"/>
              <a:buNone/>
            </a:pPr>
            <a:r>
              <a:t>In small groups, discuss the following (10 Minutes):</a:t>
            </a:r>
          </a:p>
          <a:p>
            <a:pPr marL="1347106" indent="-1152377">
              <a:buClr>
                <a:srgbClr val="424242"/>
              </a:buClr>
              <a:buSzPts val="5000"/>
              <a:buFont typeface="Helvetica"/>
              <a:buChar char="●"/>
            </a:pPr>
            <a:r>
              <a:t>What information would be helpful to include in the lab manual about communication as it occurs in varying situational contexts and with different audiences?</a:t>
            </a:r>
          </a:p>
          <a:p>
            <a:pPr marL="1347106" indent="-1152377">
              <a:buClr>
                <a:srgbClr val="424242"/>
              </a:buClr>
              <a:buSzPts val="5000"/>
              <a:buFont typeface="Helvetica"/>
              <a:buChar char="●"/>
            </a:pPr>
            <a:r>
              <a:t>Are there some key points about appropriate, respectful and inclusive communication that you would include?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94520">
              <a:srgbClr val="58AD88"/>
            </a:gs>
          </a:gsLst>
          <a:lin ang="5400000" scaled="0"/>
        </a:gradFill>
        <a:effectLst/>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defTabSz="805100">
              <a:spcBef>
                <a:spcPts val="5700"/>
              </a:spcBef>
              <a:defRPr sz="4410">
                <a:latin typeface="Raleway Medium"/>
                <a:ea typeface="Raleway Medium"/>
                <a:cs typeface="Raleway Medium"/>
                <a:sym typeface="Raleway Medium"/>
              </a:defRPr>
            </a:pPr>
            <a:r>
              <a:t>STRUCTURE:</a:t>
            </a:r>
          </a:p>
          <a:p>
            <a:pPr algn="l" defTabSz="805100">
              <a:spcBef>
                <a:spcPts val="5700"/>
              </a:spcBef>
              <a:defRPr sz="4410">
                <a:latin typeface="Raleway Medium"/>
                <a:ea typeface="Raleway Medium"/>
                <a:cs typeface="Raleway Medium"/>
                <a:sym typeface="Raleway Medium"/>
              </a:defRPr>
            </a:pPr>
            <a:r>
              <a:t>Will meet every _ weeks for _ hours</a:t>
            </a:r>
          </a:p>
          <a:p>
            <a:pPr algn="l" defTabSz="805100">
              <a:spcBef>
                <a:spcPts val="5700"/>
              </a:spcBef>
              <a:defRPr sz="4410">
                <a:latin typeface="Raleway Medium"/>
                <a:ea typeface="Raleway Medium"/>
                <a:cs typeface="Raleway Medium"/>
                <a:sym typeface="Raleway Medium"/>
              </a:defRPr>
            </a:pPr>
            <a:r>
              <a:t>Large and small group discussions </a:t>
            </a:r>
          </a:p>
          <a:p>
            <a:pPr lvl="4" indent="0" algn="l" defTabSz="805100">
              <a:spcBef>
                <a:spcPts val="5700"/>
              </a:spcBef>
              <a:defRPr sz="4410">
                <a:latin typeface="Raleway Medium"/>
                <a:ea typeface="Raleway Medium"/>
                <a:cs typeface="Raleway Medium"/>
                <a:sym typeface="Raleway Medium"/>
              </a:defRPr>
            </a:pPr>
            <a:r>
              <a:t>Reflection, Better Science, and Lab Manual questions can be part of each session</a:t>
            </a:r>
          </a:p>
        </p:txBody>
      </p:sp>
      <p:pic>
        <p:nvPicPr>
          <p:cNvPr id="130" name="Image" descr="Image"/>
          <p:cNvPicPr>
            <a:picLocks noChangeAspect="1"/>
          </p:cNvPicPr>
          <p:nvPr/>
        </p:nvPicPr>
        <p:blipFill>
          <a:blip r:embed="rId2">
            <a:alphaModFix amt="20000"/>
          </a:blip>
          <a:stretch>
            <a:fillRect/>
          </a:stretch>
        </p:blipFill>
        <p:spPr>
          <a:xfrm>
            <a:off x="0" y="-34657"/>
            <a:ext cx="8354422" cy="8351976"/>
          </a:xfrm>
          <a:prstGeom prst="rect">
            <a:avLst/>
          </a:prstGeom>
          <a:ln w="12700">
            <a:miter lim="400000"/>
          </a:ln>
        </p:spPr>
      </p:pic>
      <p:sp>
        <p:nvSpPr>
          <p:cNvPr id="131" name="2.2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2.2 Session Goals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2.2 Sorenson Subgroup - Loretta.jpg" descr="2.2 Sorenson Subgroup - Loretta.jpg"/>
          <p:cNvPicPr>
            <a:picLocks noChangeAspect="1"/>
          </p:cNvPicPr>
          <p:nvPr/>
        </p:nvPicPr>
        <p:blipFill rotWithShape="1">
          <a:blip r:embed="rId2"/>
          <a:srcRect t="5679" r="11776" b="6146"/>
          <a:stretch/>
        </p:blipFill>
        <p:spPr>
          <a:xfrm>
            <a:off x="-143471" y="-73143"/>
            <a:ext cx="24527471" cy="13789144"/>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35" name="Shape"/>
          <p:cNvSpPr/>
          <p:nvPr/>
        </p:nvSpPr>
        <p:spPr>
          <a:xfrm>
            <a:off x="-143472" y="-73144"/>
            <a:ext cx="19094925"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143472" y="12065000"/>
            <a:ext cx="24527471" cy="1523999"/>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139" name="Image" descr="Image"/>
          <p:cNvPicPr>
            <a:picLocks noChangeAspect="1"/>
          </p:cNvPicPr>
          <p:nvPr/>
        </p:nvPicPr>
        <p:blipFill>
          <a:blip r:embed="rId4"/>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alphaModFix amt="20000"/>
          </a:blip>
          <a:stretch>
            <a:fillRect/>
          </a:stretch>
        </p:blipFill>
        <p:spPr>
          <a:xfrm>
            <a:off x="0" y="0"/>
            <a:ext cx="7779279" cy="7778255"/>
          </a:xfrm>
          <a:prstGeom prst="rect">
            <a:avLst/>
          </a:prstGeom>
          <a:ln w="12700">
            <a:miter lim="400000"/>
          </a:ln>
        </p:spPr>
      </p:pic>
      <p:sp>
        <p:nvSpPr>
          <p:cNvPr id="144" name="Communication Large Group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defTabSz="690086">
              <a:defRPr sz="6719">
                <a:solidFill>
                  <a:srgbClr val="408B94"/>
                </a:solidFill>
                <a:latin typeface="+mj-lt"/>
                <a:ea typeface="+mj-ea"/>
                <a:cs typeface="+mj-cs"/>
                <a:sym typeface="Lato Black"/>
              </a:defRPr>
            </a:lvl1pPr>
          </a:lstStyle>
          <a:p>
            <a:r>
              <a:t>Communication Large Group Discussion</a:t>
            </a:r>
          </a:p>
        </p:txBody>
      </p:sp>
      <p:pic>
        <p:nvPicPr>
          <p:cNvPr id="145"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sp>
        <p:nvSpPr>
          <p:cNvPr id="146" name="Leaders set the tone by their actions and their words. How a leader frames information (is it an obstacle or a challenge to address?) and words difficult news matters.  In scene 2.1 Jules deals with communicating unwelcome news to members of her lab.…"/>
          <p:cNvSpPr txBox="1">
            <a:spLocks noGrp="1"/>
          </p:cNvSpPr>
          <p:nvPr>
            <p:ph type="body" idx="4294967295"/>
          </p:nvPr>
        </p:nvSpPr>
        <p:spPr>
          <a:xfrm>
            <a:off x="1579715" y="2923798"/>
            <a:ext cx="21224570" cy="8234140"/>
          </a:xfrm>
          <a:prstGeom prst="rect">
            <a:avLst/>
          </a:prstGeom>
        </p:spPr>
        <p:txBody>
          <a:bodyPr lIns="121899" tIns="121899" rIns="121899" bIns="121899" anchor="t"/>
          <a:lstStyle/>
          <a:p>
            <a:pPr marL="0" indent="0" defTabSz="657225">
              <a:spcBef>
                <a:spcPts val="4700"/>
              </a:spcBef>
              <a:buClr>
                <a:srgbClr val="424242"/>
              </a:buClr>
              <a:buSzTx/>
              <a:buFont typeface="Helvetica"/>
              <a:buNone/>
              <a:defRPr sz="4000"/>
            </a:pPr>
            <a:r>
              <a:t>Leaders set the tone by their actions and their words. How a leader frames information (is it an obstacle or a challenge to address?) and words difficult news matters.  In scene 2.1 Jules deals with communicating unwelcome news to members of her lab.   </a:t>
            </a:r>
            <a:endParaRPr sz="1440"/>
          </a:p>
          <a:p>
            <a:pPr marL="0" indent="0" defTabSz="657225">
              <a:spcBef>
                <a:spcPts val="4700"/>
              </a:spcBef>
              <a:buClr>
                <a:srgbClr val="424242"/>
              </a:buClr>
              <a:buSzTx/>
              <a:buFont typeface="Helvetica"/>
              <a:buNone/>
              <a:defRPr sz="4000"/>
            </a:pPr>
            <a:r>
              <a:t>Discuss the following questions in your small groups (10-15 Minutes):</a:t>
            </a:r>
            <a:endParaRPr sz="1440"/>
          </a:p>
          <a:p>
            <a:pPr marL="1077685" indent="-921902" defTabSz="657225">
              <a:spcBef>
                <a:spcPts val="4700"/>
              </a:spcBef>
              <a:buClr>
                <a:srgbClr val="424242"/>
              </a:buClr>
              <a:buSzPts val="4000"/>
              <a:buFont typeface="Helvetica"/>
              <a:buChar char="●"/>
              <a:defRPr sz="4000"/>
            </a:pPr>
            <a:r>
              <a:t>How can a person's communication style be influenced/mitigated/constrained/freed by the mode of communication ( e.g., in-person, email, text, video, telephone)?</a:t>
            </a:r>
          </a:p>
          <a:p>
            <a:pPr marL="1077685" indent="-921902" defTabSz="657225">
              <a:spcBef>
                <a:spcPts val="4700"/>
              </a:spcBef>
              <a:buClr>
                <a:srgbClr val="424242"/>
              </a:buClr>
              <a:buSzPts val="4000"/>
              <a:buFont typeface="Helvetica"/>
              <a:buChar char="●"/>
              <a:defRPr sz="4000"/>
            </a:pPr>
            <a:r>
              <a:t>How can a person’s communication style be influenced by their own status or role and/or the status and role of the person to whom they are communicating?</a:t>
            </a:r>
            <a:endParaRPr sz="1440"/>
          </a:p>
          <a:p>
            <a:pPr marL="0" indent="155783" defTabSz="657225">
              <a:spcBef>
                <a:spcPts val="4700"/>
              </a:spcBef>
              <a:buClr>
                <a:srgbClr val="424242"/>
              </a:buClr>
              <a:buSzTx/>
              <a:buFont typeface="Helvetica"/>
              <a:buNone/>
              <a:defRPr sz="4000"/>
            </a:pPr>
            <a:r>
              <a:t>Ask one person to take notes for sharing with the larger group.</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48" name="Image" descr="Image"/>
          <p:cNvPicPr>
            <a:picLocks noChangeAspect="1"/>
          </p:cNvPicPr>
          <p:nvPr/>
        </p:nvPicPr>
        <p:blipFill>
          <a:blip r:embed="rId2">
            <a:alphaModFix amt="20000"/>
          </a:blip>
          <a:stretch>
            <a:fillRect/>
          </a:stretch>
        </p:blipFill>
        <p:spPr>
          <a:xfrm>
            <a:off x="0" y="0"/>
            <a:ext cx="7779279" cy="7778255"/>
          </a:xfrm>
          <a:prstGeom prst="rect">
            <a:avLst/>
          </a:prstGeom>
          <a:ln w="12700">
            <a:miter lim="400000"/>
          </a:ln>
        </p:spPr>
      </p:pic>
      <p:sp>
        <p:nvSpPr>
          <p:cNvPr id="149" name="Communication Large Group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defTabSz="690086">
              <a:defRPr sz="6719">
                <a:solidFill>
                  <a:srgbClr val="408B94"/>
                </a:solidFill>
                <a:latin typeface="+mj-lt"/>
                <a:ea typeface="+mj-ea"/>
                <a:cs typeface="+mj-cs"/>
                <a:sym typeface="Lato Black"/>
              </a:defRPr>
            </a:lvl1pPr>
          </a:lstStyle>
          <a:p>
            <a:r>
              <a:t>Communication Large Group Discussion</a:t>
            </a:r>
          </a:p>
        </p:txBody>
      </p:sp>
      <p:pic>
        <p:nvPicPr>
          <p:cNvPr id="150"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sp>
        <p:nvSpPr>
          <p:cNvPr id="151" name="Share one or two key takeaways from your small group discussion with the whole group (5-10 Minutes).…"/>
          <p:cNvSpPr txBox="1">
            <a:spLocks noGrp="1"/>
          </p:cNvSpPr>
          <p:nvPr>
            <p:ph type="body" sz="half" idx="4294967295"/>
          </p:nvPr>
        </p:nvSpPr>
        <p:spPr>
          <a:xfrm>
            <a:off x="3380774" y="4064157"/>
            <a:ext cx="17622452" cy="5587686"/>
          </a:xfrm>
          <a:prstGeom prst="rect">
            <a:avLst/>
          </a:prstGeom>
        </p:spPr>
        <p:txBody>
          <a:bodyPr lIns="121899" tIns="121899" rIns="121899" bIns="121899" anchor="t"/>
          <a:lstStyle/>
          <a:p>
            <a:pPr marL="0" indent="0">
              <a:buClr>
                <a:srgbClr val="424242"/>
              </a:buClr>
              <a:buSzTx/>
              <a:buFont typeface="Helvetica"/>
              <a:buNone/>
            </a:pPr>
            <a:r>
              <a:t>Share one or two key takeaways from your small group discussion with the whole group (5-10 Minutes).</a:t>
            </a:r>
          </a:p>
          <a:p>
            <a:pPr marL="0" indent="0">
              <a:buClr>
                <a:srgbClr val="424242"/>
              </a:buClr>
              <a:buSzTx/>
              <a:buFont typeface="Helvetica"/>
              <a:buNone/>
            </a:pPr>
            <a:r>
              <a:t>Discuss as a large group: </a:t>
            </a:r>
          </a:p>
          <a:p>
            <a:pPr marL="1231868" indent="-1037139">
              <a:buClr>
                <a:srgbClr val="424242"/>
              </a:buClr>
              <a:buSzPts val="5000"/>
              <a:buFont typeface="Helvetica"/>
              <a:buChar char="●"/>
            </a:pPr>
            <a:r>
              <a:t>Share the questions that you generated in the small group activity concerning communication framing</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53" name="Image" descr="Image"/>
          <p:cNvPicPr>
            <a:picLocks noChangeAspect="1"/>
          </p:cNvPicPr>
          <p:nvPr/>
        </p:nvPicPr>
        <p:blipFill>
          <a:blip r:embed="rId2">
            <a:alphaModFix amt="20000"/>
          </a:blip>
          <a:stretch>
            <a:fillRect/>
          </a:stretch>
        </p:blipFill>
        <p:spPr>
          <a:xfrm>
            <a:off x="0" y="0"/>
            <a:ext cx="9221023" cy="9218316"/>
          </a:xfrm>
          <a:prstGeom prst="rect">
            <a:avLst/>
          </a:prstGeom>
          <a:ln w="12700">
            <a:miter lim="400000"/>
          </a:ln>
        </p:spPr>
      </p:pic>
      <p:pic>
        <p:nvPicPr>
          <p:cNvPr id="154" name="Image" descr="Image"/>
          <p:cNvPicPr>
            <a:picLocks noChangeAspect="1"/>
          </p:cNvPicPr>
          <p:nvPr/>
        </p:nvPicPr>
        <p:blipFill>
          <a:blip r:embed="rId3"/>
          <a:stretch>
            <a:fillRect/>
          </a:stretch>
        </p:blipFill>
        <p:spPr>
          <a:xfrm>
            <a:off x="18074602" y="558752"/>
            <a:ext cx="5854742" cy="756404"/>
          </a:xfrm>
          <a:prstGeom prst="rect">
            <a:avLst/>
          </a:prstGeom>
          <a:ln w="12700">
            <a:miter lim="400000"/>
          </a:ln>
        </p:spPr>
      </p:pic>
      <p:sp>
        <p:nvSpPr>
          <p:cNvPr id="155" name="Reframing Using the “And Stance”"/>
          <p:cNvSpPr txBox="1"/>
          <p:nvPr/>
        </p:nvSpPr>
        <p:spPr>
          <a:xfrm>
            <a:off x="3473461" y="1103972"/>
            <a:ext cx="14334530"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defTabSz="747593">
              <a:defRPr sz="7280">
                <a:solidFill>
                  <a:srgbClr val="408B94"/>
                </a:solidFill>
                <a:latin typeface="+mj-lt"/>
                <a:ea typeface="+mj-ea"/>
                <a:cs typeface="+mj-cs"/>
                <a:sym typeface="Lato Black"/>
              </a:defRPr>
            </a:lvl1pPr>
          </a:lstStyle>
          <a:p>
            <a:r>
              <a:t>Reframing Using the “And Stance”</a:t>
            </a:r>
          </a:p>
        </p:txBody>
      </p:sp>
      <p:pic>
        <p:nvPicPr>
          <p:cNvPr id="156" name="Image" descr="Image"/>
          <p:cNvPicPr>
            <a:picLocks noChangeAspect="1"/>
          </p:cNvPicPr>
          <p:nvPr/>
        </p:nvPicPr>
        <p:blipFill>
          <a:blip r:embed="rId4"/>
          <a:stretch>
            <a:fillRect/>
          </a:stretch>
        </p:blipFill>
        <p:spPr>
          <a:xfrm>
            <a:off x="18281577" y="1466252"/>
            <a:ext cx="5671924" cy="756405"/>
          </a:xfrm>
          <a:prstGeom prst="rect">
            <a:avLst/>
          </a:prstGeom>
          <a:ln w="12700">
            <a:miter lim="400000"/>
          </a:ln>
        </p:spPr>
      </p:pic>
      <p:sp>
        <p:nvSpPr>
          <p:cNvPr id="157" name="Consider how much a change in framing and phrasing might have saved time and energy for starting this difficult conversation and moved more directly to aligning in problem-solving with Jayna.…"/>
          <p:cNvSpPr txBox="1">
            <a:spLocks noGrp="1"/>
          </p:cNvSpPr>
          <p:nvPr>
            <p:ph type="body" idx="4294967295"/>
          </p:nvPr>
        </p:nvSpPr>
        <p:spPr>
          <a:xfrm>
            <a:off x="2865481" y="3238260"/>
            <a:ext cx="18653038" cy="7239480"/>
          </a:xfrm>
          <a:prstGeom prst="rect">
            <a:avLst/>
          </a:prstGeom>
        </p:spPr>
        <p:txBody>
          <a:bodyPr lIns="121899" tIns="121899" rIns="121899" bIns="121899" anchor="t"/>
          <a:lstStyle/>
          <a:p>
            <a:pPr marL="0" indent="0" defTabSz="550425">
              <a:spcBef>
                <a:spcPts val="3900"/>
              </a:spcBef>
              <a:buClr>
                <a:srgbClr val="424242"/>
              </a:buClr>
              <a:buSzTx/>
              <a:buFont typeface="Helvetica"/>
              <a:buNone/>
              <a:defRPr sz="3350"/>
            </a:pPr>
            <a:r>
              <a:t>Consider how much a change in framing and phrasing might have saved time and energy for starting this difficult conversation and moved more directly to aligning in problem-solving with Jayna. </a:t>
            </a:r>
            <a:endParaRPr sz="1206"/>
          </a:p>
          <a:p>
            <a:pPr marL="0" indent="0" defTabSz="550425">
              <a:spcBef>
                <a:spcPts val="3900"/>
              </a:spcBef>
              <a:buClr>
                <a:srgbClr val="424242"/>
              </a:buClr>
              <a:buSzTx/>
              <a:buFont typeface="Helvetica"/>
              <a:buNone/>
              <a:defRPr sz="3350"/>
            </a:pPr>
            <a:r>
              <a:t>With your small group, try out these reframed openings; use the And Stance to complete them (10 Minutes):</a:t>
            </a:r>
            <a:endParaRPr sz="1206"/>
          </a:p>
          <a:p>
            <a:pPr marL="957262" indent="-957262" defTabSz="550425">
              <a:spcBef>
                <a:spcPts val="3900"/>
              </a:spcBef>
              <a:buClr>
                <a:srgbClr val="424242"/>
              </a:buClr>
              <a:buSzPts val="3300"/>
              <a:buAutoNum type="arabicPeriod"/>
              <a:defRPr sz="3350"/>
            </a:pPr>
            <a:r>
              <a:t>“Jayna, there’s a change in the Heideberg lab that is going to affect us, and....”</a:t>
            </a:r>
            <a:endParaRPr sz="804"/>
          </a:p>
          <a:p>
            <a:pPr marL="957262" indent="-957262" defTabSz="550425">
              <a:spcBef>
                <a:spcPts val="3900"/>
              </a:spcBef>
              <a:buClr>
                <a:srgbClr val="424242"/>
              </a:buClr>
              <a:buSzPts val="3300"/>
              <a:buAutoNum type="arabicPeriod"/>
              <a:defRPr sz="3350"/>
            </a:pPr>
            <a:r>
              <a:t>“Malcom Heideberg is responding to our concerns, and....”</a:t>
            </a:r>
            <a:endParaRPr sz="804"/>
          </a:p>
          <a:p>
            <a:pPr marL="957262" indent="-957262" defTabSz="550425">
              <a:spcBef>
                <a:spcPts val="3900"/>
              </a:spcBef>
              <a:buClr>
                <a:srgbClr val="424242"/>
              </a:buClr>
              <a:buSzPts val="3300"/>
              <a:buAutoNum type="arabicPeriod"/>
              <a:defRPr sz="3350"/>
            </a:pPr>
            <a:r>
              <a:t>“After some reflection, I think the news I just got presents us with an opportunity, and….”</a:t>
            </a:r>
            <a:endParaRPr sz="804"/>
          </a:p>
          <a:p>
            <a:pPr marL="957262" indent="-957262" defTabSz="550425">
              <a:spcBef>
                <a:spcPts val="3900"/>
              </a:spcBef>
              <a:buClr>
                <a:srgbClr val="424242"/>
              </a:buClr>
              <a:buSzPts val="3300"/>
              <a:buAutoNum type="arabicPeriod"/>
              <a:defRPr sz="3350"/>
            </a:pPr>
            <a:r>
              <a:t>“Here is what I think we agree on about the status of the collaboration, and….”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59" name="Image" descr="Image"/>
          <p:cNvPicPr>
            <a:picLocks noChangeAspect="1"/>
          </p:cNvPicPr>
          <p:nvPr/>
        </p:nvPicPr>
        <p:blipFill>
          <a:blip r:embed="rId2">
            <a:alphaModFix amt="20000"/>
          </a:blip>
          <a:stretch>
            <a:fillRect/>
          </a:stretch>
        </p:blipFill>
        <p:spPr>
          <a:xfrm>
            <a:off x="0" y="0"/>
            <a:ext cx="8290487" cy="8289394"/>
          </a:xfrm>
          <a:prstGeom prst="rect">
            <a:avLst/>
          </a:prstGeom>
          <a:ln w="12700">
            <a:miter lim="400000"/>
          </a:ln>
        </p:spPr>
      </p:pic>
      <p:pic>
        <p:nvPicPr>
          <p:cNvPr id="160" name="Image" descr="Image"/>
          <p:cNvPicPr>
            <a:picLocks noChangeAspect="1"/>
          </p:cNvPicPr>
          <p:nvPr/>
        </p:nvPicPr>
        <p:blipFill>
          <a:blip r:embed="rId3"/>
          <a:stretch>
            <a:fillRect/>
          </a:stretch>
        </p:blipFill>
        <p:spPr>
          <a:xfrm>
            <a:off x="18074602" y="558752"/>
            <a:ext cx="5854742" cy="756404"/>
          </a:xfrm>
          <a:prstGeom prst="rect">
            <a:avLst/>
          </a:prstGeom>
          <a:ln w="12700">
            <a:miter lim="400000"/>
          </a:ln>
        </p:spPr>
      </p:pic>
      <p:sp>
        <p:nvSpPr>
          <p:cNvPr id="161" name="2-Minute Challenge – Drawing the Line"/>
          <p:cNvSpPr txBox="1"/>
          <p:nvPr/>
        </p:nvSpPr>
        <p:spPr>
          <a:xfrm>
            <a:off x="3473461" y="1103972"/>
            <a:ext cx="14334530"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defTabSz="640794">
              <a:defRPr sz="6240">
                <a:solidFill>
                  <a:srgbClr val="408B94"/>
                </a:solidFill>
                <a:latin typeface="+mj-lt"/>
                <a:ea typeface="+mj-ea"/>
                <a:cs typeface="+mj-cs"/>
                <a:sym typeface="Lato Black"/>
              </a:defRPr>
            </a:lvl1pPr>
          </a:lstStyle>
          <a:p>
            <a:r>
              <a:t>2-Minute Challenge – Drawing the Line</a:t>
            </a:r>
          </a:p>
        </p:txBody>
      </p:sp>
      <p:pic>
        <p:nvPicPr>
          <p:cNvPr id="162" name="Image" descr="Image"/>
          <p:cNvPicPr>
            <a:picLocks noChangeAspect="1"/>
          </p:cNvPicPr>
          <p:nvPr/>
        </p:nvPicPr>
        <p:blipFill>
          <a:blip r:embed="rId4"/>
          <a:stretch>
            <a:fillRect/>
          </a:stretch>
        </p:blipFill>
        <p:spPr>
          <a:xfrm>
            <a:off x="18281577" y="1466252"/>
            <a:ext cx="5671924" cy="756405"/>
          </a:xfrm>
          <a:prstGeom prst="rect">
            <a:avLst/>
          </a:prstGeom>
          <a:ln w="12700">
            <a:miter lim="400000"/>
          </a:ln>
        </p:spPr>
      </p:pic>
      <p:sp>
        <p:nvSpPr>
          <p:cNvPr id="163" name="You’re relatively new to a lab and just getting comfortable with the people and rhythm of the group. Lab meetings have been focusing on problems reproducing one important line of work, and you’re wondering if something might be wrong with the cell lines "/>
          <p:cNvSpPr txBox="1">
            <a:spLocks noGrp="1"/>
          </p:cNvSpPr>
          <p:nvPr>
            <p:ph type="body" idx="4294967295"/>
          </p:nvPr>
        </p:nvSpPr>
        <p:spPr>
          <a:xfrm>
            <a:off x="1484400" y="2669569"/>
            <a:ext cx="21878143" cy="9206657"/>
          </a:xfrm>
          <a:prstGeom prst="rect">
            <a:avLst/>
          </a:prstGeom>
        </p:spPr>
        <p:txBody>
          <a:bodyPr lIns="121899" tIns="121899" rIns="121899" bIns="121899" anchor="t"/>
          <a:lstStyle/>
          <a:p>
            <a:pPr marL="0" indent="0" defTabSz="492918">
              <a:spcBef>
                <a:spcPts val="3500"/>
              </a:spcBef>
              <a:buClr>
                <a:srgbClr val="424242"/>
              </a:buClr>
              <a:buSzTx/>
              <a:buFont typeface="Helvetica"/>
              <a:buNone/>
              <a:defRPr sz="3000"/>
            </a:pPr>
            <a:r>
              <a:t>You’re relatively new to a lab and just getting comfortable with the people and rhythm of the group. Lab meetings have been focusing on problems reproducing one important line of work, and you’re wondering if something might be wrong with the cell lines they have been using for several years. In your last lab, there was a problem with incorrect cell lines, and it caused the same sorts of reproducibility issues being discussed in recent meetings. You’ve read the PLOS ONE paper estimating that nearly 33,000 articles in the literature are premised on incorrect cell lines. What should you do?</a:t>
            </a:r>
            <a:endParaRPr sz="720"/>
          </a:p>
          <a:p>
            <a:pPr marL="0" indent="0" defTabSz="492918">
              <a:spcBef>
                <a:spcPts val="3500"/>
              </a:spcBef>
              <a:buClr>
                <a:srgbClr val="424242"/>
              </a:buClr>
              <a:buSzTx/>
              <a:buFont typeface="Helvetica"/>
              <a:buNone/>
              <a:defRPr sz="3000"/>
            </a:pPr>
            <a:r>
              <a:t>With a partner, apply the DMF to this scenario.  Take 2 minutes to write down short answers to the following questions:</a:t>
            </a:r>
            <a:endParaRPr sz="1080"/>
          </a:p>
          <a:p>
            <a:pPr marL="857250" indent="-857250" defTabSz="492918">
              <a:spcBef>
                <a:spcPts val="3500"/>
              </a:spcBef>
              <a:buClr>
                <a:srgbClr val="424242"/>
              </a:buClr>
              <a:buSzPts val="3000"/>
              <a:buAutoNum type="arabicPeriod"/>
              <a:defRPr sz="3000"/>
            </a:pPr>
            <a:r>
              <a:t>What issues does this situation present?</a:t>
            </a:r>
            <a:endParaRPr sz="720"/>
          </a:p>
          <a:p>
            <a:pPr marL="857250" indent="-857250" defTabSz="492918">
              <a:spcBef>
                <a:spcPts val="3500"/>
              </a:spcBef>
              <a:buClr>
                <a:srgbClr val="424242"/>
              </a:buClr>
              <a:buSzPts val="3000"/>
              <a:buAutoNum type="arabicPeriod"/>
              <a:defRPr sz="3000"/>
            </a:pPr>
            <a:r>
              <a:t>What rules and regulations apply?</a:t>
            </a:r>
            <a:endParaRPr sz="720"/>
          </a:p>
          <a:p>
            <a:pPr marL="857250" indent="-857250" defTabSz="492918">
              <a:spcBef>
                <a:spcPts val="3500"/>
              </a:spcBef>
              <a:buClr>
                <a:srgbClr val="424242"/>
              </a:buClr>
              <a:buSzPts val="3000"/>
              <a:buAutoNum type="arabicPeriod"/>
              <a:defRPr sz="3000"/>
            </a:pPr>
            <a:r>
              <a:t>What question do you need/want to ask?</a:t>
            </a:r>
            <a:endParaRPr sz="720"/>
          </a:p>
          <a:p>
            <a:pPr marL="857250" indent="-857250" defTabSz="492918">
              <a:spcBef>
                <a:spcPts val="3500"/>
              </a:spcBef>
              <a:buClr>
                <a:srgbClr val="424242"/>
              </a:buClr>
              <a:buSzPts val="3000"/>
              <a:buAutoNum type="arabicPeriod"/>
              <a:defRPr sz="3000"/>
            </a:pPr>
            <a:r>
              <a:t>What resources are available to you to work through this?</a:t>
            </a:r>
            <a:endParaRPr sz="720"/>
          </a:p>
          <a:p>
            <a:pPr marL="857250" indent="-857250" defTabSz="492918">
              <a:spcBef>
                <a:spcPts val="3500"/>
              </a:spcBef>
              <a:buClr>
                <a:srgbClr val="424242"/>
              </a:buClr>
              <a:buSzPts val="3000"/>
              <a:buAutoNum type="arabicPeriod"/>
              <a:defRPr sz="3000"/>
            </a:pPr>
            <a:r>
              <a:t>What options do you have? Who will be affected?</a:t>
            </a:r>
            <a:endParaRPr sz="720"/>
          </a:p>
          <a:p>
            <a:pPr marL="857250" indent="-857250" defTabSz="492918">
              <a:spcBef>
                <a:spcPts val="3500"/>
              </a:spcBef>
              <a:buClr>
                <a:srgbClr val="424242"/>
              </a:buClr>
              <a:buSzPts val="3000"/>
              <a:buAutoNum type="arabicPeriod"/>
              <a:defRPr sz="3000"/>
            </a:pPr>
            <a:r>
              <a:t>What are you going to do? Write down the exact words that you will use to begin the potentially difficult conversation.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65" name="Image" descr="Image"/>
          <p:cNvPicPr>
            <a:picLocks noChangeAspect="1"/>
          </p:cNvPicPr>
          <p:nvPr/>
        </p:nvPicPr>
        <p:blipFill>
          <a:blip r:embed="rId2">
            <a:alphaModFix amt="20000"/>
          </a:blip>
          <a:stretch>
            <a:fillRect/>
          </a:stretch>
        </p:blipFill>
        <p:spPr>
          <a:xfrm>
            <a:off x="0" y="0"/>
            <a:ext cx="8290487" cy="8289394"/>
          </a:xfrm>
          <a:prstGeom prst="rect">
            <a:avLst/>
          </a:prstGeom>
          <a:ln w="12700">
            <a:miter lim="400000"/>
          </a:ln>
        </p:spPr>
      </p:pic>
      <p:pic>
        <p:nvPicPr>
          <p:cNvPr id="166" name="Image" descr="Image"/>
          <p:cNvPicPr>
            <a:picLocks noChangeAspect="1"/>
          </p:cNvPicPr>
          <p:nvPr/>
        </p:nvPicPr>
        <p:blipFill>
          <a:blip r:embed="rId3"/>
          <a:stretch>
            <a:fillRect/>
          </a:stretch>
        </p:blipFill>
        <p:spPr>
          <a:xfrm>
            <a:off x="18074602" y="558752"/>
            <a:ext cx="5854742" cy="756404"/>
          </a:xfrm>
          <a:prstGeom prst="rect">
            <a:avLst/>
          </a:prstGeom>
          <a:ln w="12700">
            <a:miter lim="400000"/>
          </a:ln>
        </p:spPr>
      </p:pic>
      <p:sp>
        <p:nvSpPr>
          <p:cNvPr id="167" name="2-Minute Challenge – Debrief"/>
          <p:cNvSpPr txBox="1"/>
          <p:nvPr/>
        </p:nvSpPr>
        <p:spPr>
          <a:xfrm>
            <a:off x="3473461" y="1103972"/>
            <a:ext cx="14334530"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2-Minute Challenge – Debrief</a:t>
            </a:r>
          </a:p>
        </p:txBody>
      </p:sp>
      <p:pic>
        <p:nvPicPr>
          <p:cNvPr id="168" name="Image" descr="Image"/>
          <p:cNvPicPr>
            <a:picLocks noChangeAspect="1"/>
          </p:cNvPicPr>
          <p:nvPr/>
        </p:nvPicPr>
        <p:blipFill>
          <a:blip r:embed="rId4"/>
          <a:stretch>
            <a:fillRect/>
          </a:stretch>
        </p:blipFill>
        <p:spPr>
          <a:xfrm>
            <a:off x="18281577" y="1466252"/>
            <a:ext cx="5671924" cy="756405"/>
          </a:xfrm>
          <a:prstGeom prst="rect">
            <a:avLst/>
          </a:prstGeom>
          <a:ln w="12700">
            <a:miter lim="400000"/>
          </a:ln>
        </p:spPr>
      </p:pic>
      <p:sp>
        <p:nvSpPr>
          <p:cNvPr id="169" name="With the larger group, share and discuss your answers to the 2-Minute Challenge Scenario questions (10-15 minutes):…"/>
          <p:cNvSpPr txBox="1">
            <a:spLocks noGrp="1"/>
          </p:cNvSpPr>
          <p:nvPr>
            <p:ph type="body" idx="4294967295"/>
          </p:nvPr>
        </p:nvSpPr>
        <p:spPr>
          <a:xfrm>
            <a:off x="2933099" y="1895995"/>
            <a:ext cx="18517802" cy="9924010"/>
          </a:xfrm>
          <a:prstGeom prst="rect">
            <a:avLst/>
          </a:prstGeom>
        </p:spPr>
        <p:txBody>
          <a:bodyPr lIns="121899" tIns="121899" rIns="121899" bIns="121899" anchor="t"/>
          <a:lstStyle/>
          <a:p>
            <a:pPr marL="0" indent="0" defTabSz="649009">
              <a:spcBef>
                <a:spcPts val="4600"/>
              </a:spcBef>
              <a:buClr>
                <a:srgbClr val="424242"/>
              </a:buClr>
              <a:buSzTx/>
              <a:buFont typeface="Helvetica"/>
              <a:buNone/>
              <a:defRPr sz="3950"/>
            </a:pPr>
            <a:endParaRPr sz="1422"/>
          </a:p>
          <a:p>
            <a:pPr marL="0" indent="0" defTabSz="649009">
              <a:spcBef>
                <a:spcPts val="4600"/>
              </a:spcBef>
              <a:buClr>
                <a:srgbClr val="424242"/>
              </a:buClr>
              <a:buSzTx/>
              <a:buFont typeface="Helvetica"/>
              <a:buNone/>
              <a:defRPr sz="3950"/>
            </a:pPr>
            <a:r>
              <a:t>With the larger group, share and discuss your answers to the 2-Minute Challenge Scenario questions (10-15 minutes):</a:t>
            </a:r>
            <a:endParaRPr sz="1422"/>
          </a:p>
          <a:p>
            <a:pPr marL="1003300" indent="-1003300" defTabSz="649009">
              <a:spcBef>
                <a:spcPts val="4600"/>
              </a:spcBef>
              <a:buClr>
                <a:srgbClr val="424242"/>
              </a:buClr>
              <a:buSzPts val="3900"/>
              <a:buAutoNum type="arabicPeriod"/>
              <a:defRPr sz="3950"/>
            </a:pPr>
            <a:r>
              <a:t>What issues does this situation present?</a:t>
            </a:r>
          </a:p>
          <a:p>
            <a:pPr marL="1003300" indent="-1003300" defTabSz="649009">
              <a:spcBef>
                <a:spcPts val="4600"/>
              </a:spcBef>
              <a:buClr>
                <a:srgbClr val="424242"/>
              </a:buClr>
              <a:buSzPts val="3900"/>
              <a:buAutoNum type="arabicPeriod"/>
              <a:defRPr sz="3950"/>
            </a:pPr>
            <a:r>
              <a:t>What rules and regulations apply?</a:t>
            </a:r>
          </a:p>
          <a:p>
            <a:pPr marL="1003300" indent="-1003300" defTabSz="649009">
              <a:spcBef>
                <a:spcPts val="4600"/>
              </a:spcBef>
              <a:buClr>
                <a:srgbClr val="424242"/>
              </a:buClr>
              <a:buSzPts val="3900"/>
              <a:buAutoNum type="arabicPeriod"/>
              <a:defRPr sz="3950"/>
            </a:pPr>
            <a:r>
              <a:t>What question do you need/want to ask?</a:t>
            </a:r>
          </a:p>
          <a:p>
            <a:pPr marL="1003300" indent="-1003300" defTabSz="649009">
              <a:spcBef>
                <a:spcPts val="4600"/>
              </a:spcBef>
              <a:buClr>
                <a:srgbClr val="424242"/>
              </a:buClr>
              <a:buSzPts val="3900"/>
              <a:buAutoNum type="arabicPeriod"/>
              <a:defRPr sz="3950"/>
            </a:pPr>
            <a:r>
              <a:t>What resources are available to you to work through this?</a:t>
            </a:r>
          </a:p>
          <a:p>
            <a:pPr marL="1003300" indent="-1003300" defTabSz="649009">
              <a:spcBef>
                <a:spcPts val="4600"/>
              </a:spcBef>
              <a:buClr>
                <a:srgbClr val="424242"/>
              </a:buClr>
              <a:buSzPts val="3900"/>
              <a:buAutoNum type="arabicPeriod"/>
              <a:defRPr sz="3950"/>
            </a:pPr>
            <a:r>
              <a:t>What options do you have? Who will be affected?</a:t>
            </a:r>
          </a:p>
          <a:p>
            <a:pPr marL="1003300" indent="-1003300" defTabSz="649009">
              <a:spcBef>
                <a:spcPts val="4600"/>
              </a:spcBef>
              <a:buClr>
                <a:srgbClr val="424242"/>
              </a:buClr>
              <a:buSzPts val="3900"/>
              <a:buAutoNum type="arabicPeriod"/>
              <a:defRPr sz="3950"/>
            </a:pPr>
            <a:r>
              <a:t>What are you going to do? Write down the exact words that you will use to begin the potentially difficult conversation.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3B394"/>
            </a:gs>
          </a:gsLst>
          <a:lin ang="5400000" scaled="0"/>
        </a:gradFill>
        <a:effectLst/>
      </p:bgPr>
    </p:bg>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alphaModFix amt="18249"/>
          </a:blip>
          <a:stretch>
            <a:fillRect/>
          </a:stretch>
        </p:blipFill>
        <p:spPr>
          <a:xfrm>
            <a:off x="0" y="0"/>
            <a:ext cx="7827468" cy="7825176"/>
          </a:xfrm>
          <a:prstGeom prst="rect">
            <a:avLst/>
          </a:prstGeom>
          <a:ln w="12700">
            <a:miter lim="400000"/>
          </a:ln>
        </p:spPr>
      </p:pic>
      <p:pic>
        <p:nvPicPr>
          <p:cNvPr id="172" name="Image" descr="Image"/>
          <p:cNvPicPr>
            <a:picLocks noChangeAspect="1"/>
          </p:cNvPicPr>
          <p:nvPr/>
        </p:nvPicPr>
        <p:blipFill>
          <a:blip r:embed="rId3"/>
          <a:stretch>
            <a:fillRect/>
          </a:stretch>
        </p:blipFill>
        <p:spPr>
          <a:xfrm>
            <a:off x="18995581" y="667108"/>
            <a:ext cx="4934836" cy="703455"/>
          </a:xfrm>
          <a:prstGeom prst="rect">
            <a:avLst/>
          </a:prstGeom>
          <a:ln w="12700">
            <a:miter lim="400000"/>
          </a:ln>
        </p:spPr>
      </p:pic>
      <p:sp>
        <p:nvSpPr>
          <p:cNvPr id="173" name="Better Science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Better Science Discussion</a:t>
            </a:r>
          </a:p>
        </p:txBody>
      </p:sp>
      <p:sp>
        <p:nvSpPr>
          <p:cNvPr id="174" name="In this scene, the central topics of discussion were communication and mentorship from lab leaders, with a particular emphasis on access to leadership and training to become more competent at work tasks.…"/>
          <p:cNvSpPr txBox="1">
            <a:spLocks noGrp="1"/>
          </p:cNvSpPr>
          <p:nvPr>
            <p:ph type="body" idx="4294967295"/>
          </p:nvPr>
        </p:nvSpPr>
        <p:spPr>
          <a:xfrm>
            <a:off x="1535200" y="2829388"/>
            <a:ext cx="21808491" cy="8962737"/>
          </a:xfrm>
          <a:prstGeom prst="rect">
            <a:avLst/>
          </a:prstGeom>
        </p:spPr>
        <p:txBody>
          <a:bodyPr lIns="121899" tIns="121899" rIns="121899" bIns="121899" anchor="t"/>
          <a:lstStyle/>
          <a:p>
            <a:pPr marL="0" indent="0" defTabSz="657225">
              <a:spcBef>
                <a:spcPts val="4700"/>
              </a:spcBef>
              <a:buClr>
                <a:srgbClr val="424242"/>
              </a:buClr>
              <a:buSzTx/>
              <a:buFont typeface="Helvetica"/>
              <a:buNone/>
              <a:defRPr sz="4000"/>
            </a:pPr>
            <a:r>
              <a:t>In this scene, the central topics of discussion were communication and mentorship from lab leaders, with a particular emphasis on access to leadership and training to become more competent at work tasks. </a:t>
            </a:r>
            <a:endParaRPr sz="1440"/>
          </a:p>
          <a:p>
            <a:pPr marL="0" indent="0" defTabSz="657225">
              <a:spcBef>
                <a:spcPts val="4700"/>
              </a:spcBef>
              <a:buClr>
                <a:srgbClr val="424242"/>
              </a:buClr>
              <a:buSzTx/>
              <a:buFont typeface="Helvetica"/>
              <a:buNone/>
              <a:defRPr sz="4000"/>
            </a:pPr>
            <a:r>
              <a:t>Discuss the following questions with your groups (10-15 Minutes):</a:t>
            </a:r>
            <a:endParaRPr sz="1440"/>
          </a:p>
          <a:p>
            <a:pPr marL="714375" indent="-714375" defTabSz="657225">
              <a:spcBef>
                <a:spcPts val="4700"/>
              </a:spcBef>
              <a:buClr>
                <a:srgbClr val="424242"/>
              </a:buClr>
              <a:buSzPts val="4000"/>
              <a:buFont typeface="Helvetica"/>
              <a:buChar char="●"/>
              <a:defRPr sz="4000"/>
            </a:pPr>
            <a:r>
              <a:t>What are the ways in which competence in the lab/at the bench can be realistically/appropriately assessed?</a:t>
            </a:r>
            <a:endParaRPr sz="960"/>
          </a:p>
          <a:p>
            <a:pPr marL="714375" indent="-714375" defTabSz="657225">
              <a:spcBef>
                <a:spcPts val="4700"/>
              </a:spcBef>
              <a:buClr>
                <a:srgbClr val="424242"/>
              </a:buClr>
              <a:buSzPts val="4000"/>
              <a:buFont typeface="Helvetica"/>
              <a:buChar char="●"/>
              <a:defRPr sz="4000"/>
            </a:pPr>
            <a:r>
              <a:t>What are the ways in which competence in the lab/at the bench is often inappropriately assessed?</a:t>
            </a:r>
            <a:endParaRPr sz="960"/>
          </a:p>
          <a:p>
            <a:pPr marL="714375" indent="-714375" defTabSz="657225">
              <a:spcBef>
                <a:spcPts val="4700"/>
              </a:spcBef>
              <a:buClr>
                <a:srgbClr val="424242"/>
              </a:buClr>
              <a:buSzPts val="4000"/>
              <a:buFont typeface="Helvetica"/>
              <a:buChar char="●"/>
              <a:defRPr sz="4000"/>
            </a:pPr>
            <a:r>
              <a:t>How might competence [or incompetence] in the lab/at the bench be presumed, across an array of contexts [postdoc, graduate student, man or woman, white or non-white]?</a:t>
            </a:r>
          </a:p>
        </p:txBody>
      </p:sp>
    </p:spTree>
  </p:cSld>
  <p:clrMapOvr>
    <a:masterClrMapping/>
  </p:clrMapOvr>
  <p:transition spd="med"/>
</p:sld>
</file>

<file path=ppt/theme/theme1.xml><?xml version="1.0" encoding="utf-8"?>
<a:theme xmlns:a="http://schemas.openxmlformats.org/drawingml/2006/main"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903</Words>
  <Application>Microsoft Macintosh PowerPoint</Application>
  <PresentationFormat>Custom</PresentationFormat>
  <Paragraphs>64</Paragraphs>
  <Slides>11</Slides>
  <Notes>0</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Arvo</vt:lpstr>
      <vt:lpstr>Century Gothic</vt:lpstr>
      <vt:lpstr>Helvetica</vt:lpstr>
      <vt:lpstr>Helvetica Light</vt:lpstr>
      <vt:lpstr>Helvetica Neue</vt:lpstr>
      <vt:lpstr>Helvetica Neue Light</vt:lpstr>
      <vt:lpstr>Lato Black</vt:lpstr>
      <vt:lpstr>Raleway Italic</vt:lpstr>
      <vt:lpstr>Raleway Light</vt:lpstr>
      <vt:lpstr>Raleway Medium</vt:lpstr>
      <vt:lpstr>Raleway SemiBold</vt:lpstr>
      <vt:lpstr>Times Roman</vt:lpstr>
      <vt:lpstr>Trebuchet MS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Henderson, Corinne Marie</cp:lastModifiedBy>
  <cp:revision>1</cp:revision>
  <dcterms:modified xsi:type="dcterms:W3CDTF">2023-05-16T21:15:57Z</dcterms:modified>
</cp:coreProperties>
</file>