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3"/>
    <p:restoredTop sz="94678"/>
  </p:normalViewPr>
  <p:slideViewPr>
    <p:cSldViewPr snapToGrid="0">
      <p:cViewPr varScale="1">
        <p:scale>
          <a:sx n="52" d="100"/>
          <a:sy n="52" d="100"/>
        </p:scale>
        <p:origin x="33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2.3 Poster Session Debrief v1.00_00_10_00.Still001.jpg" descr="2.3 Poster Session Debrief v1.00_00_10_00.Still001.jpg"/>
          <p:cNvPicPr>
            <a:picLocks noChangeAspect="1"/>
          </p:cNvPicPr>
          <p:nvPr/>
        </p:nvPicPr>
        <p:blipFill rotWithShape="1">
          <a:blip r:embed="rId2"/>
          <a:srcRect l="15316" t="26964"/>
          <a:stretch/>
        </p:blipFill>
        <p:spPr>
          <a:xfrm>
            <a:off x="0" y="-82535"/>
            <a:ext cx="24647272" cy="11957095"/>
          </a:xfrm>
          <a:prstGeom prst="rect">
            <a:avLst/>
          </a:prstGeom>
          <a:ln w="12700">
            <a:miter lim="400000"/>
          </a:ln>
        </p:spPr>
      </p:pic>
      <p:sp>
        <p:nvSpPr>
          <p:cNvPr id="116" name="Rectangle"/>
          <p:cNvSpPr/>
          <p:nvPr/>
        </p:nvSpPr>
        <p:spPr>
          <a:xfrm>
            <a:off x="0" y="596990"/>
            <a:ext cx="24647272" cy="12805372"/>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2.3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2.3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1843589"/>
            <a:ext cx="24647272" cy="1883985"/>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722947">
              <a:spcBef>
                <a:spcPts val="5100"/>
              </a:spcBef>
              <a:defRPr sz="4400">
                <a:latin typeface="Raleway Medium"/>
                <a:ea typeface="Raleway Medium"/>
                <a:cs typeface="Raleway Medium"/>
                <a:sym typeface="Raleway Medium"/>
              </a:defRPr>
            </a:pPr>
            <a:r>
              <a:t>STRUCTURE:</a:t>
            </a:r>
          </a:p>
          <a:p>
            <a:pPr algn="l" defTabSz="722947">
              <a:spcBef>
                <a:spcPts val="5100"/>
              </a:spcBef>
              <a:defRPr sz="4400">
                <a:latin typeface="Raleway Medium"/>
                <a:ea typeface="Raleway Medium"/>
                <a:cs typeface="Raleway Medium"/>
                <a:sym typeface="Raleway Medium"/>
              </a:defRPr>
            </a:pPr>
            <a:r>
              <a:t>Will meet every _ weeks for _ hours</a:t>
            </a:r>
          </a:p>
          <a:p>
            <a:pPr algn="l" defTabSz="722947">
              <a:spcBef>
                <a:spcPts val="5100"/>
              </a:spcBef>
              <a:defRPr sz="4400">
                <a:latin typeface="Raleway Medium"/>
                <a:ea typeface="Raleway Medium"/>
                <a:cs typeface="Raleway Medium"/>
                <a:sym typeface="Raleway Medium"/>
              </a:defRPr>
            </a:pPr>
            <a:r>
              <a:t>Large and small group discussions </a:t>
            </a:r>
          </a:p>
          <a:p>
            <a:pPr algn="l" defTabSz="722947">
              <a:spcBef>
                <a:spcPts val="5100"/>
              </a:spcBef>
              <a:defRPr sz="4400">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blip>
          <a:stretch>
            <a:fillRect/>
          </a:stretch>
        </p:blipFill>
        <p:spPr>
          <a:xfrm>
            <a:off x="0" y="0"/>
            <a:ext cx="8354422" cy="8351976"/>
          </a:xfrm>
          <a:prstGeom prst="rect">
            <a:avLst/>
          </a:prstGeom>
          <a:ln w="12700">
            <a:miter lim="400000"/>
          </a:ln>
        </p:spPr>
      </p:pic>
      <p:sp>
        <p:nvSpPr>
          <p:cNvPr id="131" name="2.3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2.3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2.3 Poster Session Debrief v1.00_01_34_04.Still002.jpg" descr="2.3 Poster Session Debrief v1.00_01_34_04.Still002.jpg"/>
          <p:cNvPicPr>
            <a:picLocks noChangeAspect="1"/>
          </p:cNvPicPr>
          <p:nvPr/>
        </p:nvPicPr>
        <p:blipFill rotWithShape="1">
          <a:blip r:embed="rId2"/>
          <a:srcRect l="5514" t="956" r="22222" b="26779"/>
          <a:stretch/>
        </p:blipFill>
        <p:spPr>
          <a:xfrm>
            <a:off x="0" y="0"/>
            <a:ext cx="24383999" cy="13716000"/>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3" name="artwork_icon_highlight.png" descr="artwork_icon_highlight.png"/>
          <p:cNvPicPr>
            <a:picLocks noChangeAspect="1"/>
          </p:cNvPicPr>
          <p:nvPr/>
        </p:nvPicPr>
        <p:blipFill>
          <a:blip r:embed="rId2">
            <a:alphaModFix amt="20000"/>
          </a:blip>
          <a:stretch>
            <a:fillRect/>
          </a:stretch>
        </p:blipFill>
        <p:spPr>
          <a:xfrm>
            <a:off x="-635853" y="0"/>
            <a:ext cx="8906422" cy="8240520"/>
          </a:xfrm>
          <a:prstGeom prst="rect">
            <a:avLst/>
          </a:prstGeom>
          <a:ln w="12700">
            <a:miter lim="400000"/>
          </a:ln>
        </p:spPr>
      </p:pic>
      <p:sp>
        <p:nvSpPr>
          <p:cNvPr id="144" name="Bystanding &amp; Upstanding"/>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defRPr sz="8000">
                <a:solidFill>
                  <a:srgbClr val="408B94"/>
                </a:solidFill>
                <a:latin typeface="+mj-lt"/>
                <a:ea typeface="+mj-ea"/>
                <a:cs typeface="+mj-cs"/>
                <a:sym typeface="Lato Black"/>
              </a:defRPr>
            </a:pPr>
            <a:r>
              <a:t>Bystanding &amp; Upstanding</a:t>
            </a:r>
            <a:r>
              <a:rPr sz="1200">
                <a:solidFill>
                  <a:srgbClr val="000000"/>
                </a:solidFill>
                <a:latin typeface="Lato Regular"/>
                <a:ea typeface="Lato Regular"/>
                <a:cs typeface="Lato Regular"/>
                <a:sym typeface="Lato Regular"/>
              </a:rPr>
              <a:t> </a:t>
            </a:r>
          </a:p>
        </p:txBody>
      </p:sp>
      <p:pic>
        <p:nvPicPr>
          <p:cNvPr id="145"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46"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
        <p:nvSpPr>
          <p:cNvPr id="147" name="An ‘upstander’ is someone who notices inappropriate or biased remarks and steps in to help in an awkward situation instead of just standing by—someone who “stands up” for their values and for others. Consider Meena’s situation and how it could have playe"/>
          <p:cNvSpPr txBox="1">
            <a:spLocks noGrp="1"/>
          </p:cNvSpPr>
          <p:nvPr>
            <p:ph type="body" sz="half" idx="4294967295"/>
          </p:nvPr>
        </p:nvSpPr>
        <p:spPr>
          <a:xfrm>
            <a:off x="3308613" y="3395873"/>
            <a:ext cx="15938790" cy="7957121"/>
          </a:xfrm>
          <a:prstGeom prst="rect">
            <a:avLst/>
          </a:prstGeom>
        </p:spPr>
        <p:txBody>
          <a:bodyPr lIns="121899" tIns="121899" rIns="121899" bIns="121899" anchor="t"/>
          <a:lstStyle/>
          <a:p>
            <a:pPr marL="0" indent="0" defTabSz="525779">
              <a:spcBef>
                <a:spcPts val="3700"/>
              </a:spcBef>
              <a:buSzTx/>
              <a:buNone/>
              <a:defRPr sz="3200"/>
            </a:pPr>
            <a:r>
              <a:t>An ‘upstander’ is someone who notices inappropriate or biased remarks and steps in to help in an awkward situation instead of just standing by—someone who “stands up” for their values and for others. Consider Meena’s situation and how it could have played out differently if any of her colleagues—or her lab head—had perceived and responded to how uncomfortable and inappropriate the interaction was.</a:t>
            </a:r>
          </a:p>
          <a:p>
            <a:pPr marL="0" indent="0" defTabSz="525779">
              <a:spcBef>
                <a:spcPts val="3700"/>
              </a:spcBef>
              <a:buSzTx/>
              <a:buNone/>
              <a:defRPr sz="3200"/>
            </a:pPr>
            <a:r>
              <a:t>Discuss the following questions in your small groups (10-15 Minutes):</a:t>
            </a:r>
          </a:p>
          <a:p>
            <a:pPr marL="0" lvl="1" indent="146303" defTabSz="525779">
              <a:spcBef>
                <a:spcPts val="3700"/>
              </a:spcBef>
              <a:buSzTx/>
              <a:buNone/>
              <a:defRPr sz="3200"/>
            </a:pPr>
            <a:r>
              <a:rPr sz="1109"/>
              <a:t>●</a:t>
            </a:r>
            <a:r>
              <a:t>How might the idea of science as a meritocracy undermine both the assessment and rewarding of performance? </a:t>
            </a:r>
            <a:endParaRPr sz="768">
              <a:solidFill>
                <a:srgbClr val="000000"/>
              </a:solidFill>
            </a:endParaRPr>
          </a:p>
          <a:p>
            <a:pPr marL="0" lvl="1" indent="146303" defTabSz="525779">
              <a:spcBef>
                <a:spcPts val="3700"/>
              </a:spcBef>
              <a:buSzTx/>
              <a:buNone/>
              <a:defRPr sz="3200"/>
            </a:pPr>
            <a:r>
              <a:rPr sz="1109"/>
              <a:t>●</a:t>
            </a:r>
            <a:r>
              <a:t>What are some examples of specific barriers that women and people of color might face which contribute to an uneven playing field?</a:t>
            </a:r>
            <a:endParaRPr sz="768">
              <a:solidFill>
                <a:srgbClr val="000000"/>
              </a:solidFill>
            </a:endParaRPr>
          </a:p>
          <a:p>
            <a:pPr marL="0" indent="0" defTabSz="525779">
              <a:spcBef>
                <a:spcPts val="3700"/>
              </a:spcBef>
              <a:buSzTx/>
              <a:buNone/>
              <a:defRPr sz="3200"/>
            </a:pPr>
            <a:r>
              <a:t>Ask one person to take notes for sharing with the larger group.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alphaModFix amt="15000"/>
          </a:blip>
          <a:stretch>
            <a:fillRect/>
          </a:stretch>
        </p:blipFill>
        <p:spPr>
          <a:xfrm>
            <a:off x="0" y="0"/>
            <a:ext cx="7968102" cy="7967051"/>
          </a:xfrm>
          <a:prstGeom prst="rect">
            <a:avLst/>
          </a:prstGeom>
          <a:ln w="12700">
            <a:miter lim="400000"/>
          </a:ln>
        </p:spPr>
      </p:pic>
      <p:pic>
        <p:nvPicPr>
          <p:cNvPr id="150"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51"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
        <p:nvSpPr>
          <p:cNvPr id="152" name="Bystanding &amp; Upstanding…"/>
          <p:cNvSpPr txBox="1"/>
          <p:nvPr/>
        </p:nvSpPr>
        <p:spPr>
          <a:xfrm>
            <a:off x="3473461" y="1103972"/>
            <a:ext cx="20250151" cy="2262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706516">
              <a:defRPr sz="6880">
                <a:solidFill>
                  <a:srgbClr val="408B94"/>
                </a:solidFill>
                <a:latin typeface="+mj-lt"/>
                <a:ea typeface="+mj-ea"/>
                <a:cs typeface="+mj-cs"/>
                <a:sym typeface="Lato Black"/>
              </a:defRPr>
            </a:pPr>
            <a:r>
              <a:t>Bystanding &amp; Upstanding</a:t>
            </a:r>
          </a:p>
          <a:p>
            <a:pPr algn="l" defTabSz="706516">
              <a:defRPr sz="6880">
                <a:solidFill>
                  <a:srgbClr val="408B94"/>
                </a:solidFill>
                <a:latin typeface="+mj-lt"/>
                <a:ea typeface="+mj-ea"/>
                <a:cs typeface="+mj-cs"/>
                <a:sym typeface="Lato Black"/>
              </a:defRPr>
            </a:pPr>
            <a:r>
              <a:t>Large Group Discussion</a:t>
            </a:r>
            <a:r>
              <a:rPr sz="1032">
                <a:solidFill>
                  <a:srgbClr val="000000"/>
                </a:solidFill>
                <a:latin typeface="Lato Regular"/>
                <a:ea typeface="Lato Regular"/>
                <a:cs typeface="Lato Regular"/>
                <a:sym typeface="Lato Regular"/>
              </a:rPr>
              <a:t> </a:t>
            </a:r>
          </a:p>
        </p:txBody>
      </p:sp>
      <p:sp>
        <p:nvSpPr>
          <p:cNvPr id="153" name="Google Shape;377;p28"/>
          <p:cNvSpPr txBox="1"/>
          <p:nvPr/>
        </p:nvSpPr>
        <p:spPr>
          <a:xfrm>
            <a:off x="3297622" y="3670903"/>
            <a:ext cx="17788756" cy="6374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ormAutofit/>
          </a:bodyPr>
          <a:lstStyle/>
          <a:p>
            <a:pPr algn="l">
              <a:spcBef>
                <a:spcPts val="5900"/>
              </a:spcBef>
              <a:buClr>
                <a:srgbClr val="424242"/>
              </a:buClr>
              <a:buFont typeface="Helvetica"/>
              <a:defRPr sz="5000">
                <a:latin typeface="Raleway Medium"/>
                <a:ea typeface="Raleway Medium"/>
                <a:cs typeface="Raleway Medium"/>
                <a:sym typeface="Raleway Medium"/>
              </a:defRPr>
            </a:pPr>
            <a:r>
              <a:t>Share one or two key takeaways from your small group discussion with the whole group (5-10 Minutes).</a:t>
            </a:r>
          </a:p>
          <a:p>
            <a:pPr algn="l">
              <a:spcBef>
                <a:spcPts val="5900"/>
              </a:spcBef>
              <a:buClr>
                <a:srgbClr val="424242"/>
              </a:buClr>
              <a:buFont typeface="Helvetica"/>
              <a:defRPr sz="5000">
                <a:latin typeface="Raleway Medium"/>
                <a:ea typeface="Raleway Medium"/>
                <a:cs typeface="Raleway Medium"/>
                <a:sym typeface="Raleway Medium"/>
              </a:defRPr>
            </a:pPr>
            <a:r>
              <a:t>Discuss as a large group (5-10 Minutes):</a:t>
            </a:r>
          </a:p>
          <a:p>
            <a:pPr algn="l">
              <a:spcBef>
                <a:spcPts val="5900"/>
              </a:spcBef>
              <a:defRPr sz="5000">
                <a:latin typeface="Raleway Medium"/>
                <a:ea typeface="Raleway Medium"/>
                <a:cs typeface="Raleway Medium"/>
                <a:sym typeface="Raleway Medium"/>
              </a:defRPr>
            </a:pPr>
            <a:r>
              <a:t>●Share the questions that you generated in the small group activity concerning bystanding/upstanding/bias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55" name="artwork_icon_highlight.png" descr="artwork_icon_highlight.png"/>
          <p:cNvPicPr>
            <a:picLocks noChangeAspect="1"/>
          </p:cNvPicPr>
          <p:nvPr/>
        </p:nvPicPr>
        <p:blipFill>
          <a:blip r:embed="rId2">
            <a:alphaModFix amt="20000"/>
          </a:blip>
          <a:stretch>
            <a:fillRect/>
          </a:stretch>
        </p:blipFill>
        <p:spPr>
          <a:xfrm>
            <a:off x="-660567" y="0"/>
            <a:ext cx="8906422" cy="8240520"/>
          </a:xfrm>
          <a:prstGeom prst="rect">
            <a:avLst/>
          </a:prstGeom>
          <a:ln w="12700">
            <a:miter lim="400000"/>
          </a:ln>
        </p:spPr>
      </p:pic>
      <p:pic>
        <p:nvPicPr>
          <p:cNvPr id="156"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57"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
        <p:nvSpPr>
          <p:cNvPr id="158" name="Bystanding &amp; Upstanding Part 2"/>
          <p:cNvSpPr txBox="1"/>
          <p:nvPr/>
        </p:nvSpPr>
        <p:spPr>
          <a:xfrm>
            <a:off x="2686061" y="9007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defRPr sz="8000">
                <a:solidFill>
                  <a:srgbClr val="408B94"/>
                </a:solidFill>
                <a:latin typeface="+mj-lt"/>
                <a:ea typeface="+mj-ea"/>
                <a:cs typeface="+mj-cs"/>
                <a:sym typeface="Lato Black"/>
              </a:defRPr>
            </a:pPr>
            <a:r>
              <a:t>Bystanding &amp; Upstanding Part 2</a:t>
            </a:r>
            <a:r>
              <a:rPr sz="1200">
                <a:solidFill>
                  <a:srgbClr val="000000"/>
                </a:solidFill>
                <a:latin typeface="Lato Regular"/>
                <a:ea typeface="Lato Regular"/>
                <a:cs typeface="Lato Regular"/>
                <a:sym typeface="Lato Regular"/>
              </a:rPr>
              <a:t> </a:t>
            </a:r>
          </a:p>
        </p:txBody>
      </p:sp>
      <p:sp>
        <p:nvSpPr>
          <p:cNvPr id="159" name="Now take a few minutes to reflect on the scene from the point of view of Harold and what it means to strive for a culture of inclusion and respect.…"/>
          <p:cNvSpPr txBox="1"/>
          <p:nvPr/>
        </p:nvSpPr>
        <p:spPr>
          <a:xfrm>
            <a:off x="2575253" y="2691209"/>
            <a:ext cx="19897726" cy="90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5900"/>
              </a:spcBef>
              <a:defRPr sz="5000">
                <a:latin typeface="Raleway Medium"/>
                <a:ea typeface="Raleway Medium"/>
                <a:cs typeface="Raleway Medium"/>
                <a:sym typeface="Raleway Medium"/>
              </a:defRPr>
            </a:pPr>
            <a:r>
              <a:t>Now take a few minutes to reflect on the scene from the point of view of Harold and what it means to strive for a culture of inclusion and respect. </a:t>
            </a:r>
          </a:p>
          <a:p>
            <a:pPr algn="l">
              <a:spcBef>
                <a:spcPts val="5900"/>
              </a:spcBef>
              <a:defRPr sz="5000">
                <a:latin typeface="Raleway Medium"/>
                <a:ea typeface="Raleway Medium"/>
                <a:cs typeface="Raleway Medium"/>
                <a:sym typeface="Raleway Medium"/>
              </a:defRPr>
            </a:pPr>
            <a:r>
              <a:t>Discuss and share your answers to these questions in your small groups (10 Minutes):</a:t>
            </a:r>
          </a:p>
          <a:p>
            <a:pPr marL="661458" indent="-661458" algn="l">
              <a:spcBef>
                <a:spcPts val="5900"/>
              </a:spcBef>
              <a:buSzPct val="125000"/>
              <a:buChar char="•"/>
              <a:defRPr sz="5000">
                <a:latin typeface="Raleway Medium"/>
                <a:ea typeface="Raleway Medium"/>
                <a:cs typeface="Raleway Medium"/>
                <a:sym typeface="Raleway Medium"/>
              </a:defRPr>
            </a:pPr>
            <a:r>
              <a:t>If Harold were a true ally for Meena, what might an appropriate and supportive response to Meena’s experience have been?</a:t>
            </a:r>
            <a:endParaRPr>
              <a:solidFill>
                <a:srgbClr val="000000"/>
              </a:solidFill>
            </a:endParaRPr>
          </a:p>
          <a:p>
            <a:pPr marL="661458" indent="-661458" algn="l">
              <a:spcBef>
                <a:spcPts val="5900"/>
              </a:spcBef>
              <a:buSzPct val="125000"/>
              <a:buChar char="•"/>
              <a:defRPr sz="5000">
                <a:latin typeface="Raleway Medium"/>
                <a:ea typeface="Raleway Medium"/>
                <a:cs typeface="Raleway Medium"/>
                <a:sym typeface="Raleway Medium"/>
              </a:defRPr>
            </a:pPr>
            <a:r>
              <a:t>If Harold were to be an upstander, what might an appropriate response to Darren have been?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2">
            <a:alphaModFix amt="20000"/>
          </a:blip>
          <a:stretch>
            <a:fillRect/>
          </a:stretch>
        </p:blipFill>
        <p:spPr>
          <a:xfrm>
            <a:off x="0" y="0"/>
            <a:ext cx="9017009" cy="9015830"/>
          </a:xfrm>
          <a:prstGeom prst="rect">
            <a:avLst/>
          </a:prstGeom>
          <a:ln w="12700">
            <a:miter lim="400000"/>
          </a:ln>
        </p:spPr>
      </p:pic>
      <p:pic>
        <p:nvPicPr>
          <p:cNvPr id="162"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63" name="Practice and Share Scripts for Upstanding"/>
          <p:cNvSpPr txBox="1"/>
          <p:nvPr/>
        </p:nvSpPr>
        <p:spPr>
          <a:xfrm>
            <a:off x="3041661" y="1103972"/>
            <a:ext cx="14732298" cy="1865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624363">
              <a:defRPr sz="6080">
                <a:solidFill>
                  <a:srgbClr val="408B94"/>
                </a:solidFill>
                <a:latin typeface="+mj-lt"/>
                <a:ea typeface="+mj-ea"/>
                <a:cs typeface="+mj-cs"/>
                <a:sym typeface="Lato Black"/>
              </a:defRPr>
            </a:pPr>
            <a:r>
              <a:t>Practice and Share Scripts for Upstanding</a:t>
            </a:r>
            <a:r>
              <a:rPr sz="912">
                <a:solidFill>
                  <a:srgbClr val="000000"/>
                </a:solidFill>
                <a:latin typeface="Lato Regular"/>
                <a:ea typeface="Lato Regular"/>
                <a:cs typeface="Lato Regular"/>
                <a:sym typeface="Lato Regular"/>
              </a:rPr>
              <a:t> </a:t>
            </a:r>
          </a:p>
        </p:txBody>
      </p:sp>
      <p:sp>
        <p:nvSpPr>
          <p:cNvPr id="164" name="It can be hard to find the right words in the moment, so it may help to think through how you might respond to different situations and have your personal scripts developed, ready, and practiced—as Ana Sofia did when responding to Alex in Episode 1.7.…"/>
          <p:cNvSpPr txBox="1">
            <a:spLocks noGrp="1"/>
          </p:cNvSpPr>
          <p:nvPr>
            <p:ph type="body" idx="4294967295"/>
          </p:nvPr>
        </p:nvSpPr>
        <p:spPr>
          <a:xfrm>
            <a:off x="2957705" y="3451360"/>
            <a:ext cx="18468590" cy="7734184"/>
          </a:xfrm>
          <a:prstGeom prst="rect">
            <a:avLst/>
          </a:prstGeom>
        </p:spPr>
        <p:txBody>
          <a:bodyPr lIns="121899" tIns="121899" rIns="121899" bIns="121899" anchor="t"/>
          <a:lstStyle/>
          <a:p>
            <a:pPr marL="0" indent="0" defTabSz="558641">
              <a:spcBef>
                <a:spcPts val="4000"/>
              </a:spcBef>
              <a:buSzTx/>
              <a:buNone/>
              <a:defRPr sz="3400"/>
            </a:pPr>
            <a:r>
              <a:t>It can be hard to find the right words in the moment, so it may help to think through how you might respond to different situations and have your personal scripts developed, ready, and practiced—as Ana Sofia did when responding to Alex in Episode 1.7.</a:t>
            </a:r>
          </a:p>
          <a:p>
            <a:pPr marL="0" indent="0" defTabSz="558641">
              <a:spcBef>
                <a:spcPts val="4000"/>
              </a:spcBef>
              <a:buSzTx/>
              <a:buNone/>
              <a:defRPr sz="3400"/>
            </a:pPr>
            <a:r>
              <a:t>With your small group, write down 2-3 personal scripts that you could use in the following situations (15 Minutes):</a:t>
            </a:r>
          </a:p>
          <a:p>
            <a:pPr marL="0" indent="0" defTabSz="558641">
              <a:spcBef>
                <a:spcPts val="4000"/>
              </a:spcBef>
              <a:buSzTx/>
              <a:buNone/>
              <a:defRPr sz="3400"/>
            </a:pPr>
            <a:r>
              <a:rPr sz="1178"/>
              <a:t>1.</a:t>
            </a:r>
            <a:r>
              <a:t>When you are in a situation where you are experiencing bias or incivility</a:t>
            </a:r>
            <a:endParaRPr sz="816">
              <a:solidFill>
                <a:srgbClr val="000000"/>
              </a:solidFill>
            </a:endParaRPr>
          </a:p>
          <a:p>
            <a:pPr marL="0" indent="0" defTabSz="558641">
              <a:spcBef>
                <a:spcPts val="4000"/>
              </a:spcBef>
              <a:buSzTx/>
              <a:buNone/>
              <a:defRPr sz="3400"/>
            </a:pPr>
            <a:r>
              <a:rPr sz="1178"/>
              <a:t>2.</a:t>
            </a:r>
            <a:r>
              <a:t>When you are listening to someone else talk about a time when they experienced bias or incivility:</a:t>
            </a:r>
            <a:endParaRPr sz="816">
              <a:solidFill>
                <a:srgbClr val="000000"/>
              </a:solidFill>
            </a:endParaRPr>
          </a:p>
          <a:p>
            <a:pPr marL="0" indent="0" defTabSz="558641">
              <a:spcBef>
                <a:spcPts val="4000"/>
              </a:spcBef>
              <a:buSzTx/>
              <a:buNone/>
              <a:defRPr sz="3400"/>
            </a:pPr>
            <a:r>
              <a:rPr sz="1178"/>
              <a:t>3.</a:t>
            </a:r>
            <a:r>
              <a:t>When you are a bystander and you observe someone who is experiencing bias or incivility:</a:t>
            </a:r>
            <a:endParaRPr sz="816">
              <a:solidFill>
                <a:srgbClr val="000000"/>
              </a:solidFill>
            </a:endParaRPr>
          </a:p>
        </p:txBody>
      </p:sp>
      <p:pic>
        <p:nvPicPr>
          <p:cNvPr id="165" name="Image" descr="Image"/>
          <p:cNvPicPr>
            <a:picLocks noChangeAspect="1"/>
          </p:cNvPicPr>
          <p:nvPr/>
        </p:nvPicPr>
        <p:blipFill>
          <a:blip r:embed="rId4"/>
          <a:stretch>
            <a:fillRect/>
          </a:stretch>
        </p:blipFill>
        <p:spPr>
          <a:xfrm>
            <a:off x="18098831" y="1520674"/>
            <a:ext cx="5806282" cy="77432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68"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69"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
        <p:nvSpPr>
          <p:cNvPr id="170" name="The topic of this section revolved around an incivility event that occurred at a lab poster meeting where the character Meena was presenting her research.  Take some time with your group(s) to focus on the context of poster sessions and their role in the"/>
          <p:cNvSpPr txBox="1"/>
          <p:nvPr/>
        </p:nvSpPr>
        <p:spPr>
          <a:xfrm>
            <a:off x="4036477" y="2897610"/>
            <a:ext cx="16862406" cy="8479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5900"/>
              </a:spcBef>
              <a:defRPr>
                <a:latin typeface="Raleway Medium"/>
                <a:ea typeface="Raleway Medium"/>
                <a:cs typeface="Raleway Medium"/>
                <a:sym typeface="Raleway Medium"/>
              </a:defRPr>
            </a:pPr>
            <a:r>
              <a:t>The topic of this section revolved around an incivility event that occurred at a lab poster meeting where the character Meena was presenting her research.  Take some time with your group(s) to focus on the context of poster sessions and their role in the field. </a:t>
            </a:r>
          </a:p>
          <a:p>
            <a:pPr algn="l">
              <a:spcBef>
                <a:spcPts val="5900"/>
              </a:spcBef>
              <a:defRPr>
                <a:latin typeface="Raleway Medium"/>
                <a:ea typeface="Raleway Medium"/>
                <a:cs typeface="Raleway Medium"/>
                <a:sym typeface="Raleway Medium"/>
              </a:defRPr>
            </a:pPr>
            <a:r>
              <a:t>Discuss the following questions with your groups (10-15 Minutes):</a:t>
            </a:r>
          </a:p>
          <a:p>
            <a:pPr algn="l">
              <a:spcBef>
                <a:spcPts val="5900"/>
              </a:spcBef>
              <a:defRPr>
                <a:latin typeface="Raleway Medium"/>
                <a:ea typeface="Raleway Medium"/>
                <a:cs typeface="Raleway Medium"/>
                <a:sym typeface="Raleway Medium"/>
              </a:defRPr>
            </a:pPr>
            <a:r>
              <a:t>●In what ways are poster sessions valuable to your research or your career?</a:t>
            </a:r>
            <a:endParaRPr>
              <a:solidFill>
                <a:srgbClr val="000000"/>
              </a:solidFill>
            </a:endParaRPr>
          </a:p>
          <a:p>
            <a:pPr algn="l">
              <a:spcBef>
                <a:spcPts val="5900"/>
              </a:spcBef>
              <a:defRPr>
                <a:latin typeface="Raleway Medium"/>
                <a:ea typeface="Raleway Medium"/>
                <a:cs typeface="Raleway Medium"/>
                <a:sym typeface="Raleway Medium"/>
              </a:defRPr>
            </a:pPr>
            <a:r>
              <a:t>●What are some helpful things you can do in preparation of a poster session and/or during a poster session?</a:t>
            </a:r>
            <a:endParaRPr>
              <a:solidFill>
                <a:srgbClr val="000000"/>
              </a:solidFill>
            </a:endParaRPr>
          </a:p>
          <a:p>
            <a:pPr algn="l">
              <a:spcBef>
                <a:spcPts val="5900"/>
              </a:spcBef>
              <a:defRPr>
                <a:latin typeface="Raleway Medium"/>
                <a:ea typeface="Raleway Medium"/>
                <a:cs typeface="Raleway Medium"/>
                <a:sym typeface="Raleway Medium"/>
              </a:defRPr>
            </a:pPr>
            <a:r>
              <a:t>●How can a lab head help support a lab member who will be presenting at a poster session?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72"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73"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74"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75" name="Consider how at the center of these scenes are issues of Upstanding and Bias.…"/>
          <p:cNvSpPr txBox="1"/>
          <p:nvPr/>
        </p:nvSpPr>
        <p:spPr>
          <a:xfrm>
            <a:off x="3666604" y="3405686"/>
            <a:ext cx="17050792" cy="7311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5900"/>
              </a:spcBef>
              <a:defRPr sz="3500">
                <a:latin typeface="Raleway Medium"/>
                <a:ea typeface="Raleway Medium"/>
                <a:cs typeface="Raleway Medium"/>
                <a:sym typeface="Raleway Medium"/>
              </a:defRPr>
            </a:pPr>
            <a:r>
              <a:t>Consider how at the center of these scenes are issues of Upstanding and Bias. </a:t>
            </a:r>
          </a:p>
          <a:p>
            <a:pPr algn="l">
              <a:spcBef>
                <a:spcPts val="5900"/>
              </a:spcBef>
              <a:defRPr sz="3500">
                <a:latin typeface="Raleway Medium"/>
                <a:ea typeface="Raleway Medium"/>
                <a:cs typeface="Raleway Medium"/>
                <a:sym typeface="Raleway Medium"/>
              </a:defRPr>
            </a:pPr>
            <a:r>
              <a:t>In small groups, discuss the following (10 Minutes):</a:t>
            </a:r>
          </a:p>
          <a:p>
            <a:pPr algn="l">
              <a:spcBef>
                <a:spcPts val="5900"/>
              </a:spcBef>
              <a:defRPr sz="3500">
                <a:latin typeface="Raleway Medium"/>
                <a:ea typeface="Raleway Medium"/>
                <a:cs typeface="Raleway Medium"/>
                <a:sym typeface="Raleway Medium"/>
              </a:defRPr>
            </a:pPr>
            <a:r>
              <a:t>●Would you want to have a section in the lab manual about upstanding and bystanding?</a:t>
            </a:r>
            <a:endParaRPr>
              <a:solidFill>
                <a:srgbClr val="000000"/>
              </a:solidFill>
            </a:endParaRPr>
          </a:p>
          <a:p>
            <a:pPr algn="l">
              <a:spcBef>
                <a:spcPts val="5900"/>
              </a:spcBef>
              <a:defRPr sz="3500">
                <a:latin typeface="Raleway Medium"/>
                <a:ea typeface="Raleway Medium"/>
                <a:cs typeface="Raleway Medium"/>
                <a:sym typeface="Raleway Medium"/>
              </a:defRPr>
            </a:pPr>
            <a:r>
              <a:t>●Would you include this in the communication section, or would you devote a distinct section to this issue?</a:t>
            </a:r>
            <a:endParaRPr>
              <a:solidFill>
                <a:srgbClr val="000000"/>
              </a:solidFill>
            </a:endParaRPr>
          </a:p>
          <a:p>
            <a:pPr algn="l">
              <a:spcBef>
                <a:spcPts val="5900"/>
              </a:spcBef>
              <a:defRPr sz="3500">
                <a:latin typeface="Raleway Medium"/>
                <a:ea typeface="Raleway Medium"/>
                <a:cs typeface="Raleway Medium"/>
                <a:sym typeface="Raleway Medium"/>
              </a:defRPr>
            </a:pPr>
            <a:r>
              <a:t>●Would you want to add the examples of scripts provided in the workbook to the lab manual section on upstanding and bystanding?</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Macintosh PowerPoint</Application>
  <PresentationFormat>Custom</PresentationFormat>
  <Paragraphs>52</Paragraphs>
  <Slides>10</Slides>
  <Notes>0</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Arvo</vt:lpstr>
      <vt:lpstr>Century Gothic</vt:lpstr>
      <vt:lpstr>Helvetica</vt:lpstr>
      <vt:lpstr>Helvetica Light</vt:lpstr>
      <vt:lpstr>Helvetica Neue</vt:lpstr>
      <vt:lpstr>Helvetica Neue Light</vt:lpstr>
      <vt:lpstr>Lato Black</vt:lpstr>
      <vt:lpstr>Lato Regular</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2023-05-16T21:29:21Z</dcterms:modified>
</cp:coreProperties>
</file>