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Raleway SemiBold"/>
        <a:ea typeface="Raleway SemiBold"/>
        <a:cs typeface="Raleway SemiBold"/>
        <a:sym typeface="Raleway SemiBold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Raleway SemiBold"/>
        <a:ea typeface="Raleway SemiBold"/>
        <a:cs typeface="Raleway SemiBold"/>
        <a:sym typeface="Raleway SemiBold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Raleway SemiBold"/>
        <a:ea typeface="Raleway SemiBold"/>
        <a:cs typeface="Raleway SemiBold"/>
        <a:sym typeface="Raleway SemiBold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Raleway SemiBold"/>
        <a:ea typeface="Raleway SemiBold"/>
        <a:cs typeface="Raleway SemiBold"/>
        <a:sym typeface="Raleway SemiBold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Raleway SemiBold"/>
        <a:ea typeface="Raleway SemiBold"/>
        <a:cs typeface="Raleway SemiBold"/>
        <a:sym typeface="Raleway SemiBold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Raleway SemiBold"/>
        <a:ea typeface="Raleway SemiBold"/>
        <a:cs typeface="Raleway SemiBold"/>
        <a:sym typeface="Raleway SemiBold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Raleway SemiBold"/>
        <a:ea typeface="Raleway SemiBold"/>
        <a:cs typeface="Raleway SemiBold"/>
        <a:sym typeface="Raleway SemiBold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Raleway SemiBold"/>
        <a:ea typeface="Raleway SemiBold"/>
        <a:cs typeface="Raleway SemiBold"/>
        <a:sym typeface="Raleway SemiBold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Raleway SemiBold"/>
        <a:ea typeface="Raleway SemiBold"/>
        <a:cs typeface="Raleway SemiBold"/>
        <a:sym typeface="Raleway SemiBold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1"/>
    <p:restoredTop sz="94719"/>
  </p:normalViewPr>
  <p:slideViewPr>
    <p:cSldViewPr snapToGrid="0">
      <p:cViewPr varScale="1">
        <p:scale>
          <a:sx n="72" d="100"/>
          <a:sy n="72" d="100"/>
        </p:scale>
        <p:origin x="99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acilitator Slide Template">
    <p:bg>
      <p:bgPr>
        <a:gradFill flip="none" rotWithShape="1">
          <a:gsLst>
            <a:gs pos="0">
              <a:srgbClr val="FFFFFF"/>
            </a:gs>
            <a:gs pos="30501">
              <a:srgbClr val="E8F7F6"/>
            </a:gs>
            <a:gs pos="42243">
              <a:srgbClr val="DDF3F2"/>
            </a:gs>
            <a:gs pos="51820">
              <a:srgbClr val="D1EFED"/>
            </a:gs>
            <a:gs pos="94520">
              <a:srgbClr val="58ADA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"/>
          <p:cNvGrpSpPr/>
          <p:nvPr/>
        </p:nvGrpSpPr>
        <p:grpSpPr>
          <a:xfrm>
            <a:off x="-1" y="-1"/>
            <a:ext cx="24384001" cy="13716001"/>
            <a:chOff x="0" y="0"/>
            <a:chExt cx="24384000" cy="13716000"/>
          </a:xfrm>
        </p:grpSpPr>
        <p:sp>
          <p:nvSpPr>
            <p:cNvPr id="30" name="Rectangle"/>
            <p:cNvSpPr/>
            <p:nvPr/>
          </p:nvSpPr>
          <p:spPr>
            <a:xfrm>
              <a:off x="0" y="12065000"/>
              <a:ext cx="24383999" cy="1524000"/>
            </a:xfrm>
            <a:prstGeom prst="rect">
              <a:avLst/>
            </a:prstGeom>
            <a:gradFill flip="none" rotWithShape="1">
              <a:gsLst>
                <a:gs pos="0">
                  <a:srgbClr val="058D96"/>
                </a:gs>
                <a:gs pos="74648">
                  <a:srgbClr val="039973"/>
                </a:gs>
                <a:gs pos="100000">
                  <a:srgbClr val="00A45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defRPr sz="2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" name="Rectangle"/>
            <p:cNvSpPr/>
            <p:nvPr/>
          </p:nvSpPr>
          <p:spPr>
            <a:xfrm>
              <a:off x="0" y="13589000"/>
              <a:ext cx="24383999" cy="127000"/>
            </a:xfrm>
            <a:prstGeom prst="rect">
              <a:avLst/>
            </a:prstGeom>
            <a:solidFill>
              <a:srgbClr val="13294B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>
                <a:defRPr sz="3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32" name="page1image20922752.png" descr="page1image2092275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7199" y="12605168"/>
              <a:ext cx="357738" cy="5138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" name="Line"/>
            <p:cNvSpPr/>
            <p:nvPr/>
          </p:nvSpPr>
          <p:spPr>
            <a:xfrm flipV="1">
              <a:off x="1146150" y="12455620"/>
              <a:ext cx="1" cy="812939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pic>
          <p:nvPicPr>
            <p:cNvPr id="34" name="Image" descr="Image"/>
            <p:cNvPicPr>
              <a:picLocks noChangeAspect="1"/>
            </p:cNvPicPr>
            <p:nvPr/>
          </p:nvPicPr>
          <p:blipFill>
            <a:blip r:embed="rId3"/>
            <a:srcRect l="16141" t="20130" r="14153" b="20130"/>
            <a:stretch>
              <a:fillRect/>
            </a:stretch>
          </p:blipFill>
          <p:spPr>
            <a:xfrm>
              <a:off x="1314087" y="12516242"/>
              <a:ext cx="1907432" cy="6916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" name="Rectangle"/>
            <p:cNvSpPr/>
            <p:nvPr/>
          </p:nvSpPr>
          <p:spPr>
            <a:xfrm>
              <a:off x="0" y="-1"/>
              <a:ext cx="24384000" cy="63501"/>
            </a:xfrm>
            <a:prstGeom prst="rect">
              <a:avLst/>
            </a:prstGeom>
            <a:solidFill>
              <a:srgbClr val="13294B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2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36" name="Rectangle"/>
            <p:cNvSpPr/>
            <p:nvPr/>
          </p:nvSpPr>
          <p:spPr>
            <a:xfrm>
              <a:off x="-1" y="12001500"/>
              <a:ext cx="24384001" cy="63500"/>
            </a:xfrm>
            <a:prstGeom prst="rect">
              <a:avLst/>
            </a:prstGeom>
            <a:solidFill>
              <a:srgbClr val="CFD3D4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>
                <a:defRPr sz="3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" name="ncpre"/>
            <p:cNvSpPr txBox="1"/>
            <p:nvPr/>
          </p:nvSpPr>
          <p:spPr>
            <a:xfrm>
              <a:off x="22423670" y="12455620"/>
              <a:ext cx="1364914" cy="812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00458" tIns="100458" rIns="100458" bIns="100458" numCol="1" anchor="ctr">
              <a:noAutofit/>
            </a:bodyPr>
            <a:lstStyle>
              <a:lvl1pPr defTabSz="1155278">
                <a:defRPr sz="3800" b="1" i="1">
                  <a:solidFill>
                    <a:srgbClr val="FFFF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r>
                <a:t>ncpre</a:t>
              </a:r>
            </a:p>
          </p:txBody>
        </p:sp>
      </p:grp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36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acilitator Slide Template copy">
    <p:bg>
      <p:bgPr>
        <a:gradFill flip="none" rotWithShape="1">
          <a:gsLst>
            <a:gs pos="0">
              <a:srgbClr val="FFFFFF"/>
            </a:gs>
            <a:gs pos="30501">
              <a:srgbClr val="E8F7F6"/>
            </a:gs>
            <a:gs pos="42243">
              <a:srgbClr val="DDF3F2"/>
            </a:gs>
            <a:gs pos="51820">
              <a:srgbClr val="D1EFED"/>
            </a:gs>
            <a:gs pos="94520">
              <a:srgbClr val="B2ABF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"/>
          <p:cNvGrpSpPr/>
          <p:nvPr/>
        </p:nvGrpSpPr>
        <p:grpSpPr>
          <a:xfrm>
            <a:off x="-1" y="-1"/>
            <a:ext cx="24384001" cy="13716001"/>
            <a:chOff x="0" y="0"/>
            <a:chExt cx="24384000" cy="13716000"/>
          </a:xfrm>
        </p:grpSpPr>
        <p:sp>
          <p:nvSpPr>
            <p:cNvPr id="46" name="Rectangle"/>
            <p:cNvSpPr/>
            <p:nvPr/>
          </p:nvSpPr>
          <p:spPr>
            <a:xfrm>
              <a:off x="0" y="12065000"/>
              <a:ext cx="24383999" cy="1524000"/>
            </a:xfrm>
            <a:prstGeom prst="rect">
              <a:avLst/>
            </a:prstGeom>
            <a:gradFill flip="none" rotWithShape="1">
              <a:gsLst>
                <a:gs pos="0">
                  <a:srgbClr val="058D96"/>
                </a:gs>
                <a:gs pos="74648">
                  <a:srgbClr val="039973"/>
                </a:gs>
                <a:gs pos="100000">
                  <a:srgbClr val="00A45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defRPr sz="2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7" name="Rectangle"/>
            <p:cNvSpPr/>
            <p:nvPr/>
          </p:nvSpPr>
          <p:spPr>
            <a:xfrm>
              <a:off x="0" y="13589000"/>
              <a:ext cx="24383999" cy="127000"/>
            </a:xfrm>
            <a:prstGeom prst="rect">
              <a:avLst/>
            </a:prstGeom>
            <a:solidFill>
              <a:srgbClr val="13294B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>
                <a:defRPr sz="3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48" name="page1image20922752.png" descr="page1image2092275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7199" y="12605168"/>
              <a:ext cx="357738" cy="5138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9" name="Line"/>
            <p:cNvSpPr/>
            <p:nvPr/>
          </p:nvSpPr>
          <p:spPr>
            <a:xfrm flipV="1">
              <a:off x="1146150" y="12455620"/>
              <a:ext cx="1" cy="812939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pic>
          <p:nvPicPr>
            <p:cNvPr id="50" name="Image" descr="Image"/>
            <p:cNvPicPr>
              <a:picLocks noChangeAspect="1"/>
            </p:cNvPicPr>
            <p:nvPr/>
          </p:nvPicPr>
          <p:blipFill>
            <a:blip r:embed="rId3"/>
            <a:srcRect l="16141" t="20130" r="14153" b="20130"/>
            <a:stretch>
              <a:fillRect/>
            </a:stretch>
          </p:blipFill>
          <p:spPr>
            <a:xfrm>
              <a:off x="1314087" y="12516242"/>
              <a:ext cx="1907432" cy="6916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1" name="Rectangle"/>
            <p:cNvSpPr/>
            <p:nvPr/>
          </p:nvSpPr>
          <p:spPr>
            <a:xfrm>
              <a:off x="0" y="-1"/>
              <a:ext cx="24384000" cy="63501"/>
            </a:xfrm>
            <a:prstGeom prst="rect">
              <a:avLst/>
            </a:prstGeom>
            <a:solidFill>
              <a:srgbClr val="13294B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2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52" name="Rectangle"/>
            <p:cNvSpPr/>
            <p:nvPr/>
          </p:nvSpPr>
          <p:spPr>
            <a:xfrm>
              <a:off x="-1" y="12001500"/>
              <a:ext cx="24384001" cy="63500"/>
            </a:xfrm>
            <a:prstGeom prst="rect">
              <a:avLst/>
            </a:prstGeom>
            <a:solidFill>
              <a:srgbClr val="CFD3D4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>
                <a:defRPr sz="3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3" name="ncpre"/>
            <p:cNvSpPr txBox="1"/>
            <p:nvPr/>
          </p:nvSpPr>
          <p:spPr>
            <a:xfrm>
              <a:off x="22423670" y="12455620"/>
              <a:ext cx="1364914" cy="812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00458" tIns="100458" rIns="100458" bIns="100458" numCol="1" anchor="ctr">
              <a:noAutofit/>
            </a:bodyPr>
            <a:lstStyle>
              <a:lvl1pPr defTabSz="1155278">
                <a:defRPr sz="3800" b="1" i="1">
                  <a:solidFill>
                    <a:srgbClr val="FFFF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r>
                <a:t>ncpre</a:t>
              </a:r>
            </a:p>
          </p:txBody>
        </p:sp>
      </p:grp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36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slide/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"/>
          <p:cNvSpPr/>
          <p:nvPr/>
        </p:nvSpPr>
        <p:spPr>
          <a:xfrm>
            <a:off x="0" y="12090438"/>
            <a:ext cx="24384000" cy="1524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algn="l" defTabSz="1828800">
              <a:defRPr sz="240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defRPr>
            </a:pPr>
            <a:endParaRPr/>
          </a:p>
        </p:txBody>
      </p:sp>
      <p:pic>
        <p:nvPicPr>
          <p:cNvPr id="63" name="Illinois HHMI Logo - Horizontal 2 - RGB.png" descr="Illinois HHMI Logo - Horizontal 2 - 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10" y="12655550"/>
            <a:ext cx="2533898" cy="825500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Rectangle"/>
          <p:cNvSpPr/>
          <p:nvPr/>
        </p:nvSpPr>
        <p:spPr>
          <a:xfrm>
            <a:off x="0" y="12420638"/>
            <a:ext cx="24384000" cy="25401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grpSp>
        <p:nvGrpSpPr>
          <p:cNvPr id="67" name="Group"/>
          <p:cNvGrpSpPr/>
          <p:nvPr/>
        </p:nvGrpSpPr>
        <p:grpSpPr>
          <a:xfrm>
            <a:off x="22266498" y="12661831"/>
            <a:ext cx="1712075" cy="812939"/>
            <a:chOff x="0" y="0"/>
            <a:chExt cx="1712074" cy="812937"/>
          </a:xfrm>
        </p:grpSpPr>
        <p:pic>
          <p:nvPicPr>
            <p:cNvPr id="65" name="Image" descr="Image"/>
            <p:cNvPicPr>
              <a:picLocks noChangeAspect="1"/>
            </p:cNvPicPr>
            <p:nvPr/>
          </p:nvPicPr>
          <p:blipFill>
            <a:blip r:embed="rId3"/>
            <a:srcRect l="33235" t="11246" r="32935" b="60653"/>
            <a:stretch>
              <a:fillRect/>
            </a:stretch>
          </p:blipFill>
          <p:spPr>
            <a:xfrm>
              <a:off x="1322738" y="44424"/>
              <a:ext cx="389337" cy="419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287" extrusionOk="0">
                  <a:moveTo>
                    <a:pt x="10879" y="66"/>
                  </a:moveTo>
                  <a:cubicBezTo>
                    <a:pt x="8071" y="-214"/>
                    <a:pt x="5237" y="394"/>
                    <a:pt x="2852" y="1820"/>
                  </a:cubicBezTo>
                  <a:cubicBezTo>
                    <a:pt x="1708" y="2504"/>
                    <a:pt x="0" y="4045"/>
                    <a:pt x="0" y="4401"/>
                  </a:cubicBezTo>
                  <a:cubicBezTo>
                    <a:pt x="0" y="4498"/>
                    <a:pt x="334" y="4918"/>
                    <a:pt x="746" y="5328"/>
                  </a:cubicBezTo>
                  <a:cubicBezTo>
                    <a:pt x="1158" y="5738"/>
                    <a:pt x="1492" y="6150"/>
                    <a:pt x="1492" y="6235"/>
                  </a:cubicBezTo>
                  <a:cubicBezTo>
                    <a:pt x="1492" y="6320"/>
                    <a:pt x="1272" y="6816"/>
                    <a:pt x="1009" y="7344"/>
                  </a:cubicBezTo>
                  <a:cubicBezTo>
                    <a:pt x="186" y="8995"/>
                    <a:pt x="-81" y="10732"/>
                    <a:pt x="176" y="12505"/>
                  </a:cubicBezTo>
                  <a:cubicBezTo>
                    <a:pt x="442" y="14341"/>
                    <a:pt x="1008" y="15701"/>
                    <a:pt x="2128" y="17142"/>
                  </a:cubicBezTo>
                  <a:cubicBezTo>
                    <a:pt x="3470" y="18869"/>
                    <a:pt x="4852" y="19854"/>
                    <a:pt x="7084" y="20650"/>
                  </a:cubicBezTo>
                  <a:cubicBezTo>
                    <a:pt x="7766" y="20892"/>
                    <a:pt x="8705" y="21143"/>
                    <a:pt x="9168" y="21214"/>
                  </a:cubicBezTo>
                  <a:cubicBezTo>
                    <a:pt x="10284" y="21386"/>
                    <a:pt x="12388" y="21241"/>
                    <a:pt x="13664" y="20912"/>
                  </a:cubicBezTo>
                  <a:cubicBezTo>
                    <a:pt x="17158" y="20011"/>
                    <a:pt x="20103" y="17234"/>
                    <a:pt x="21209" y="13815"/>
                  </a:cubicBezTo>
                  <a:cubicBezTo>
                    <a:pt x="21408" y="13199"/>
                    <a:pt x="21513" y="12068"/>
                    <a:pt x="21516" y="10912"/>
                  </a:cubicBezTo>
                  <a:cubicBezTo>
                    <a:pt x="21519" y="9757"/>
                    <a:pt x="21427" y="8579"/>
                    <a:pt x="21231" y="7888"/>
                  </a:cubicBezTo>
                  <a:cubicBezTo>
                    <a:pt x="20300" y="4608"/>
                    <a:pt x="17407" y="1846"/>
                    <a:pt x="13664" y="651"/>
                  </a:cubicBezTo>
                  <a:cubicBezTo>
                    <a:pt x="12753" y="360"/>
                    <a:pt x="11815" y="160"/>
                    <a:pt x="10879" y="66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66" name="ncpre"/>
            <p:cNvSpPr txBox="1"/>
            <p:nvPr/>
          </p:nvSpPr>
          <p:spPr>
            <a:xfrm>
              <a:off x="0" y="0"/>
              <a:ext cx="1364914" cy="812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00458" tIns="100458" rIns="100458" bIns="100458" numCol="1" anchor="ctr">
              <a:noAutofit/>
            </a:bodyPr>
            <a:lstStyle>
              <a:lvl1pPr defTabSz="1155278">
                <a:defRPr sz="3800" b="1" i="1">
                  <a:solidFill>
                    <a:srgbClr val="13294B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r>
                <a:t>ncpre</a:t>
              </a:r>
            </a:p>
          </p:txBody>
        </p:sp>
      </p:grpSp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xfrm>
            <a:off x="4387453" y="1234543"/>
            <a:ext cx="15609094" cy="1607726"/>
          </a:xfrm>
          <a:prstGeom prst="rect">
            <a:avLst/>
          </a:prstGeom>
        </p:spPr>
        <p:txBody>
          <a:bodyPr lIns="71437" tIns="71437" rIns="71437" bIns="71437"/>
          <a:lstStyle/>
          <a:p>
            <a:r>
              <a:t>Title Text</a:t>
            </a:r>
          </a:p>
        </p:txBody>
      </p:sp>
      <p:sp>
        <p:nvSpPr>
          <p:cNvPr id="69" name="Body Level One…"/>
          <p:cNvSpPr txBox="1">
            <a:spLocks noGrp="1"/>
          </p:cNvSpPr>
          <p:nvPr>
            <p:ph type="body" idx="1"/>
          </p:nvPr>
        </p:nvSpPr>
        <p:spPr>
          <a:xfrm>
            <a:off x="2559646" y="3051779"/>
            <a:ext cx="15609095" cy="8840392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>
              <a:buSzTx/>
              <a:buNone/>
            </a:lvl1pPr>
            <a:lvl2pPr marL="0" indent="0">
              <a:buSzTx/>
              <a:buNone/>
            </a:lvl2pPr>
            <a:lvl3pPr marL="0" indent="0">
              <a:buSzTx/>
              <a:buNone/>
            </a:lvl3pPr>
            <a:lvl4pPr marL="0" indent="0">
              <a:buSzTx/>
              <a:buNone/>
            </a:lvl4pPr>
            <a:lvl5pPr marL="0" indent="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CPRE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"/>
          <p:cNvSpPr/>
          <p:nvPr/>
        </p:nvSpPr>
        <p:spPr>
          <a:xfrm>
            <a:off x="0" y="-1"/>
            <a:ext cx="24384000" cy="190501"/>
          </a:xfrm>
          <a:prstGeom prst="rect">
            <a:avLst/>
          </a:prstGeom>
          <a:solidFill>
            <a:srgbClr val="1C4686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78" name="Rectangle"/>
          <p:cNvSpPr/>
          <p:nvPr/>
        </p:nvSpPr>
        <p:spPr>
          <a:xfrm>
            <a:off x="0" y="11748903"/>
            <a:ext cx="24384001" cy="63501"/>
          </a:xfrm>
          <a:prstGeom prst="rect">
            <a:avLst/>
          </a:prstGeom>
          <a:solidFill>
            <a:srgbClr val="CFD3D4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l">
              <a:defRPr sz="3200">
                <a:solidFill>
                  <a:srgbClr val="000000"/>
                </a:solidFill>
                <a:latin typeface="Raleway Light"/>
                <a:ea typeface="Raleway Light"/>
                <a:cs typeface="Raleway Light"/>
                <a:sym typeface="Raleway Light"/>
              </a:defRPr>
            </a:pPr>
            <a:endParaRPr/>
          </a:p>
        </p:txBody>
      </p:sp>
      <p:sp>
        <p:nvSpPr>
          <p:cNvPr id="79" name="Rectangle"/>
          <p:cNvSpPr/>
          <p:nvPr/>
        </p:nvSpPr>
        <p:spPr>
          <a:xfrm>
            <a:off x="0" y="13589000"/>
            <a:ext cx="24383999" cy="127000"/>
          </a:xfrm>
          <a:prstGeom prst="rect">
            <a:avLst/>
          </a:prstGeom>
          <a:solidFill>
            <a:srgbClr val="5B6365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l">
              <a:defRPr sz="3200">
                <a:solidFill>
                  <a:srgbClr val="000000"/>
                </a:solidFill>
                <a:latin typeface="Raleway Light"/>
                <a:ea typeface="Raleway Light"/>
                <a:cs typeface="Raleway Light"/>
                <a:sym typeface="Raleway Light"/>
              </a:defRPr>
            </a:pPr>
            <a:endParaRPr/>
          </a:p>
        </p:txBody>
      </p:sp>
      <p:sp>
        <p:nvSpPr>
          <p:cNvPr id="80" name="Rectangle"/>
          <p:cNvSpPr/>
          <p:nvPr/>
        </p:nvSpPr>
        <p:spPr>
          <a:xfrm>
            <a:off x="0" y="11819056"/>
            <a:ext cx="24384000" cy="1769944"/>
          </a:xfrm>
          <a:prstGeom prst="rect">
            <a:avLst/>
          </a:prstGeom>
          <a:solidFill>
            <a:srgbClr val="1D3F75"/>
          </a:solidFill>
          <a:ln w="12700">
            <a:miter lim="400000"/>
          </a:ln>
        </p:spPr>
        <p:txBody>
          <a:bodyPr tIns="91439" bIns="91439" anchor="ctr"/>
          <a:lstStyle/>
          <a:p>
            <a:pPr algn="l" defTabSz="1828800">
              <a:defRPr sz="240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defRPr>
            </a:pPr>
            <a:endParaRPr/>
          </a:p>
        </p:txBody>
      </p:sp>
      <p:pic>
        <p:nvPicPr>
          <p:cNvPr id="81" name="Illinois-Wordmark-Horizontal-Reversed-Orange-PMS.pdf" descr="Illinois-Wordmark-Horizontal-Reversed-Orange-PMS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85" y="12333941"/>
            <a:ext cx="4278371" cy="740044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ncpre"/>
          <p:cNvSpPr txBox="1"/>
          <p:nvPr/>
        </p:nvSpPr>
        <p:spPr>
          <a:xfrm>
            <a:off x="21503095" y="12188451"/>
            <a:ext cx="1734600" cy="1031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00458" tIns="100458" rIns="100458" bIns="100458" anchor="ctr"/>
          <a:lstStyle>
            <a:lvl1pPr defTabSz="1155278">
              <a:defRPr sz="4800" b="1" i="1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ncpre</a:t>
            </a:r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lid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"/>
          <p:cNvSpPr/>
          <p:nvPr/>
        </p:nvSpPr>
        <p:spPr>
          <a:xfrm>
            <a:off x="0" y="13589000"/>
            <a:ext cx="24383999" cy="127000"/>
          </a:xfrm>
          <a:prstGeom prst="rect">
            <a:avLst/>
          </a:prstGeom>
          <a:solidFill>
            <a:srgbClr val="5B6365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l">
              <a:defRPr sz="3200">
                <a:solidFill>
                  <a:srgbClr val="000000"/>
                </a:solidFill>
                <a:latin typeface="Raleway Light"/>
                <a:ea typeface="Raleway Light"/>
                <a:cs typeface="Raleway Light"/>
                <a:sym typeface="Raleway Light"/>
              </a:defRPr>
            </a:pPr>
            <a:endParaRPr/>
          </a:p>
        </p:txBody>
      </p:sp>
      <p:sp>
        <p:nvSpPr>
          <p:cNvPr id="98" name="Rectangle"/>
          <p:cNvSpPr/>
          <p:nvPr/>
        </p:nvSpPr>
        <p:spPr>
          <a:xfrm>
            <a:off x="0" y="-1"/>
            <a:ext cx="24384000" cy="190501"/>
          </a:xfrm>
          <a:prstGeom prst="rect">
            <a:avLst/>
          </a:prstGeom>
          <a:solidFill>
            <a:srgbClr val="1C4686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99" name="Rectangle"/>
          <p:cNvSpPr/>
          <p:nvPr/>
        </p:nvSpPr>
        <p:spPr>
          <a:xfrm>
            <a:off x="0" y="11996326"/>
            <a:ext cx="24384000" cy="63501"/>
          </a:xfrm>
          <a:prstGeom prst="rect">
            <a:avLst/>
          </a:prstGeom>
          <a:solidFill>
            <a:srgbClr val="CFD3D4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l">
              <a:defRPr sz="3200">
                <a:solidFill>
                  <a:srgbClr val="000000"/>
                </a:solidFill>
                <a:latin typeface="Raleway Light"/>
                <a:ea typeface="Raleway Light"/>
                <a:cs typeface="Raleway Light"/>
                <a:sym typeface="Raleway Light"/>
              </a:defRPr>
            </a:pPr>
            <a:endParaRPr/>
          </a:p>
        </p:txBody>
      </p:sp>
      <p:sp>
        <p:nvSpPr>
          <p:cNvPr id="100" name="Rectangle"/>
          <p:cNvSpPr/>
          <p:nvPr/>
        </p:nvSpPr>
        <p:spPr>
          <a:xfrm>
            <a:off x="0" y="12060237"/>
            <a:ext cx="24384000" cy="1524001"/>
          </a:xfrm>
          <a:prstGeom prst="rect">
            <a:avLst/>
          </a:prstGeom>
          <a:gradFill>
            <a:gsLst>
              <a:gs pos="0">
                <a:srgbClr val="0A2554"/>
              </a:gs>
              <a:gs pos="11116">
                <a:srgbClr val="33569D"/>
              </a:gs>
              <a:gs pos="53311">
                <a:srgbClr val="5B86E5"/>
              </a:gs>
              <a:gs pos="83103">
                <a:srgbClr val="5897CB"/>
              </a:gs>
              <a:gs pos="100000">
                <a:srgbClr val="55A8B0"/>
              </a:gs>
            </a:gsLst>
          </a:gradFill>
          <a:ln w="12700">
            <a:miter lim="400000"/>
          </a:ln>
        </p:spPr>
        <p:txBody>
          <a:bodyPr tIns="91439" bIns="91439" anchor="ctr"/>
          <a:lstStyle/>
          <a:p>
            <a:pPr algn="l" defTabSz="1828800">
              <a:defRPr sz="2400">
                <a:solidFill>
                  <a:srgbClr val="E8EFFF"/>
                </a:solidFill>
                <a:latin typeface="Raleway Light"/>
                <a:ea typeface="Raleway Light"/>
                <a:cs typeface="Raleway Light"/>
                <a:sym typeface="Raleway Light"/>
              </a:defRPr>
            </a:pPr>
            <a:endParaRPr/>
          </a:p>
        </p:txBody>
      </p:sp>
      <p:pic>
        <p:nvPicPr>
          <p:cNvPr id="101" name="Illinois-Logo-Reversed-Orange-RGB.png" descr="Illinois-Logo-Reversed-Orange-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94" y="12612120"/>
            <a:ext cx="290439" cy="4202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4" name="Group"/>
          <p:cNvGrpSpPr/>
          <p:nvPr/>
        </p:nvGrpSpPr>
        <p:grpSpPr>
          <a:xfrm>
            <a:off x="1240337" y="12534900"/>
            <a:ext cx="1425971" cy="574676"/>
            <a:chOff x="0" y="-1587"/>
            <a:chExt cx="1425969" cy="574675"/>
          </a:xfrm>
        </p:grpSpPr>
        <p:pic>
          <p:nvPicPr>
            <p:cNvPr id="102" name="Image" descr="Image"/>
            <p:cNvPicPr>
              <a:picLocks noChangeAspect="1"/>
            </p:cNvPicPr>
            <p:nvPr/>
          </p:nvPicPr>
          <p:blipFill>
            <a:blip r:embed="rId3"/>
            <a:srcRect l="33235" t="11246" r="32922" b="60659"/>
            <a:stretch>
              <a:fillRect/>
            </a:stretch>
          </p:blipFill>
          <p:spPr>
            <a:xfrm>
              <a:off x="0" y="57187"/>
              <a:ext cx="449661" cy="483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381" extrusionOk="0">
                  <a:moveTo>
                    <a:pt x="8069" y="76"/>
                  </a:moveTo>
                  <a:cubicBezTo>
                    <a:pt x="6219" y="277"/>
                    <a:pt x="4437" y="875"/>
                    <a:pt x="2848" y="1830"/>
                  </a:cubicBezTo>
                  <a:cubicBezTo>
                    <a:pt x="1704" y="2518"/>
                    <a:pt x="0" y="4069"/>
                    <a:pt x="0" y="4427"/>
                  </a:cubicBezTo>
                  <a:cubicBezTo>
                    <a:pt x="0" y="4524"/>
                    <a:pt x="329" y="4944"/>
                    <a:pt x="740" y="5356"/>
                  </a:cubicBezTo>
                  <a:cubicBezTo>
                    <a:pt x="1152" y="5768"/>
                    <a:pt x="1500" y="6165"/>
                    <a:pt x="1500" y="6251"/>
                  </a:cubicBezTo>
                  <a:cubicBezTo>
                    <a:pt x="1500" y="6337"/>
                    <a:pt x="1288" y="6844"/>
                    <a:pt x="1025" y="7374"/>
                  </a:cubicBezTo>
                  <a:cubicBezTo>
                    <a:pt x="202" y="9032"/>
                    <a:pt x="-86" y="10768"/>
                    <a:pt x="171" y="12549"/>
                  </a:cubicBezTo>
                  <a:cubicBezTo>
                    <a:pt x="436" y="14393"/>
                    <a:pt x="1007" y="15768"/>
                    <a:pt x="2126" y="17215"/>
                  </a:cubicBezTo>
                  <a:cubicBezTo>
                    <a:pt x="3468" y="18950"/>
                    <a:pt x="4850" y="19942"/>
                    <a:pt x="7082" y="20741"/>
                  </a:cubicBezTo>
                  <a:cubicBezTo>
                    <a:pt x="7763" y="20985"/>
                    <a:pt x="8688" y="21231"/>
                    <a:pt x="9151" y="21302"/>
                  </a:cubicBezTo>
                  <a:cubicBezTo>
                    <a:pt x="10266" y="21475"/>
                    <a:pt x="12376" y="21352"/>
                    <a:pt x="13651" y="21022"/>
                  </a:cubicBezTo>
                  <a:cubicBezTo>
                    <a:pt x="17142" y="20117"/>
                    <a:pt x="20083" y="17316"/>
                    <a:pt x="21188" y="13882"/>
                  </a:cubicBezTo>
                  <a:cubicBezTo>
                    <a:pt x="21387" y="13263"/>
                    <a:pt x="21508" y="12131"/>
                    <a:pt x="21511" y="10970"/>
                  </a:cubicBezTo>
                  <a:cubicBezTo>
                    <a:pt x="21514" y="9809"/>
                    <a:pt x="21403" y="8629"/>
                    <a:pt x="21207" y="7935"/>
                  </a:cubicBezTo>
                  <a:cubicBezTo>
                    <a:pt x="20277" y="4640"/>
                    <a:pt x="17392" y="1856"/>
                    <a:pt x="13651" y="655"/>
                  </a:cubicBezTo>
                  <a:cubicBezTo>
                    <a:pt x="11830" y="71"/>
                    <a:pt x="9918" y="-125"/>
                    <a:pt x="8069" y="76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03" name="ncpre"/>
            <p:cNvSpPr txBox="1"/>
            <p:nvPr/>
          </p:nvSpPr>
          <p:spPr>
            <a:xfrm>
              <a:off x="440776" y="-1588"/>
              <a:ext cx="985194" cy="5746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2800" b="1" i="1">
                  <a:solidFill>
                    <a:srgbClr val="FFFF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r>
                <a:t>ncpre</a:t>
              </a:r>
            </a:p>
          </p:txBody>
        </p:sp>
      </p:grpSp>
      <p:sp>
        <p:nvSpPr>
          <p:cNvPr id="105" name="EXCELLENCE in ACADEMIC LEADERSHIP"/>
          <p:cNvSpPr txBox="1"/>
          <p:nvPr/>
        </p:nvSpPr>
        <p:spPr>
          <a:xfrm>
            <a:off x="21443148" y="11737975"/>
            <a:ext cx="3880692" cy="2168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l" defTabSz="825500">
              <a:defRPr sz="25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pPr>
            <a:r>
              <a:t>EXCELLENCE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in</a:t>
            </a:r>
            <a:r>
              <a:t> ACADEMIC LEADERSHIP</a:t>
            </a:r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19507" y="-43527"/>
            <a:ext cx="24423014" cy="12015410"/>
          </a:xfrm>
          <a:prstGeom prst="rect">
            <a:avLst/>
          </a:prstGeom>
          <a:gradFill>
            <a:gsLst>
              <a:gs pos="0">
                <a:srgbClr val="058D96">
                  <a:alpha val="64268"/>
                </a:srgbClr>
              </a:gs>
              <a:gs pos="47585">
                <a:srgbClr val="037094">
                  <a:alpha val="64268"/>
                </a:srgbClr>
              </a:gs>
              <a:gs pos="100000">
                <a:srgbClr val="005493">
                  <a:alpha val="64268"/>
                </a:srgbClr>
              </a:gs>
            </a:gsLst>
          </a:gra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Rectangle"/>
          <p:cNvSpPr/>
          <p:nvPr/>
        </p:nvSpPr>
        <p:spPr>
          <a:xfrm>
            <a:off x="0" y="12065000"/>
            <a:ext cx="24383999" cy="1524000"/>
          </a:xfrm>
          <a:prstGeom prst="rect">
            <a:avLst/>
          </a:prstGeom>
          <a:gradFill>
            <a:gsLst>
              <a:gs pos="0">
                <a:srgbClr val="058D96"/>
              </a:gs>
              <a:gs pos="74648">
                <a:srgbClr val="039973"/>
              </a:gs>
              <a:gs pos="100000">
                <a:srgbClr val="00A450"/>
              </a:gs>
            </a:gsLst>
          </a:gra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240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defRPr>
            </a:pPr>
            <a:endParaRPr/>
          </a:p>
        </p:txBody>
      </p:sp>
      <p:sp>
        <p:nvSpPr>
          <p:cNvPr id="4" name="Rectangle"/>
          <p:cNvSpPr/>
          <p:nvPr/>
        </p:nvSpPr>
        <p:spPr>
          <a:xfrm>
            <a:off x="0" y="13589000"/>
            <a:ext cx="24383999" cy="127000"/>
          </a:xfrm>
          <a:prstGeom prst="rect">
            <a:avLst/>
          </a:prstGeom>
          <a:solidFill>
            <a:srgbClr val="13294B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000000"/>
                </a:solidFill>
                <a:latin typeface="Raleway Light"/>
                <a:ea typeface="Raleway Light"/>
                <a:cs typeface="Raleway Light"/>
                <a:sym typeface="Raleway Light"/>
              </a:defRPr>
            </a:pPr>
            <a:endParaRPr/>
          </a:p>
        </p:txBody>
      </p:sp>
      <p:pic>
        <p:nvPicPr>
          <p:cNvPr id="5" name="Image" descr="Image"/>
          <p:cNvPicPr>
            <a:picLocks noChangeAspect="1"/>
          </p:cNvPicPr>
          <p:nvPr/>
        </p:nvPicPr>
        <p:blipFill>
          <a:blip r:embed="rId9"/>
          <a:srcRect l="16141" t="20130" r="14153" b="20130"/>
          <a:stretch>
            <a:fillRect/>
          </a:stretch>
        </p:blipFill>
        <p:spPr>
          <a:xfrm>
            <a:off x="1314087" y="12516242"/>
            <a:ext cx="1907432" cy="69161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"/>
          <p:cNvSpPr/>
          <p:nvPr/>
        </p:nvSpPr>
        <p:spPr>
          <a:xfrm>
            <a:off x="-1" y="12001500"/>
            <a:ext cx="24384001" cy="63500"/>
          </a:xfrm>
          <a:prstGeom prst="rect">
            <a:avLst/>
          </a:prstGeom>
          <a:solidFill>
            <a:srgbClr val="CFD3D4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000000"/>
                </a:solidFill>
                <a:latin typeface="Raleway Light"/>
                <a:ea typeface="Raleway Light"/>
                <a:cs typeface="Raleway Light"/>
                <a:sym typeface="Raleway Light"/>
              </a:defRPr>
            </a:pPr>
            <a:endParaRPr/>
          </a:p>
        </p:txBody>
      </p:sp>
      <p:sp>
        <p:nvSpPr>
          <p:cNvPr id="7" name="Group"/>
          <p:cNvSpPr txBox="1"/>
          <p:nvPr/>
        </p:nvSpPr>
        <p:spPr>
          <a:xfrm>
            <a:off x="22439375" y="12399263"/>
            <a:ext cx="1364914" cy="812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00458" tIns="100458" rIns="100458" bIns="100458" anchor="ctr"/>
          <a:lstStyle>
            <a:lvl1pPr defTabSz="1155278">
              <a:defRPr sz="3800" b="1" i="1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ncpre</a:t>
            </a:r>
          </a:p>
        </p:txBody>
      </p:sp>
      <p:sp>
        <p:nvSpPr>
          <p:cNvPr id="8" name="Rectangle"/>
          <p:cNvSpPr/>
          <p:nvPr/>
        </p:nvSpPr>
        <p:spPr>
          <a:xfrm>
            <a:off x="0" y="12065000"/>
            <a:ext cx="24383999" cy="1524000"/>
          </a:xfrm>
          <a:prstGeom prst="rect">
            <a:avLst/>
          </a:prstGeom>
          <a:gradFill>
            <a:gsLst>
              <a:gs pos="0">
                <a:srgbClr val="058D96"/>
              </a:gs>
              <a:gs pos="74648">
                <a:srgbClr val="039973"/>
              </a:gs>
              <a:gs pos="100000">
                <a:srgbClr val="00A450"/>
              </a:gs>
            </a:gsLst>
          </a:gra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240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defRPr>
            </a:pPr>
            <a:endParaRPr/>
          </a:p>
        </p:txBody>
      </p:sp>
      <p:sp>
        <p:nvSpPr>
          <p:cNvPr id="9" name="Rectangle"/>
          <p:cNvSpPr/>
          <p:nvPr/>
        </p:nvSpPr>
        <p:spPr>
          <a:xfrm>
            <a:off x="127000" y="12192000"/>
            <a:ext cx="24383999" cy="1524000"/>
          </a:xfrm>
          <a:prstGeom prst="rect">
            <a:avLst/>
          </a:prstGeom>
          <a:gradFill>
            <a:gsLst>
              <a:gs pos="0">
                <a:srgbClr val="058D96"/>
              </a:gs>
              <a:gs pos="74648">
                <a:srgbClr val="039973"/>
              </a:gs>
              <a:gs pos="100000">
                <a:srgbClr val="00A450"/>
              </a:gs>
            </a:gsLst>
          </a:gradFill>
          <a:ln w="12700">
            <a:miter lim="400000"/>
          </a:ln>
        </p:spPr>
        <p:txBody>
          <a:bodyPr tIns="91439" bIns="91439" anchor="ctr"/>
          <a:lstStyle/>
          <a:p>
            <a:pPr algn="l" defTabSz="1828800"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0" name="page1image20922752.png" descr="page1image2092275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7199" y="12605168"/>
            <a:ext cx="357738" cy="51384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Line"/>
          <p:cNvSpPr/>
          <p:nvPr/>
        </p:nvSpPr>
        <p:spPr>
          <a:xfrm flipV="1">
            <a:off x="1146150" y="12455620"/>
            <a:ext cx="1" cy="812939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pic>
        <p:nvPicPr>
          <p:cNvPr id="12" name="Image" descr="Image"/>
          <p:cNvPicPr>
            <a:picLocks noChangeAspect="1"/>
          </p:cNvPicPr>
          <p:nvPr/>
        </p:nvPicPr>
        <p:blipFill>
          <a:blip r:embed="rId9"/>
          <a:srcRect l="16141" t="20130" r="14153" b="20130"/>
          <a:stretch>
            <a:fillRect/>
          </a:stretch>
        </p:blipFill>
        <p:spPr>
          <a:xfrm>
            <a:off x="1314087" y="12516242"/>
            <a:ext cx="1907432" cy="69161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ncpre"/>
          <p:cNvSpPr txBox="1"/>
          <p:nvPr/>
        </p:nvSpPr>
        <p:spPr>
          <a:xfrm>
            <a:off x="22423670" y="12455620"/>
            <a:ext cx="1364914" cy="812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00458" tIns="100458" rIns="100458" bIns="100458" anchor="ctr"/>
          <a:lstStyle>
            <a:lvl1pPr defTabSz="1155278">
              <a:defRPr sz="3800" b="1" i="1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ncpre</a:t>
            </a:r>
          </a:p>
        </p:txBody>
      </p:sp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defTabSz="825500"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408B94"/>
          </a:solidFill>
          <a:uFillTx/>
          <a:latin typeface="+mj-lt"/>
          <a:ea typeface="+mj-ea"/>
          <a:cs typeface="+mj-cs"/>
          <a:sym typeface="Lato Black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408B94"/>
          </a:solidFill>
          <a:uFillTx/>
          <a:latin typeface="+mj-lt"/>
          <a:ea typeface="+mj-ea"/>
          <a:cs typeface="+mj-cs"/>
          <a:sym typeface="Lato Black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408B94"/>
          </a:solidFill>
          <a:uFillTx/>
          <a:latin typeface="+mj-lt"/>
          <a:ea typeface="+mj-ea"/>
          <a:cs typeface="+mj-cs"/>
          <a:sym typeface="Lato Black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408B94"/>
          </a:solidFill>
          <a:uFillTx/>
          <a:latin typeface="+mj-lt"/>
          <a:ea typeface="+mj-ea"/>
          <a:cs typeface="+mj-cs"/>
          <a:sym typeface="Lato Black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408B94"/>
          </a:solidFill>
          <a:uFillTx/>
          <a:latin typeface="+mj-lt"/>
          <a:ea typeface="+mj-ea"/>
          <a:cs typeface="+mj-cs"/>
          <a:sym typeface="Lato Black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408B94"/>
          </a:solidFill>
          <a:uFillTx/>
          <a:latin typeface="+mj-lt"/>
          <a:ea typeface="+mj-ea"/>
          <a:cs typeface="+mj-cs"/>
          <a:sym typeface="Lato Black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408B94"/>
          </a:solidFill>
          <a:uFillTx/>
          <a:latin typeface="+mj-lt"/>
          <a:ea typeface="+mj-ea"/>
          <a:cs typeface="+mj-cs"/>
          <a:sym typeface="Lato Black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408B94"/>
          </a:solidFill>
          <a:uFillTx/>
          <a:latin typeface="+mj-lt"/>
          <a:ea typeface="+mj-ea"/>
          <a:cs typeface="+mj-cs"/>
          <a:sym typeface="Lato Black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408B94"/>
          </a:solidFill>
          <a:uFillTx/>
          <a:latin typeface="+mj-lt"/>
          <a:ea typeface="+mj-ea"/>
          <a:cs typeface="+mj-cs"/>
          <a:sym typeface="Lato Black"/>
        </a:defRPr>
      </a:lvl9pPr>
    </p:titleStyle>
    <p:bodyStyle>
      <a:lvl1pPr marL="661458" marR="0" indent="-661458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000" b="0" i="0" u="none" strike="noStrike" cap="none" spc="0" baseline="0">
          <a:solidFill>
            <a:srgbClr val="5E5E5E"/>
          </a:solidFill>
          <a:uFillTx/>
          <a:latin typeface="Raleway Medium"/>
          <a:ea typeface="Raleway Medium"/>
          <a:cs typeface="Raleway Medium"/>
          <a:sym typeface="Raleway Medium"/>
        </a:defRPr>
      </a:lvl1pPr>
      <a:lvl2pPr marL="1296458" marR="0" indent="-661458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000" b="0" i="0" u="none" strike="noStrike" cap="none" spc="0" baseline="0">
          <a:solidFill>
            <a:srgbClr val="5E5E5E"/>
          </a:solidFill>
          <a:uFillTx/>
          <a:latin typeface="Raleway Medium"/>
          <a:ea typeface="Raleway Medium"/>
          <a:cs typeface="Raleway Medium"/>
          <a:sym typeface="Raleway Medium"/>
        </a:defRPr>
      </a:lvl2pPr>
      <a:lvl3pPr marL="1931458" marR="0" indent="-661458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000" b="0" i="0" u="none" strike="noStrike" cap="none" spc="0" baseline="0">
          <a:solidFill>
            <a:srgbClr val="5E5E5E"/>
          </a:solidFill>
          <a:uFillTx/>
          <a:latin typeface="Raleway Medium"/>
          <a:ea typeface="Raleway Medium"/>
          <a:cs typeface="Raleway Medium"/>
          <a:sym typeface="Raleway Medium"/>
        </a:defRPr>
      </a:lvl3pPr>
      <a:lvl4pPr marL="2566458" marR="0" indent="-661458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000" b="0" i="0" u="none" strike="noStrike" cap="none" spc="0" baseline="0">
          <a:solidFill>
            <a:srgbClr val="5E5E5E"/>
          </a:solidFill>
          <a:uFillTx/>
          <a:latin typeface="Raleway Medium"/>
          <a:ea typeface="Raleway Medium"/>
          <a:cs typeface="Raleway Medium"/>
          <a:sym typeface="Raleway Medium"/>
        </a:defRPr>
      </a:lvl4pPr>
      <a:lvl5pPr marL="3201458" marR="0" indent="-661458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000" b="0" i="0" u="none" strike="noStrike" cap="none" spc="0" baseline="0">
          <a:solidFill>
            <a:srgbClr val="5E5E5E"/>
          </a:solidFill>
          <a:uFillTx/>
          <a:latin typeface="Raleway Medium"/>
          <a:ea typeface="Raleway Medium"/>
          <a:cs typeface="Raleway Medium"/>
          <a:sym typeface="Raleway Medium"/>
        </a:defRPr>
      </a:lvl5pPr>
      <a:lvl6pPr marL="3836458" marR="0" indent="-661458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000" b="0" i="0" u="none" strike="noStrike" cap="none" spc="0" baseline="0">
          <a:solidFill>
            <a:srgbClr val="5E5E5E"/>
          </a:solidFill>
          <a:uFillTx/>
          <a:latin typeface="Raleway Medium"/>
          <a:ea typeface="Raleway Medium"/>
          <a:cs typeface="Raleway Medium"/>
          <a:sym typeface="Raleway Medium"/>
        </a:defRPr>
      </a:lvl6pPr>
      <a:lvl7pPr marL="4471458" marR="0" indent="-661458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000" b="0" i="0" u="none" strike="noStrike" cap="none" spc="0" baseline="0">
          <a:solidFill>
            <a:srgbClr val="5E5E5E"/>
          </a:solidFill>
          <a:uFillTx/>
          <a:latin typeface="Raleway Medium"/>
          <a:ea typeface="Raleway Medium"/>
          <a:cs typeface="Raleway Medium"/>
          <a:sym typeface="Raleway Medium"/>
        </a:defRPr>
      </a:lvl7pPr>
      <a:lvl8pPr marL="5106458" marR="0" indent="-661458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000" b="0" i="0" u="none" strike="noStrike" cap="none" spc="0" baseline="0">
          <a:solidFill>
            <a:srgbClr val="5E5E5E"/>
          </a:solidFill>
          <a:uFillTx/>
          <a:latin typeface="Raleway Medium"/>
          <a:ea typeface="Raleway Medium"/>
          <a:cs typeface="Raleway Medium"/>
          <a:sym typeface="Raleway Medium"/>
        </a:defRPr>
      </a:lvl8pPr>
      <a:lvl9pPr marL="5741458" marR="0" indent="-661458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000" b="0" i="0" u="none" strike="noStrike" cap="none" spc="0" baseline="0">
          <a:solidFill>
            <a:srgbClr val="5E5E5E"/>
          </a:solidFill>
          <a:uFillTx/>
          <a:latin typeface="Raleway Medium"/>
          <a:ea typeface="Raleway Medium"/>
          <a:cs typeface="Raleway Medium"/>
          <a:sym typeface="Raleway Medium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.jpeg"/><Relationship Id="rId7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2.4 Questions and More Questions v1.00_02_55_19.Still001.jpg" descr="2.4 Questions and More Questions v1.00_02_55_19.Still001.jpg"/>
          <p:cNvPicPr>
            <a:picLocks noChangeAspect="1"/>
          </p:cNvPicPr>
          <p:nvPr/>
        </p:nvPicPr>
        <p:blipFill rotWithShape="1">
          <a:blip r:embed="rId2"/>
          <a:srcRect l="5532" t="14860" r="21722" b="11236"/>
          <a:stretch/>
        </p:blipFill>
        <p:spPr>
          <a:xfrm>
            <a:off x="0" y="-206883"/>
            <a:ext cx="24384000" cy="13934457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Rectangle"/>
          <p:cNvSpPr/>
          <p:nvPr/>
        </p:nvSpPr>
        <p:spPr>
          <a:xfrm>
            <a:off x="0" y="-206882"/>
            <a:ext cx="24384000" cy="12342121"/>
          </a:xfrm>
          <a:prstGeom prst="rect">
            <a:avLst/>
          </a:prstGeom>
          <a:gradFill>
            <a:gsLst>
              <a:gs pos="0">
                <a:srgbClr val="058D96">
                  <a:alpha val="64268"/>
                </a:srgbClr>
              </a:gs>
              <a:gs pos="47585">
                <a:srgbClr val="037094">
                  <a:alpha val="64268"/>
                </a:srgbClr>
              </a:gs>
              <a:gs pos="100000">
                <a:srgbClr val="005493">
                  <a:alpha val="64268"/>
                </a:srgbClr>
              </a:gs>
            </a:gsLst>
          </a:gra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7" name="Shape"/>
          <p:cNvSpPr/>
          <p:nvPr/>
        </p:nvSpPr>
        <p:spPr>
          <a:xfrm>
            <a:off x="0" y="-73144"/>
            <a:ext cx="18951453" cy="12074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7351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</a:blip>
            <a:stretch>
              <a:fillRect/>
            </a:stretch>
          </a:blipFill>
          <a:ln w="12700">
            <a:miter lim="400000"/>
          </a:ln>
        </p:spPr>
        <p:txBody>
          <a:bodyPr lIns="91249" tIns="91249" rIns="91249" bIns="91249" anchor="ctr"/>
          <a:lstStyle/>
          <a:p>
            <a:pPr defTabSz="1828477">
              <a:defRPr>
                <a:solidFill>
                  <a:srgbClr val="E74B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18" name="2.4 Facilitator Slides"/>
          <p:cNvSpPr txBox="1"/>
          <p:nvPr/>
        </p:nvSpPr>
        <p:spPr>
          <a:xfrm>
            <a:off x="1341620" y="631548"/>
            <a:ext cx="8778533" cy="654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4400">
                <a:solidFill>
                  <a:srgbClr val="FFFFFF"/>
                </a:solidFill>
                <a:latin typeface="Raleway Italic"/>
                <a:ea typeface="Raleway Italic"/>
                <a:cs typeface="Raleway Italic"/>
                <a:sym typeface="Raleway Italic"/>
              </a:defRPr>
            </a:lvl1pPr>
          </a:lstStyle>
          <a:p>
            <a:r>
              <a:t>2.4 Facilitator Slides</a:t>
            </a:r>
          </a:p>
        </p:txBody>
      </p:sp>
      <p:sp>
        <p:nvSpPr>
          <p:cNvPr id="119" name="Goals for Session"/>
          <p:cNvSpPr txBox="1"/>
          <p:nvPr/>
        </p:nvSpPr>
        <p:spPr>
          <a:xfrm>
            <a:off x="1352411" y="8251540"/>
            <a:ext cx="10210623" cy="850901"/>
          </a:xfrm>
          <a:prstGeom prst="rect">
            <a:avLst/>
          </a:prstGeom>
          <a:ln w="12700">
            <a:miter lim="400000"/>
          </a:ln>
          <a:effectLst>
            <a:outerShdw blurRad="139700" dist="3011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 algn="l">
              <a:spcBef>
                <a:spcPts val="5900"/>
              </a:spcBef>
              <a:buSzPct val="68000"/>
              <a:buBlip>
                <a:blip r:embed="rId4"/>
              </a:buBlip>
              <a:defRPr sz="500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r>
              <a:t> Goals for Session</a:t>
            </a:r>
          </a:p>
        </p:txBody>
      </p:sp>
      <p:sp>
        <p:nvSpPr>
          <p:cNvPr id="120" name="Agenda and Activities"/>
          <p:cNvSpPr txBox="1"/>
          <p:nvPr/>
        </p:nvSpPr>
        <p:spPr>
          <a:xfrm>
            <a:off x="1352411" y="9348126"/>
            <a:ext cx="10210623" cy="850901"/>
          </a:xfrm>
          <a:prstGeom prst="rect">
            <a:avLst/>
          </a:prstGeom>
          <a:ln w="12700">
            <a:miter lim="400000"/>
          </a:ln>
          <a:effectLst>
            <a:outerShdw blurRad="139700" dist="3011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661458" indent="-661458" algn="l">
              <a:spcBef>
                <a:spcPts val="5900"/>
              </a:spcBef>
              <a:buSzPct val="75000"/>
              <a:buBlip>
                <a:blip r:embed="rId5"/>
              </a:buBlip>
              <a:defRPr sz="500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r>
              <a:t> Agenda and Activities</a:t>
            </a:r>
          </a:p>
        </p:txBody>
      </p:sp>
      <p:sp>
        <p:nvSpPr>
          <p:cNvPr id="121" name="Final Reflection"/>
          <p:cNvSpPr txBox="1"/>
          <p:nvPr/>
        </p:nvSpPr>
        <p:spPr>
          <a:xfrm>
            <a:off x="1352411" y="10444712"/>
            <a:ext cx="10210623" cy="850901"/>
          </a:xfrm>
          <a:prstGeom prst="rect">
            <a:avLst/>
          </a:prstGeom>
          <a:ln w="12700">
            <a:miter lim="400000"/>
          </a:ln>
          <a:effectLst>
            <a:outerShdw blurRad="139700" dist="30116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661458" indent="-661458" algn="l">
              <a:spcBef>
                <a:spcPts val="5900"/>
              </a:spcBef>
              <a:buSzPct val="75000"/>
              <a:buBlip>
                <a:blip r:embed="rId6"/>
              </a:buBlip>
              <a:defRPr sz="500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r>
              <a:t> Final Reflection</a:t>
            </a:r>
          </a:p>
        </p:txBody>
      </p:sp>
      <p:sp>
        <p:nvSpPr>
          <p:cNvPr id="122" name="Rectangle"/>
          <p:cNvSpPr/>
          <p:nvPr/>
        </p:nvSpPr>
        <p:spPr>
          <a:xfrm>
            <a:off x="0" y="12010890"/>
            <a:ext cx="24383999" cy="1716684"/>
          </a:xfrm>
          <a:prstGeom prst="rect">
            <a:avLst/>
          </a:prstGeom>
          <a:gradFill>
            <a:gsLst>
              <a:gs pos="0">
                <a:srgbClr val="058D96"/>
              </a:gs>
              <a:gs pos="74648">
                <a:srgbClr val="039973"/>
              </a:gs>
              <a:gs pos="100000">
                <a:srgbClr val="00A450"/>
              </a:gs>
            </a:gsLst>
          </a:gradFill>
          <a:ln w="12700">
            <a:miter lim="400000"/>
          </a:ln>
        </p:spPr>
        <p:txBody>
          <a:bodyPr tIns="91439" bIns="91439" anchor="ctr"/>
          <a:lstStyle/>
          <a:p>
            <a:pPr algn="l" defTabSz="1828800"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23" name="page1image20922752.png" descr="page1image2092275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199" y="12605168"/>
            <a:ext cx="357738" cy="513842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Line"/>
          <p:cNvSpPr/>
          <p:nvPr/>
        </p:nvSpPr>
        <p:spPr>
          <a:xfrm flipV="1">
            <a:off x="1146150" y="12455620"/>
            <a:ext cx="1" cy="812939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pic>
        <p:nvPicPr>
          <p:cNvPr id="125" name="Image" descr="Image"/>
          <p:cNvPicPr>
            <a:picLocks noChangeAspect="1"/>
          </p:cNvPicPr>
          <p:nvPr/>
        </p:nvPicPr>
        <p:blipFill>
          <a:blip r:embed="rId8"/>
          <a:srcRect l="16141" t="20130" r="14153" b="20130"/>
          <a:stretch>
            <a:fillRect/>
          </a:stretch>
        </p:blipFill>
        <p:spPr>
          <a:xfrm>
            <a:off x="1314087" y="12516242"/>
            <a:ext cx="1907432" cy="691617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ncpre"/>
          <p:cNvSpPr txBox="1"/>
          <p:nvPr/>
        </p:nvSpPr>
        <p:spPr>
          <a:xfrm>
            <a:off x="22423670" y="12455620"/>
            <a:ext cx="1364914" cy="812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00458" tIns="100458" rIns="100458" bIns="100458" anchor="ctr"/>
          <a:lstStyle>
            <a:lvl1pPr defTabSz="1155278">
              <a:defRPr sz="3800" b="1" i="1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ncpre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30501">
              <a:srgbClr val="E8F7F6"/>
            </a:gs>
            <a:gs pos="42243">
              <a:srgbClr val="DDF3F2"/>
            </a:gs>
            <a:gs pos="51820">
              <a:srgbClr val="D1EFED"/>
            </a:gs>
            <a:gs pos="94520">
              <a:srgbClr val="58AD8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ALS:…"/>
          <p:cNvSpPr txBox="1"/>
          <p:nvPr/>
        </p:nvSpPr>
        <p:spPr>
          <a:xfrm>
            <a:off x="2609715" y="2930216"/>
            <a:ext cx="10252683" cy="8896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pPr algn="l">
              <a:spcBef>
                <a:spcPts val="5900"/>
              </a:spcBef>
              <a:defRPr sz="4500"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t>GOALS:</a:t>
            </a:r>
          </a:p>
          <a:p>
            <a:pPr algn="l">
              <a:spcBef>
                <a:spcPts val="5900"/>
              </a:spcBef>
              <a:defRPr sz="4500"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t>Share the work that you are doing on your own as you go through the course</a:t>
            </a:r>
          </a:p>
          <a:p>
            <a:pPr algn="l">
              <a:spcBef>
                <a:spcPts val="5900"/>
              </a:spcBef>
              <a:defRPr sz="4500"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t>Reflect on your learning</a:t>
            </a:r>
          </a:p>
          <a:p>
            <a:pPr algn="l">
              <a:spcBef>
                <a:spcPts val="5900"/>
              </a:spcBef>
              <a:defRPr sz="4500"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t>Practice some of the tools that you were introduced to in the course </a:t>
            </a:r>
          </a:p>
          <a:p>
            <a:pPr lvl="4" indent="0" algn="l">
              <a:spcBef>
                <a:spcPts val="5900"/>
              </a:spcBef>
              <a:defRPr sz="4500"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t>Get to know others in your lab/class</a:t>
            </a:r>
          </a:p>
        </p:txBody>
      </p:sp>
      <p:sp>
        <p:nvSpPr>
          <p:cNvPr id="129" name="STRUCTURE:…"/>
          <p:cNvSpPr txBox="1"/>
          <p:nvPr/>
        </p:nvSpPr>
        <p:spPr>
          <a:xfrm>
            <a:off x="13705248" y="2854016"/>
            <a:ext cx="9280836" cy="7347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pPr algn="l" defTabSz="805100">
              <a:spcBef>
                <a:spcPts val="5700"/>
              </a:spcBef>
              <a:defRPr sz="4410"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t>STRUCTURE:</a:t>
            </a:r>
          </a:p>
          <a:p>
            <a:pPr algn="l" defTabSz="805100">
              <a:spcBef>
                <a:spcPts val="5700"/>
              </a:spcBef>
              <a:defRPr sz="4410"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t>Will meet every _ weeks for _ hours</a:t>
            </a:r>
          </a:p>
          <a:p>
            <a:pPr algn="l" defTabSz="805100">
              <a:spcBef>
                <a:spcPts val="5700"/>
              </a:spcBef>
              <a:defRPr sz="4410"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t>Large and small group discussions </a:t>
            </a:r>
          </a:p>
          <a:p>
            <a:pPr lvl="4" indent="0" algn="l" defTabSz="805100">
              <a:spcBef>
                <a:spcPts val="5700"/>
              </a:spcBef>
              <a:defRPr sz="4410"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t>Reflection, Better Science, and Lab Manual questions can be part of each session</a:t>
            </a:r>
          </a:p>
        </p:txBody>
      </p:sp>
      <p:pic>
        <p:nvPicPr>
          <p:cNvPr id="130" name="Image" descr="Image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225729"/>
            <a:ext cx="8354422" cy="8351976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2.4 Session Goals"/>
          <p:cNvSpPr txBox="1"/>
          <p:nvPr/>
        </p:nvSpPr>
        <p:spPr>
          <a:xfrm>
            <a:off x="3219461" y="1180172"/>
            <a:ext cx="15609094" cy="1607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>
              <a:defRPr sz="8000">
                <a:solidFill>
                  <a:srgbClr val="408B94"/>
                </a:solidFill>
                <a:latin typeface="+mj-lt"/>
                <a:ea typeface="+mj-ea"/>
                <a:cs typeface="+mj-cs"/>
                <a:sym typeface="Lato Black"/>
              </a:defRPr>
            </a:lvl1pPr>
          </a:lstStyle>
          <a:p>
            <a:r>
              <a:t>2.4 Session Goals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2.4 Questions and More Questions v1.00_04_06_02.Still003.jpg" descr="2.4 Questions and More Questions v1.00_04_06_02.Still003.jpg"/>
          <p:cNvPicPr>
            <a:picLocks noChangeAspect="1"/>
          </p:cNvPicPr>
          <p:nvPr/>
        </p:nvPicPr>
        <p:blipFill rotWithShape="1">
          <a:blip r:embed="rId2"/>
          <a:srcRect l="10239" t="19944" r="8690" b="-263"/>
          <a:stretch/>
        </p:blipFill>
        <p:spPr>
          <a:xfrm>
            <a:off x="-1" y="0"/>
            <a:ext cx="24384002" cy="13589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Rectangle"/>
          <p:cNvSpPr/>
          <p:nvPr/>
        </p:nvSpPr>
        <p:spPr>
          <a:xfrm>
            <a:off x="0" y="-43527"/>
            <a:ext cx="24384000" cy="12015410"/>
          </a:xfrm>
          <a:prstGeom prst="rect">
            <a:avLst/>
          </a:prstGeom>
          <a:gradFill>
            <a:gsLst>
              <a:gs pos="0">
                <a:srgbClr val="058D96">
                  <a:alpha val="64268"/>
                </a:srgbClr>
              </a:gs>
              <a:gs pos="47585">
                <a:srgbClr val="037094">
                  <a:alpha val="64268"/>
                </a:srgbClr>
              </a:gs>
              <a:gs pos="100000">
                <a:srgbClr val="005493">
                  <a:alpha val="64268"/>
                </a:srgbClr>
              </a:gs>
            </a:gsLst>
          </a:gra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5" name="Shape"/>
          <p:cNvSpPr/>
          <p:nvPr/>
        </p:nvSpPr>
        <p:spPr>
          <a:xfrm>
            <a:off x="0" y="-73144"/>
            <a:ext cx="18951453" cy="12074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7351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</a:blip>
            <a:stretch>
              <a:fillRect/>
            </a:stretch>
          </a:blipFill>
          <a:ln w="12700">
            <a:miter lim="400000"/>
          </a:ln>
        </p:spPr>
        <p:txBody>
          <a:bodyPr lIns="91249" tIns="91249" rIns="91249" bIns="91249" anchor="ctr"/>
          <a:lstStyle/>
          <a:p>
            <a:pPr defTabSz="1828477">
              <a:defRPr>
                <a:solidFill>
                  <a:srgbClr val="E74B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36" name="Activities and…"/>
          <p:cNvSpPr txBox="1"/>
          <p:nvPr/>
        </p:nvSpPr>
        <p:spPr>
          <a:xfrm>
            <a:off x="1053244" y="4893775"/>
            <a:ext cx="14163431" cy="439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14400">
                <a:solidFill>
                  <a:srgbClr val="FFFFFF"/>
                </a:solidFill>
                <a:latin typeface="Raleway Italic"/>
                <a:ea typeface="Raleway Italic"/>
                <a:cs typeface="Raleway Italic"/>
                <a:sym typeface="Raleway Italic"/>
              </a:defRPr>
            </a:pPr>
            <a:r>
              <a:t>Activities and</a:t>
            </a:r>
          </a:p>
          <a:p>
            <a:pPr algn="l">
              <a:defRPr sz="14400">
                <a:solidFill>
                  <a:srgbClr val="FFFFFF"/>
                </a:solidFill>
                <a:latin typeface="Raleway Italic"/>
                <a:ea typeface="Raleway Italic"/>
                <a:cs typeface="Raleway Italic"/>
                <a:sym typeface="Raleway Italic"/>
              </a:defRPr>
            </a:pPr>
            <a:r>
              <a:t>Discussions</a:t>
            </a:r>
          </a:p>
        </p:txBody>
      </p:sp>
      <p:sp>
        <p:nvSpPr>
          <p:cNvPr id="137" name="Rectangle"/>
          <p:cNvSpPr/>
          <p:nvPr/>
        </p:nvSpPr>
        <p:spPr>
          <a:xfrm>
            <a:off x="0" y="12065000"/>
            <a:ext cx="24383999" cy="1524000"/>
          </a:xfrm>
          <a:prstGeom prst="rect">
            <a:avLst/>
          </a:prstGeom>
          <a:gradFill>
            <a:gsLst>
              <a:gs pos="0">
                <a:srgbClr val="058D96"/>
              </a:gs>
              <a:gs pos="74648">
                <a:srgbClr val="039973"/>
              </a:gs>
              <a:gs pos="100000">
                <a:srgbClr val="00A450"/>
              </a:gs>
            </a:gsLst>
          </a:gra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240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defRPr>
            </a:pPr>
            <a:endParaRPr/>
          </a:p>
        </p:txBody>
      </p:sp>
      <p:sp>
        <p:nvSpPr>
          <p:cNvPr id="138" name="Rectangle"/>
          <p:cNvSpPr/>
          <p:nvPr/>
        </p:nvSpPr>
        <p:spPr>
          <a:xfrm>
            <a:off x="0" y="13589000"/>
            <a:ext cx="24383999" cy="127000"/>
          </a:xfrm>
          <a:prstGeom prst="rect">
            <a:avLst/>
          </a:prstGeom>
          <a:solidFill>
            <a:srgbClr val="13294B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000000"/>
                </a:solidFill>
                <a:latin typeface="Raleway Light"/>
                <a:ea typeface="Raleway Light"/>
                <a:cs typeface="Raleway Light"/>
                <a:sym typeface="Raleway Light"/>
              </a:defRPr>
            </a:pPr>
            <a:endParaRPr/>
          </a:p>
        </p:txBody>
      </p:sp>
      <p:pic>
        <p:nvPicPr>
          <p:cNvPr id="139" name="Image" descr="Image"/>
          <p:cNvPicPr>
            <a:picLocks noChangeAspect="1"/>
          </p:cNvPicPr>
          <p:nvPr/>
        </p:nvPicPr>
        <p:blipFill>
          <a:blip r:embed="rId4"/>
          <a:srcRect l="16141" t="20130" r="14153" b="20130"/>
          <a:stretch>
            <a:fillRect/>
          </a:stretch>
        </p:blipFill>
        <p:spPr>
          <a:xfrm>
            <a:off x="1314087" y="12516242"/>
            <a:ext cx="1907432" cy="691617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Rectangle"/>
          <p:cNvSpPr/>
          <p:nvPr/>
        </p:nvSpPr>
        <p:spPr>
          <a:xfrm>
            <a:off x="-1" y="12001500"/>
            <a:ext cx="24384001" cy="63500"/>
          </a:xfrm>
          <a:prstGeom prst="rect">
            <a:avLst/>
          </a:prstGeom>
          <a:solidFill>
            <a:srgbClr val="CFD3D4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000000"/>
                </a:solidFill>
                <a:latin typeface="Raleway Light"/>
                <a:ea typeface="Raleway Light"/>
                <a:cs typeface="Raleway Light"/>
                <a:sym typeface="Raleway Light"/>
              </a:defRPr>
            </a:pPr>
            <a:endParaRPr/>
          </a:p>
        </p:txBody>
      </p:sp>
      <p:sp>
        <p:nvSpPr>
          <p:cNvPr id="141" name="Group"/>
          <p:cNvSpPr txBox="1"/>
          <p:nvPr/>
        </p:nvSpPr>
        <p:spPr>
          <a:xfrm>
            <a:off x="22439375" y="12399263"/>
            <a:ext cx="1364914" cy="812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00458" tIns="100458" rIns="100458" bIns="100458" anchor="ctr"/>
          <a:lstStyle>
            <a:lvl1pPr defTabSz="1155278">
              <a:defRPr sz="3800" b="1" i="1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ncpre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30501">
              <a:srgbClr val="E8F7F6"/>
            </a:gs>
            <a:gs pos="42243">
              <a:srgbClr val="DDF3F2"/>
            </a:gs>
            <a:gs pos="51820">
              <a:srgbClr val="D1EFED"/>
            </a:gs>
            <a:gs pos="100000">
              <a:srgbClr val="84BBC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artwork_icon_highlight.png" descr="artwork_icon_highlight.png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626163" y="0"/>
            <a:ext cx="8906422" cy="824052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Mentoring and Using Questions Effectively"/>
          <p:cNvSpPr txBox="1"/>
          <p:nvPr/>
        </p:nvSpPr>
        <p:spPr>
          <a:xfrm>
            <a:off x="3473461" y="1103972"/>
            <a:ext cx="13848557" cy="1607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 defTabSz="566856">
              <a:defRPr sz="5520">
                <a:solidFill>
                  <a:srgbClr val="408B94"/>
                </a:solidFill>
                <a:latin typeface="+mj-lt"/>
                <a:ea typeface="+mj-ea"/>
                <a:cs typeface="+mj-cs"/>
                <a:sym typeface="Lato Black"/>
              </a:defRPr>
            </a:lvl1pPr>
          </a:lstStyle>
          <a:p>
            <a:r>
              <a:t>Mentoring and Using Questions Effectively</a:t>
            </a:r>
          </a:p>
        </p:txBody>
      </p:sp>
      <p:pic>
        <p:nvPicPr>
          <p:cNvPr id="14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2365" y="790198"/>
            <a:ext cx="4264225" cy="756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7493" y="1848039"/>
            <a:ext cx="5806282" cy="774322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According to research, effective mentors exhibit behaviors that include: (1) Aligning expectations; (2) Assessing understanding; (3) Communicating effectively; (4) Addressing equity and inclusion; (5) Fostering independence; and (6)Promoting professional"/>
          <p:cNvSpPr txBox="1">
            <a:spLocks noGrp="1"/>
          </p:cNvSpPr>
          <p:nvPr>
            <p:ph type="body" idx="4294967295"/>
          </p:nvPr>
        </p:nvSpPr>
        <p:spPr>
          <a:xfrm>
            <a:off x="3457926" y="3171866"/>
            <a:ext cx="17468148" cy="8474249"/>
          </a:xfrm>
          <a:prstGeom prst="rect">
            <a:avLst/>
          </a:prstGeom>
        </p:spPr>
        <p:txBody>
          <a:bodyPr lIns="121899" tIns="121899" rIns="121899" bIns="121899" anchor="t"/>
          <a:lstStyle/>
          <a:p>
            <a:pPr marL="0" indent="0" defTabSz="632579">
              <a:spcBef>
                <a:spcPts val="4500"/>
              </a:spcBef>
              <a:buClr>
                <a:srgbClr val="424242"/>
              </a:buClr>
              <a:buSzTx/>
              <a:buFont typeface="Helvetica"/>
              <a:buNone/>
              <a:defRPr sz="3850"/>
            </a:pPr>
            <a:r>
              <a:t>According to research, effective mentors exhibit behaviors that include: (1) Aligning expectations; (2) Assessing understanding; (3) Communicating effectively; (4) Addressing equity and inclusion; (5) Fostering independence; and (6)Promoting professional development. A recent study</a:t>
            </a:r>
            <a:r>
              <a:rPr baseline="31168"/>
              <a:t>1</a:t>
            </a:r>
            <a:r>
              <a:t> suggests that “quality four, addressing equity and inclusion.... should be used in developing a set of practices for the other five behaviors.” </a:t>
            </a:r>
            <a:endParaRPr sz="1386"/>
          </a:p>
          <a:p>
            <a:pPr marL="0" indent="0" defTabSz="632579">
              <a:spcBef>
                <a:spcPts val="4500"/>
              </a:spcBef>
              <a:buClr>
                <a:srgbClr val="424242"/>
              </a:buClr>
              <a:buSzTx/>
              <a:buFont typeface="Helvetica"/>
              <a:buNone/>
              <a:defRPr sz="3850"/>
            </a:pPr>
            <a:r>
              <a:t>Discuss the following questions in your small groups (10-15 Minutes):</a:t>
            </a:r>
            <a:endParaRPr sz="1386"/>
          </a:p>
          <a:p>
            <a:pPr marL="1148188" indent="-998247" defTabSz="632579">
              <a:spcBef>
                <a:spcPts val="4500"/>
              </a:spcBef>
              <a:buClr>
                <a:srgbClr val="424242"/>
              </a:buClr>
              <a:buSzPts val="3800"/>
              <a:buFont typeface="Helvetica"/>
              <a:buChar char="●"/>
              <a:defRPr sz="3850"/>
            </a:pPr>
            <a:r>
              <a:t>How might addressing equity and inclusion impact the questions we ask our mentees?  The was we listen to and hear their responses?</a:t>
            </a:r>
            <a:endParaRPr sz="924"/>
          </a:p>
          <a:p>
            <a:pPr marL="1148188" indent="-998247" defTabSz="632579">
              <a:spcBef>
                <a:spcPts val="4500"/>
              </a:spcBef>
              <a:buClr>
                <a:srgbClr val="424242"/>
              </a:buClr>
              <a:buSzPts val="3800"/>
              <a:buFont typeface="Helvetica"/>
              <a:buChar char="●"/>
              <a:defRPr sz="3850"/>
            </a:pPr>
            <a:r>
              <a:t>How might addressing equity and inclusion be used to: (1) align expectations? (2) communicate effectively?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30501">
              <a:srgbClr val="E8F7F6"/>
            </a:gs>
            <a:gs pos="42243">
              <a:srgbClr val="DDF3F2"/>
            </a:gs>
            <a:gs pos="51820">
              <a:srgbClr val="D1EFED"/>
            </a:gs>
            <a:gs pos="100000">
              <a:srgbClr val="84BBC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age" descr="Image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7407437" cy="74064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2365" y="790198"/>
            <a:ext cx="4264225" cy="756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7493" y="1848039"/>
            <a:ext cx="5806282" cy="774322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Mentoring Large Group Discussion"/>
          <p:cNvSpPr txBox="1"/>
          <p:nvPr/>
        </p:nvSpPr>
        <p:spPr>
          <a:xfrm>
            <a:off x="2762261" y="1103972"/>
            <a:ext cx="15025688" cy="1607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 defTabSz="764024">
              <a:defRPr sz="7440">
                <a:solidFill>
                  <a:srgbClr val="408B94"/>
                </a:solidFill>
                <a:latin typeface="+mj-lt"/>
                <a:ea typeface="+mj-ea"/>
                <a:cs typeface="+mj-cs"/>
                <a:sym typeface="Lato Black"/>
              </a:defRPr>
            </a:lvl1pPr>
          </a:lstStyle>
          <a:p>
            <a:r>
              <a:t>Mentoring Large Group Discussion</a:t>
            </a:r>
          </a:p>
        </p:txBody>
      </p:sp>
      <p:sp>
        <p:nvSpPr>
          <p:cNvPr id="153" name="Share one or two key takeaways from your small group discussion with the whole group (5-10 Minutes).…"/>
          <p:cNvSpPr txBox="1">
            <a:spLocks noGrp="1"/>
          </p:cNvSpPr>
          <p:nvPr>
            <p:ph type="body" sz="half" idx="4294967295"/>
          </p:nvPr>
        </p:nvSpPr>
        <p:spPr>
          <a:xfrm>
            <a:off x="2794193" y="3911757"/>
            <a:ext cx="18795614" cy="5892486"/>
          </a:xfrm>
          <a:prstGeom prst="rect">
            <a:avLst/>
          </a:prstGeom>
        </p:spPr>
        <p:txBody>
          <a:bodyPr lIns="121899" tIns="121899" rIns="121899" bIns="121899" anchor="t"/>
          <a:lstStyle/>
          <a:p>
            <a:pPr marL="0" indent="0">
              <a:buClr>
                <a:srgbClr val="424242"/>
              </a:buClr>
              <a:buSzTx/>
              <a:buFont typeface="Helvetica"/>
              <a:buNone/>
            </a:pPr>
            <a:r>
              <a:t>Share one or two key takeaways from your small group discussion with the whole group (5-10 Minutes).</a:t>
            </a:r>
            <a:endParaRPr sz="1800"/>
          </a:p>
          <a:p>
            <a:pPr marL="0" indent="0">
              <a:buClr>
                <a:srgbClr val="424242"/>
              </a:buClr>
              <a:buSzTx/>
              <a:buFont typeface="Helvetica"/>
              <a:buNone/>
            </a:pPr>
            <a:r>
              <a:t>Discuss as a large group: </a:t>
            </a:r>
          </a:p>
          <a:p>
            <a:pPr marL="1231868" indent="-1037139">
              <a:buClr>
                <a:srgbClr val="424242"/>
              </a:buClr>
              <a:buSzPts val="5000"/>
              <a:buFont typeface="Helvetica"/>
              <a:buChar char="●"/>
            </a:pPr>
            <a:r>
              <a:t>Share the questions that you generated in the small group activity concerning mentoring/using questions effectively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30501">
              <a:srgbClr val="E8F7F6"/>
            </a:gs>
            <a:gs pos="42243">
              <a:srgbClr val="DDF3F2"/>
            </a:gs>
            <a:gs pos="51820">
              <a:srgbClr val="D1EFED"/>
            </a:gs>
            <a:gs pos="100000">
              <a:srgbClr val="84BBC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artwork_icon_highlight.png" descr="artwork_icon_highlight.png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679951" y="0"/>
            <a:ext cx="8906422" cy="82405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2365" y="790198"/>
            <a:ext cx="4264225" cy="756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7493" y="1848039"/>
            <a:ext cx="5806282" cy="774322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Mentorship"/>
          <p:cNvSpPr txBox="1"/>
          <p:nvPr/>
        </p:nvSpPr>
        <p:spPr>
          <a:xfrm>
            <a:off x="3473461" y="1103972"/>
            <a:ext cx="15609094" cy="1607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>
              <a:defRPr sz="8000">
                <a:solidFill>
                  <a:srgbClr val="408B94"/>
                </a:solidFill>
                <a:latin typeface="+mj-lt"/>
                <a:ea typeface="+mj-ea"/>
                <a:cs typeface="+mj-cs"/>
                <a:sym typeface="Lato Black"/>
              </a:defRPr>
            </a:lvl1pPr>
          </a:lstStyle>
          <a:p>
            <a:r>
              <a:t>Mentorship</a:t>
            </a:r>
          </a:p>
        </p:txBody>
      </p:sp>
      <p:sp>
        <p:nvSpPr>
          <p:cNvPr id="159" name="During their meeting, Sorenson tells Jayna that, once she's a PI of her own lab, therewon't be anyone she can go to when she has questions/needs direction or guidance for making good decisions.…"/>
          <p:cNvSpPr txBox="1">
            <a:spLocks noGrp="1"/>
          </p:cNvSpPr>
          <p:nvPr>
            <p:ph type="body" sz="half" idx="4294967295"/>
          </p:nvPr>
        </p:nvSpPr>
        <p:spPr>
          <a:xfrm>
            <a:off x="4840678" y="3181974"/>
            <a:ext cx="14702644" cy="7352052"/>
          </a:xfrm>
          <a:prstGeom prst="rect">
            <a:avLst/>
          </a:prstGeom>
        </p:spPr>
        <p:txBody>
          <a:bodyPr lIns="121899" tIns="121899" rIns="121899" bIns="121899" anchor="t"/>
          <a:lstStyle/>
          <a:p>
            <a:pPr marL="0" indent="0" defTabSz="599717">
              <a:spcBef>
                <a:spcPts val="4300"/>
              </a:spcBef>
              <a:buClr>
                <a:srgbClr val="424242"/>
              </a:buClr>
              <a:buSzTx/>
              <a:buFont typeface="Helvetica"/>
              <a:buNone/>
              <a:defRPr sz="3650"/>
            </a:pPr>
            <a:r>
              <a:t>During their meeting, Sorenson tells Jayna that, once she's a PI of her own lab, therewon't be anyone she can go to when she has questions/needs direction or guidance for making good decisions. </a:t>
            </a:r>
          </a:p>
          <a:p>
            <a:pPr marL="0" indent="0" defTabSz="599717">
              <a:spcBef>
                <a:spcPts val="4300"/>
              </a:spcBef>
              <a:buClr>
                <a:srgbClr val="424242"/>
              </a:buClr>
              <a:buSzTx/>
              <a:buFont typeface="Helvetica"/>
              <a:buNone/>
              <a:defRPr sz="3650"/>
            </a:pPr>
            <a:r>
              <a:t>Discuss with your group (10 Minutes):</a:t>
            </a:r>
          </a:p>
          <a:p>
            <a:pPr marL="695325" indent="-695325" defTabSz="599717">
              <a:spcBef>
                <a:spcPts val="4300"/>
              </a:spcBef>
              <a:buClr>
                <a:srgbClr val="424242"/>
              </a:buClr>
              <a:buSzPts val="3600"/>
              <a:buFont typeface="Helvetica"/>
              <a:buChar char="●"/>
              <a:defRPr sz="3650"/>
            </a:pPr>
            <a:r>
              <a:t>Do you think this kind of advice is helpful? Why or why not?</a:t>
            </a:r>
          </a:p>
          <a:p>
            <a:pPr marL="695325" indent="-695325" defTabSz="599717">
              <a:spcBef>
                <a:spcPts val="4300"/>
              </a:spcBef>
              <a:buClr>
                <a:srgbClr val="424242"/>
              </a:buClr>
              <a:buSzPts val="3600"/>
              <a:buFont typeface="Helvetica"/>
              <a:buChar char="●"/>
              <a:defRPr sz="3650"/>
            </a:pPr>
            <a:r>
              <a:t>With the previous questions in mind, what do you think it would have been more helpful for Sorenson to say?</a:t>
            </a:r>
          </a:p>
          <a:p>
            <a:pPr marL="0" indent="0" defTabSz="599717">
              <a:spcBef>
                <a:spcPts val="4300"/>
              </a:spcBef>
              <a:buClr>
                <a:srgbClr val="424242"/>
              </a:buClr>
              <a:buSzTx/>
              <a:buFont typeface="Helvetica"/>
              <a:buNone/>
              <a:defRPr sz="3650"/>
            </a:pPr>
            <a:r>
              <a:t>Share one or two key takeaways from your small group discussion with the whole group (5-10 Minutes).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30501">
              <a:srgbClr val="E8F7F6"/>
            </a:gs>
            <a:gs pos="42243">
              <a:srgbClr val="DDF3F2"/>
            </a:gs>
            <a:gs pos="51820">
              <a:srgbClr val="D1EFED"/>
            </a:gs>
            <a:gs pos="100000">
              <a:srgbClr val="809D8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4602" y="558752"/>
            <a:ext cx="5854742" cy="756404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Using Questions Effectively"/>
          <p:cNvSpPr txBox="1"/>
          <p:nvPr/>
        </p:nvSpPr>
        <p:spPr>
          <a:xfrm>
            <a:off x="3473461" y="1103972"/>
            <a:ext cx="15609094" cy="1607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>
              <a:defRPr sz="8000">
                <a:solidFill>
                  <a:srgbClr val="408B94"/>
                </a:solidFill>
                <a:latin typeface="+mj-lt"/>
                <a:ea typeface="+mj-ea"/>
                <a:cs typeface="+mj-cs"/>
                <a:sym typeface="Lato Black"/>
              </a:defRPr>
            </a:lvl1pPr>
          </a:lstStyle>
          <a:p>
            <a:r>
              <a:t>Using Questions Effectively</a:t>
            </a:r>
          </a:p>
        </p:txBody>
      </p:sp>
      <p:pic>
        <p:nvPicPr>
          <p:cNvPr id="16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8831" y="1520674"/>
            <a:ext cx="5806282" cy="774323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One of the most effective skills you can build is to ask good questions and deploy them effectively. For owning and managing your own career, questions can be a leadership skill to build. If you’re lower in power than the person with whom you’re dealing "/>
          <p:cNvSpPr txBox="1">
            <a:spLocks noGrp="1"/>
          </p:cNvSpPr>
          <p:nvPr>
            <p:ph type="body" idx="4294967295"/>
          </p:nvPr>
        </p:nvSpPr>
        <p:spPr>
          <a:xfrm>
            <a:off x="2653500" y="3552960"/>
            <a:ext cx="19077000" cy="9101220"/>
          </a:xfrm>
          <a:prstGeom prst="rect">
            <a:avLst/>
          </a:prstGeom>
        </p:spPr>
        <p:txBody>
          <a:bodyPr lIns="121899" tIns="121899" rIns="121899" bIns="121899" anchor="t"/>
          <a:lstStyle/>
          <a:p>
            <a:pPr marL="0" indent="0" defTabSz="599717">
              <a:spcBef>
                <a:spcPts val="4300"/>
              </a:spcBef>
              <a:buClr>
                <a:srgbClr val="424242"/>
              </a:buClr>
              <a:buSzTx/>
              <a:buFont typeface="Helvetica"/>
              <a:buNone/>
              <a:defRPr sz="3650"/>
            </a:pPr>
            <a:r>
              <a:t>One of the most effective skills you can build is to ask good questions and deploy them effectively. For owning and managing your own career, questions can be a leadership skill to build. If you’re lower in power than the person with whom you’re dealing (as with a mentor), framing your questions to assist with problem-solving and as open-ended questions focused on learning and curiosity are skills to cultivate that can build trust.</a:t>
            </a:r>
            <a:endParaRPr sz="1314"/>
          </a:p>
          <a:p>
            <a:pPr marL="0" indent="0" defTabSz="599717">
              <a:spcBef>
                <a:spcPts val="4300"/>
              </a:spcBef>
              <a:buClr>
                <a:srgbClr val="424242"/>
              </a:buClr>
              <a:buSzTx/>
              <a:buFont typeface="Helvetica"/>
              <a:buNone/>
              <a:defRPr sz="3650"/>
            </a:pPr>
            <a:r>
              <a:t>In scene 2.4, how might Alex have told Jules that he needed a different kind of mentorship interaction or asked for specific help? </a:t>
            </a:r>
            <a:endParaRPr sz="1314"/>
          </a:p>
          <a:p>
            <a:pPr marL="0" indent="0" defTabSz="599717">
              <a:spcBef>
                <a:spcPts val="4300"/>
              </a:spcBef>
              <a:buClr>
                <a:srgbClr val="424242"/>
              </a:buClr>
              <a:buSzTx/>
              <a:buFont typeface="Helvetica"/>
              <a:buNone/>
              <a:defRPr sz="3650"/>
            </a:pPr>
            <a:r>
              <a:t>With your small group (5-10 minutes): </a:t>
            </a:r>
            <a:endParaRPr sz="803"/>
          </a:p>
          <a:p>
            <a:pPr marL="834390" indent="-834390" defTabSz="599717">
              <a:spcBef>
                <a:spcPts val="4300"/>
              </a:spcBef>
              <a:buClr>
                <a:srgbClr val="424242"/>
              </a:buClr>
              <a:buSzPts val="3600"/>
              <a:buFont typeface="Helvetica"/>
              <a:buChar char="●"/>
              <a:defRPr sz="3650"/>
            </a:pPr>
            <a:r>
              <a:t>Write down 1-2 different personal scripts that Alex could have used in the situation</a:t>
            </a:r>
            <a:endParaRPr sz="1314"/>
          </a:p>
          <a:p>
            <a:pPr marL="0" indent="0" defTabSz="599717">
              <a:spcBef>
                <a:spcPts val="4300"/>
              </a:spcBef>
              <a:buClr>
                <a:srgbClr val="424242"/>
              </a:buClr>
              <a:buSzTx/>
              <a:buFont typeface="Helvetica"/>
              <a:buNone/>
              <a:defRPr sz="3650"/>
            </a:pPr>
            <a:r>
              <a:t>Share your ideas with the larger group (5-10 Minutes)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30501">
              <a:srgbClr val="E8F7F6"/>
            </a:gs>
            <a:gs pos="42243">
              <a:srgbClr val="DDF3F2"/>
            </a:gs>
            <a:gs pos="51820">
              <a:srgbClr val="D1EFED"/>
            </a:gs>
            <a:gs pos="100000">
              <a:srgbClr val="83B3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" descr="Image"/>
          <p:cNvPicPr>
            <a:picLocks noChangeAspect="1"/>
          </p:cNvPicPr>
          <p:nvPr/>
        </p:nvPicPr>
        <p:blipFill>
          <a:blip r:embed="rId2">
            <a:alphaModFix amt="18249"/>
          </a:blip>
          <a:stretch>
            <a:fillRect/>
          </a:stretch>
        </p:blipFill>
        <p:spPr>
          <a:xfrm>
            <a:off x="0" y="0"/>
            <a:ext cx="7827468" cy="7825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5581" y="667108"/>
            <a:ext cx="4934836" cy="703455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Better Science Discussion"/>
          <p:cNvSpPr txBox="1"/>
          <p:nvPr/>
        </p:nvSpPr>
        <p:spPr>
          <a:xfrm>
            <a:off x="3473461" y="1103972"/>
            <a:ext cx="15609094" cy="1607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>
              <a:defRPr sz="8000">
                <a:solidFill>
                  <a:srgbClr val="408B94"/>
                </a:solidFill>
                <a:latin typeface="+mj-lt"/>
                <a:ea typeface="+mj-ea"/>
                <a:cs typeface="+mj-cs"/>
                <a:sym typeface="Lato Black"/>
              </a:defRPr>
            </a:lvl1pPr>
          </a:lstStyle>
          <a:p>
            <a:r>
              <a:t>Better Science Discussion</a:t>
            </a:r>
          </a:p>
        </p:txBody>
      </p:sp>
      <p:sp>
        <p:nvSpPr>
          <p:cNvPr id="169" name="The topic of this section revolved around mentorship in a lad setting where the P.I. and the graduate student weren’t properly communication with each other.…"/>
          <p:cNvSpPr txBox="1">
            <a:spLocks noGrp="1"/>
          </p:cNvSpPr>
          <p:nvPr>
            <p:ph type="body" idx="4294967295"/>
          </p:nvPr>
        </p:nvSpPr>
        <p:spPr>
          <a:xfrm>
            <a:off x="2348403" y="3286588"/>
            <a:ext cx="19687194" cy="8263443"/>
          </a:xfrm>
          <a:prstGeom prst="rect">
            <a:avLst/>
          </a:prstGeom>
        </p:spPr>
        <p:txBody>
          <a:bodyPr lIns="121899" tIns="121899" rIns="121899" bIns="121899" anchor="t"/>
          <a:lstStyle/>
          <a:p>
            <a:pPr marL="0" indent="0" defTabSz="681870">
              <a:spcBef>
                <a:spcPts val="4900"/>
              </a:spcBef>
              <a:buClr>
                <a:srgbClr val="424242"/>
              </a:buClr>
              <a:buSzTx/>
              <a:buFont typeface="Helvetica"/>
              <a:buNone/>
              <a:defRPr sz="4150"/>
            </a:pPr>
            <a:r>
              <a:t>The topic of this section revolved around mentorship in a lad setting where the P.I. and the graduate student weren’t properly communication with each other. </a:t>
            </a:r>
            <a:endParaRPr sz="1494"/>
          </a:p>
          <a:p>
            <a:pPr marL="0" indent="0" defTabSz="681870">
              <a:spcBef>
                <a:spcPts val="4900"/>
              </a:spcBef>
              <a:buClr>
                <a:srgbClr val="424242"/>
              </a:buClr>
              <a:buSzTx/>
              <a:buFont typeface="Helvetica"/>
              <a:buNone/>
              <a:defRPr sz="4150"/>
            </a:pPr>
            <a:r>
              <a:t>Discuss the following questions with your groups (10-15 Minutes):</a:t>
            </a:r>
          </a:p>
          <a:p>
            <a:pPr marL="658812" indent="-658812" defTabSz="681870">
              <a:spcBef>
                <a:spcPts val="4900"/>
              </a:spcBef>
              <a:buClr>
                <a:srgbClr val="424242"/>
              </a:buClr>
              <a:buSzPts val="4100"/>
              <a:buFont typeface="Helvetica"/>
              <a:buChar char="●"/>
              <a:defRPr sz="4150"/>
            </a:pPr>
            <a:r>
              <a:t>When you consider your scientific career, what are the advantages and disadvantages of having more or less direction from your lab head?</a:t>
            </a:r>
          </a:p>
          <a:p>
            <a:pPr marL="658812" indent="-658812" defTabSz="681870">
              <a:spcBef>
                <a:spcPts val="4900"/>
              </a:spcBef>
              <a:buClr>
                <a:srgbClr val="424242"/>
              </a:buClr>
              <a:buSzPts val="4100"/>
              <a:buFont typeface="Helvetica"/>
              <a:buChar char="●"/>
              <a:defRPr sz="4150"/>
            </a:pPr>
            <a:r>
              <a:t>How do you navigate the tension between learning to become an independent researcher versus being part of someone else's lab?</a:t>
            </a:r>
          </a:p>
          <a:p>
            <a:pPr marL="658812" indent="-658812" defTabSz="681870">
              <a:spcBef>
                <a:spcPts val="4900"/>
              </a:spcBef>
              <a:buClr>
                <a:srgbClr val="424242"/>
              </a:buClr>
              <a:buSzPts val="4100"/>
              <a:buFont typeface="Helvetica"/>
              <a:buChar char="●"/>
              <a:defRPr sz="4150"/>
            </a:pPr>
            <a:r>
              <a:t>Does it change depending on your career stage and level of expertise?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30501">
              <a:srgbClr val="E8F7F6"/>
            </a:gs>
            <a:gs pos="42243">
              <a:srgbClr val="DDF3F2"/>
            </a:gs>
            <a:gs pos="51820">
              <a:srgbClr val="D1EFED"/>
            </a:gs>
            <a:gs pos="100000">
              <a:srgbClr val="9EB7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" descr="Image"/>
          <p:cNvPicPr>
            <a:picLocks noChangeAspect="1"/>
          </p:cNvPicPr>
          <p:nvPr/>
        </p:nvPicPr>
        <p:blipFill>
          <a:blip r:embed="rId2">
            <a:alphaModFix amt="18249"/>
          </a:blip>
          <a:stretch>
            <a:fillRect/>
          </a:stretch>
        </p:blipFill>
        <p:spPr>
          <a:xfrm>
            <a:off x="0" y="0"/>
            <a:ext cx="7827468" cy="7825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4689" y="611723"/>
            <a:ext cx="4310219" cy="712625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Lab Manual Discussion Questions"/>
          <p:cNvSpPr txBox="1"/>
          <p:nvPr/>
        </p:nvSpPr>
        <p:spPr>
          <a:xfrm>
            <a:off x="3473461" y="1103972"/>
            <a:ext cx="15609094" cy="1607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>
              <a:defRPr sz="8000">
                <a:solidFill>
                  <a:srgbClr val="408B94"/>
                </a:solidFill>
                <a:latin typeface="+mj-lt"/>
                <a:ea typeface="+mj-ea"/>
                <a:cs typeface="+mj-cs"/>
                <a:sym typeface="Lato Black"/>
              </a:defRPr>
            </a:lvl1pPr>
          </a:lstStyle>
          <a:p>
            <a:r>
              <a:t>Lab Manual Discussion Questions</a:t>
            </a:r>
          </a:p>
        </p:txBody>
      </p:sp>
      <p:sp>
        <p:nvSpPr>
          <p:cNvPr id="174" name="Consider how at the center of these scenes are issues of Mentoring…"/>
          <p:cNvSpPr txBox="1">
            <a:spLocks noGrp="1"/>
          </p:cNvSpPr>
          <p:nvPr>
            <p:ph type="body" sz="half" idx="4294967295"/>
          </p:nvPr>
        </p:nvSpPr>
        <p:spPr>
          <a:xfrm>
            <a:off x="2006378" y="3737173"/>
            <a:ext cx="20371244" cy="6241654"/>
          </a:xfrm>
          <a:prstGeom prst="rect">
            <a:avLst/>
          </a:prstGeom>
        </p:spPr>
        <p:txBody>
          <a:bodyPr lIns="121899" tIns="121899" rIns="121899" bIns="121899" anchor="t"/>
          <a:lstStyle/>
          <a:p>
            <a:pPr marL="0" indent="0">
              <a:buClr>
                <a:srgbClr val="424242"/>
              </a:buClr>
              <a:buSzTx/>
              <a:buFont typeface="Helvetica"/>
              <a:buNone/>
            </a:pPr>
            <a:r>
              <a:t>Consider how at the center of these scenes are issues of Mentoring</a:t>
            </a:r>
            <a:endParaRPr sz="1800"/>
          </a:p>
          <a:p>
            <a:pPr marL="0" indent="0">
              <a:buClr>
                <a:srgbClr val="424242"/>
              </a:buClr>
              <a:buSzTx/>
              <a:buFont typeface="Helvetica"/>
              <a:buNone/>
            </a:pPr>
            <a:r>
              <a:t>In small groups, discuss the following (10 Minutes):</a:t>
            </a:r>
            <a:endParaRPr sz="1600"/>
          </a:p>
          <a:p>
            <a:pPr marL="1347106" indent="-1152377">
              <a:buClr>
                <a:srgbClr val="424242"/>
              </a:buClr>
              <a:buSzPts val="5000"/>
              <a:buFont typeface="Helvetica"/>
              <a:buChar char="●"/>
            </a:pPr>
            <a:r>
              <a:t>What is the one thing you would include in the lab manual about mentoring or mentoring meetings?</a:t>
            </a:r>
          </a:p>
          <a:p>
            <a:pPr marL="1347106" indent="-1152377">
              <a:buClr>
                <a:srgbClr val="424242"/>
              </a:buClr>
              <a:buSzPts val="5000"/>
              <a:buFont typeface="Helvetica"/>
              <a:buChar char="●"/>
            </a:pPr>
            <a:r>
              <a:t>Share with your group the reason why you chose that one thing.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Lato Black"/>
        <a:ea typeface="Lato Black"/>
        <a:cs typeface="Lato Black"/>
      </a:majorFont>
      <a:minorFont>
        <a:latin typeface="Raleway"/>
        <a:ea typeface="Raleway"/>
        <a:cs typeface="Raleway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Raleway SemiBold"/>
            <a:ea typeface="Raleway SemiBold"/>
            <a:cs typeface="Raleway SemiBold"/>
            <a:sym typeface="Raleway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Lato Black"/>
        <a:ea typeface="Lato Black"/>
        <a:cs typeface="Lato Black"/>
      </a:majorFont>
      <a:minorFont>
        <a:latin typeface="Raleway"/>
        <a:ea typeface="Raleway"/>
        <a:cs typeface="Raleway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Raleway SemiBold"/>
            <a:ea typeface="Raleway SemiBold"/>
            <a:cs typeface="Raleway SemiBold"/>
            <a:sym typeface="Raleway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688</Words>
  <Application>Microsoft Macintosh PowerPoint</Application>
  <PresentationFormat>Custom</PresentationFormat>
  <Paragraphs>50</Paragraphs>
  <Slides>10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Arvo</vt:lpstr>
      <vt:lpstr>Century Gothic</vt:lpstr>
      <vt:lpstr>Helvetica</vt:lpstr>
      <vt:lpstr>Helvetica Light</vt:lpstr>
      <vt:lpstr>Helvetica Neue</vt:lpstr>
      <vt:lpstr>Helvetica Neue Light</vt:lpstr>
      <vt:lpstr>Lato Black</vt:lpstr>
      <vt:lpstr>Raleway Italic</vt:lpstr>
      <vt:lpstr>Raleway Light</vt:lpstr>
      <vt:lpstr>Raleway Medium</vt:lpstr>
      <vt:lpstr>Raleway SemiBold</vt:lpstr>
      <vt:lpstr>Times Roman</vt:lpstr>
      <vt:lpstr>Trebuchet MS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Henderson, Corinne Marie</cp:lastModifiedBy>
  <cp:revision>1</cp:revision>
  <dcterms:modified xsi:type="dcterms:W3CDTF">2023-05-16T21:31:54Z</dcterms:modified>
</cp:coreProperties>
</file>