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1pPr>
    <a:lvl2pPr marL="0" marR="0" indent="2286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2pPr>
    <a:lvl3pPr marL="0" marR="0" indent="4572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3pPr>
    <a:lvl4pPr marL="0" marR="0" indent="6858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4pPr>
    <a:lvl5pPr marL="0" marR="0" indent="9144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5pPr>
    <a:lvl6pPr marL="0" marR="0" indent="11430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6pPr>
    <a:lvl7pPr marL="0" marR="0" indent="13716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7pPr>
    <a:lvl8pPr marL="0" marR="0" indent="16002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8pPr>
    <a:lvl9pPr marL="0" marR="0" indent="182880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58" d="100"/>
          <a:sy n="58" d="100"/>
        </p:scale>
        <p:origin x="920"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 name="Shape 112"/>
          <p:cNvSpPr>
            <a:spLocks noGrp="1" noRot="1" noChangeAspect="1"/>
          </p:cNvSpPr>
          <p:nvPr>
            <p:ph type="sldImg"/>
          </p:nvPr>
        </p:nvSpPr>
        <p:spPr>
          <a:xfrm>
            <a:off x="1143000" y="685800"/>
            <a:ext cx="4572000" cy="3429000"/>
          </a:xfrm>
          <a:prstGeom prst="rect">
            <a:avLst/>
          </a:prstGeom>
        </p:spPr>
        <p:txBody>
          <a:bodyPr/>
          <a:lstStyle/>
          <a:p>
            <a:endParaRPr/>
          </a:p>
        </p:txBody>
      </p:sp>
      <p:sp>
        <p:nvSpPr>
          <p:cNvPr id="113" name="Shape 11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Facilitator Slide Template">
    <p:bg>
      <p:bgPr>
        <a:gradFill flip="none" rotWithShape="1">
          <a:gsLst>
            <a:gs pos="0">
              <a:srgbClr val="FFFFFF"/>
            </a:gs>
            <a:gs pos="30501">
              <a:srgbClr val="E8F7F6"/>
            </a:gs>
            <a:gs pos="42243">
              <a:srgbClr val="DDF3F2"/>
            </a:gs>
            <a:gs pos="51820">
              <a:srgbClr val="D1EFED"/>
            </a:gs>
            <a:gs pos="94520">
              <a:srgbClr val="58ADAF"/>
            </a:gs>
          </a:gsLst>
          <a:lin ang="5400000" scaled="0"/>
        </a:gradFill>
        <a:effectLst/>
      </p:bgPr>
    </p:bg>
    <p:spTree>
      <p:nvGrpSpPr>
        <p:cNvPr id="1" name=""/>
        <p:cNvGrpSpPr/>
        <p:nvPr/>
      </p:nvGrpSpPr>
      <p:grpSpPr>
        <a:xfrm>
          <a:off x="0" y="0"/>
          <a:ext cx="0" cy="0"/>
          <a:chOff x="0" y="0"/>
          <a:chExt cx="0" cy="0"/>
        </a:xfrm>
      </p:grpSpPr>
      <p:grpSp>
        <p:nvGrpSpPr>
          <p:cNvPr id="38" name="Group"/>
          <p:cNvGrpSpPr/>
          <p:nvPr/>
        </p:nvGrpSpPr>
        <p:grpSpPr>
          <a:xfrm>
            <a:off x="-1" y="-1"/>
            <a:ext cx="24384001" cy="13716001"/>
            <a:chOff x="0" y="0"/>
            <a:chExt cx="24384000" cy="13716000"/>
          </a:xfrm>
        </p:grpSpPr>
        <p:sp>
          <p:nvSpPr>
            <p:cNvPr id="30"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endParaRPr/>
            </a:p>
          </p:txBody>
        </p:sp>
        <p:sp>
          <p:nvSpPr>
            <p:cNvPr id="31"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pic>
          <p:nvPicPr>
            <p:cNvPr id="32" name="page1image20922752.png" descr="page1image20922752.png"/>
            <p:cNvPicPr>
              <a:picLocks noChangeAspect="1"/>
            </p:cNvPicPr>
            <p:nvPr/>
          </p:nvPicPr>
          <p:blipFill>
            <a:blip r:embed="rId2"/>
            <a:stretch>
              <a:fillRect/>
            </a:stretch>
          </p:blipFill>
          <p:spPr>
            <a:xfrm>
              <a:off x="517199" y="12605168"/>
              <a:ext cx="357738" cy="513842"/>
            </a:xfrm>
            <a:prstGeom prst="rect">
              <a:avLst/>
            </a:prstGeom>
            <a:ln w="12700" cap="flat">
              <a:noFill/>
              <a:miter lim="400000"/>
            </a:ln>
            <a:effectLst/>
          </p:spPr>
        </p:pic>
        <p:sp>
          <p:nvSpPr>
            <p:cNvPr id="33"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endParaRPr/>
            </a:p>
          </p:txBody>
        </p:sp>
        <p:pic>
          <p:nvPicPr>
            <p:cNvPr id="34" name="Image" descr="Image"/>
            <p:cNvPicPr>
              <a:picLocks noChangeAspect="1"/>
            </p:cNvPicPr>
            <p:nvPr/>
          </p:nvPicPr>
          <p:blipFill>
            <a:blip r:embed="rId3"/>
            <a:srcRect l="16141" t="20130" r="14153" b="20130"/>
            <a:stretch>
              <a:fillRect/>
            </a:stretch>
          </p:blipFill>
          <p:spPr>
            <a:xfrm>
              <a:off x="1314087" y="12516242"/>
              <a:ext cx="1907432" cy="691617"/>
            </a:xfrm>
            <a:prstGeom prst="rect">
              <a:avLst/>
            </a:prstGeom>
            <a:ln w="12700" cap="flat">
              <a:noFill/>
              <a:miter lim="400000"/>
            </a:ln>
            <a:effectLst/>
          </p:spPr>
        </p:pic>
        <p:sp>
          <p:nvSpPr>
            <p:cNvPr id="35"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endParaRPr/>
            </a:p>
          </p:txBody>
        </p:sp>
        <p:sp>
          <p:nvSpPr>
            <p:cNvPr id="36"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sp>
          <p:nvSpPr>
            <p:cNvPr id="37"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defTabSz="1155278">
                <a:defRPr sz="3800" b="1" i="1">
                  <a:solidFill>
                    <a:srgbClr val="FFFFFF"/>
                  </a:solidFill>
                  <a:latin typeface="Times Roman"/>
                  <a:ea typeface="Times Roman"/>
                  <a:cs typeface="Times Roman"/>
                  <a:sym typeface="Times Roman"/>
                </a:defRPr>
              </a:lvl1pPr>
            </a:lstStyle>
            <a:p>
              <a:r>
                <a:t>ncpre</a:t>
              </a:r>
            </a:p>
          </p:txBody>
        </p:sp>
      </p:grpSp>
      <p:sp>
        <p:nvSpPr>
          <p:cNvPr id="39" name="Slide Number"/>
          <p:cNvSpPr txBox="1">
            <a:spLocks noGrp="1"/>
          </p:cNvSpPr>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Facilitator Slide Template copy">
    <p:bg>
      <p:bgPr>
        <a:gradFill flip="none" rotWithShape="1">
          <a:gsLst>
            <a:gs pos="0">
              <a:srgbClr val="FFFFFF"/>
            </a:gs>
            <a:gs pos="30501">
              <a:srgbClr val="E8F7F6"/>
            </a:gs>
            <a:gs pos="42243">
              <a:srgbClr val="DDF3F2"/>
            </a:gs>
            <a:gs pos="51820">
              <a:srgbClr val="D1EFED"/>
            </a:gs>
            <a:gs pos="94520">
              <a:srgbClr val="B2ABF5"/>
            </a:gs>
          </a:gsLst>
          <a:lin ang="5400000" scaled="0"/>
        </a:gradFill>
        <a:effectLst/>
      </p:bgPr>
    </p:bg>
    <p:spTree>
      <p:nvGrpSpPr>
        <p:cNvPr id="1" name=""/>
        <p:cNvGrpSpPr/>
        <p:nvPr/>
      </p:nvGrpSpPr>
      <p:grpSpPr>
        <a:xfrm>
          <a:off x="0" y="0"/>
          <a:ext cx="0" cy="0"/>
          <a:chOff x="0" y="0"/>
          <a:chExt cx="0" cy="0"/>
        </a:xfrm>
      </p:grpSpPr>
      <p:grpSp>
        <p:nvGrpSpPr>
          <p:cNvPr id="54" name="Group"/>
          <p:cNvGrpSpPr/>
          <p:nvPr/>
        </p:nvGrpSpPr>
        <p:grpSpPr>
          <a:xfrm>
            <a:off x="-1" y="-1"/>
            <a:ext cx="24384001" cy="13716001"/>
            <a:chOff x="0" y="0"/>
            <a:chExt cx="24384000" cy="13716000"/>
          </a:xfrm>
        </p:grpSpPr>
        <p:sp>
          <p:nvSpPr>
            <p:cNvPr id="46" name="Rectangle"/>
            <p:cNvSpPr/>
            <p:nvPr/>
          </p:nvSpPr>
          <p:spPr>
            <a:xfrm>
              <a:off x="0" y="12065000"/>
              <a:ext cx="24383999" cy="1524000"/>
            </a:xfrm>
            <a:prstGeom prst="rect">
              <a:avLst/>
            </a:prstGeom>
            <a:gradFill flip="none" rotWithShape="1">
              <a:gsLst>
                <a:gs pos="0">
                  <a:srgbClr val="058D96"/>
                </a:gs>
                <a:gs pos="74648">
                  <a:srgbClr val="039973"/>
                </a:gs>
                <a:gs pos="100000">
                  <a:srgbClr val="00A450"/>
                </a:gs>
              </a:gsLst>
              <a:lin ang="0" scaled="0"/>
            </a:gradFill>
            <a:ln w="12700" cap="flat">
              <a:noFill/>
              <a:miter lim="400000"/>
            </a:ln>
            <a:effectLst/>
          </p:spPr>
          <p:txBody>
            <a:bodyPr wrap="square" lIns="91439" tIns="91439" rIns="91439" bIns="91439" numCol="1" anchor="ctr">
              <a:noAutofit/>
            </a:bodyPr>
            <a:lstStyle/>
            <a:p>
              <a:pPr algn="l" defTabSz="1828800">
                <a:defRPr sz="2400">
                  <a:solidFill>
                    <a:srgbClr val="FFFFFF"/>
                  </a:solidFill>
                  <a:latin typeface="Helvetica"/>
                  <a:ea typeface="Helvetica"/>
                  <a:cs typeface="Helvetica"/>
                  <a:sym typeface="Helvetica"/>
                </a:defRPr>
              </a:pPr>
              <a:endParaRPr/>
            </a:p>
          </p:txBody>
        </p:sp>
        <p:sp>
          <p:nvSpPr>
            <p:cNvPr id="47" name="Rectangle"/>
            <p:cNvSpPr/>
            <p:nvPr/>
          </p:nvSpPr>
          <p:spPr>
            <a:xfrm>
              <a:off x="0" y="13589000"/>
              <a:ext cx="24383999" cy="127000"/>
            </a:xfrm>
            <a:prstGeom prst="rect">
              <a:avLst/>
            </a:prstGeom>
            <a:solidFill>
              <a:srgbClr val="13294B"/>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pic>
          <p:nvPicPr>
            <p:cNvPr id="48" name="page1image20922752.png" descr="page1image20922752.png"/>
            <p:cNvPicPr>
              <a:picLocks noChangeAspect="1"/>
            </p:cNvPicPr>
            <p:nvPr/>
          </p:nvPicPr>
          <p:blipFill>
            <a:blip r:embed="rId2"/>
            <a:stretch>
              <a:fillRect/>
            </a:stretch>
          </p:blipFill>
          <p:spPr>
            <a:xfrm>
              <a:off x="517199" y="12605168"/>
              <a:ext cx="357738" cy="513842"/>
            </a:xfrm>
            <a:prstGeom prst="rect">
              <a:avLst/>
            </a:prstGeom>
            <a:ln w="12700" cap="flat">
              <a:noFill/>
              <a:miter lim="400000"/>
            </a:ln>
            <a:effectLst/>
          </p:spPr>
        </p:pic>
        <p:sp>
          <p:nvSpPr>
            <p:cNvPr id="49" name="Line"/>
            <p:cNvSpPr/>
            <p:nvPr/>
          </p:nvSpPr>
          <p:spPr>
            <a:xfrm flipV="1">
              <a:off x="1146150" y="12455620"/>
              <a:ext cx="1" cy="812939"/>
            </a:xfrm>
            <a:prstGeom prst="line">
              <a:avLst/>
            </a:prstGeom>
            <a:noFill/>
            <a:ln w="25400" cap="flat">
              <a:solidFill>
                <a:srgbClr val="FFFFFF"/>
              </a:solidFill>
              <a:prstDash val="solid"/>
              <a:miter lim="400000"/>
            </a:ln>
            <a:effectLst/>
          </p:spPr>
          <p:txBody>
            <a:bodyPr wrap="square" lIns="0" tIns="0" rIns="0" bIns="0" numCol="1" anchor="ctr">
              <a:noAutofit/>
            </a:bodyPr>
            <a:lstStyle/>
            <a:p>
              <a:pPr defTabSz="825500">
                <a:defRPr sz="3200">
                  <a:solidFill>
                    <a:srgbClr val="FFFFFF"/>
                  </a:solidFill>
                  <a:latin typeface="Helvetica Neue"/>
                  <a:ea typeface="Helvetica Neue"/>
                  <a:cs typeface="Helvetica Neue"/>
                  <a:sym typeface="Helvetica Neue"/>
                </a:defRPr>
              </a:pPr>
              <a:endParaRPr/>
            </a:p>
          </p:txBody>
        </p:sp>
        <p:pic>
          <p:nvPicPr>
            <p:cNvPr id="50" name="Image" descr="Image"/>
            <p:cNvPicPr>
              <a:picLocks noChangeAspect="1"/>
            </p:cNvPicPr>
            <p:nvPr/>
          </p:nvPicPr>
          <p:blipFill>
            <a:blip r:embed="rId3"/>
            <a:srcRect l="16141" t="20130" r="14153" b="20130"/>
            <a:stretch>
              <a:fillRect/>
            </a:stretch>
          </p:blipFill>
          <p:spPr>
            <a:xfrm>
              <a:off x="1314087" y="12516242"/>
              <a:ext cx="1907432" cy="691617"/>
            </a:xfrm>
            <a:prstGeom prst="rect">
              <a:avLst/>
            </a:prstGeom>
            <a:ln w="12700" cap="flat">
              <a:noFill/>
              <a:miter lim="400000"/>
            </a:ln>
            <a:effectLst/>
          </p:spPr>
        </p:pic>
        <p:sp>
          <p:nvSpPr>
            <p:cNvPr id="51" name="Rectangle"/>
            <p:cNvSpPr/>
            <p:nvPr/>
          </p:nvSpPr>
          <p:spPr>
            <a:xfrm>
              <a:off x="0" y="-1"/>
              <a:ext cx="24384000" cy="63501"/>
            </a:xfrm>
            <a:prstGeom prst="rect">
              <a:avLst/>
            </a:prstGeom>
            <a:solidFill>
              <a:srgbClr val="13294B"/>
            </a:solidFill>
            <a:ln w="12700" cap="flat">
              <a:noFill/>
              <a:miter lim="400000"/>
            </a:ln>
            <a:effectLst/>
          </p:spPr>
          <p:txBody>
            <a:bodyPr wrap="square" lIns="91439" tIns="91439" rIns="91439" bIns="91439" numCol="1" anchor="ctr">
              <a:noAutofit/>
            </a:bodyPr>
            <a:lstStyle/>
            <a:p>
              <a:pPr defTabSz="1828800">
                <a:defRPr sz="3200">
                  <a:solidFill>
                    <a:srgbClr val="FFFFFF"/>
                  </a:solidFill>
                  <a:latin typeface="Trebuchet MS"/>
                  <a:ea typeface="Trebuchet MS"/>
                  <a:cs typeface="Trebuchet MS"/>
                  <a:sym typeface="Trebuchet MS"/>
                </a:defRPr>
              </a:pPr>
              <a:endParaRPr/>
            </a:p>
          </p:txBody>
        </p:sp>
        <p:sp>
          <p:nvSpPr>
            <p:cNvPr id="52" name="Rectangle"/>
            <p:cNvSpPr/>
            <p:nvPr/>
          </p:nvSpPr>
          <p:spPr>
            <a:xfrm>
              <a:off x="-1" y="12001500"/>
              <a:ext cx="24384001" cy="63500"/>
            </a:xfrm>
            <a:prstGeom prst="rect">
              <a:avLst/>
            </a:prstGeom>
            <a:solidFill>
              <a:srgbClr val="CFD3D4"/>
            </a:solidFill>
            <a:ln w="12700" cap="flat">
              <a:noFill/>
              <a:miter lim="400000"/>
            </a:ln>
            <a:effectLst/>
          </p:spPr>
          <p:txBody>
            <a:bodyPr wrap="square" lIns="71437" tIns="71437" rIns="71437" bIns="71437" numCol="1" anchor="ctr">
              <a:noAutofit/>
            </a:bodyPr>
            <a:lstStyle/>
            <a:p>
              <a:pPr algn="l">
                <a:defRPr sz="3200">
                  <a:solidFill>
                    <a:srgbClr val="000000"/>
                  </a:solidFill>
                  <a:latin typeface="Helvetica"/>
                  <a:ea typeface="Helvetica"/>
                  <a:cs typeface="Helvetica"/>
                  <a:sym typeface="Helvetica"/>
                </a:defRPr>
              </a:pPr>
              <a:endParaRPr/>
            </a:p>
          </p:txBody>
        </p:sp>
        <p:sp>
          <p:nvSpPr>
            <p:cNvPr id="53" name="ncpre"/>
            <p:cNvSpPr txBox="1"/>
            <p:nvPr/>
          </p:nvSpPr>
          <p:spPr>
            <a:xfrm>
              <a:off x="22423670" y="12455620"/>
              <a:ext cx="1364914" cy="81293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defTabSz="1155278">
                <a:defRPr sz="3800" b="1" i="1">
                  <a:solidFill>
                    <a:srgbClr val="FFFFFF"/>
                  </a:solidFill>
                  <a:latin typeface="Times Roman"/>
                  <a:ea typeface="Times Roman"/>
                  <a:cs typeface="Times Roman"/>
                  <a:sym typeface="Times Roman"/>
                </a:defRPr>
              </a:lvl1pPr>
            </a:lstStyle>
            <a:p>
              <a:r>
                <a:t>ncpre</a:t>
              </a:r>
            </a:p>
          </p:txBody>
        </p:sp>
      </p:grpSp>
      <p:sp>
        <p:nvSpPr>
          <p:cNvPr id="55" name="Slide Number"/>
          <p:cNvSpPr txBox="1">
            <a:spLocks noGrp="1"/>
          </p:cNvSpPr>
          <p:nvPr>
            <p:ph type="sldNum" sz="quarter" idx="2"/>
          </p:nvPr>
        </p:nvSpPr>
        <p:spPr>
          <a:xfrm>
            <a:off x="11959031" y="13081000"/>
            <a:ext cx="453238" cy="461366"/>
          </a:xfrm>
          <a:prstGeom prst="rect">
            <a:avLst/>
          </a:prstGeom>
        </p:spPr>
        <p:txBody>
          <a:bodyPr/>
          <a:lstStyle>
            <a:lvl1pPr>
              <a:defRPr>
                <a:latin typeface="Helvetica Neue"/>
                <a:ea typeface="Helvetica Neue"/>
                <a:cs typeface="Helvetica Neue"/>
                <a:sym typeface="Helvetica Neue"/>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ext slide/ white footer">
    <p:spTree>
      <p:nvGrpSpPr>
        <p:cNvPr id="1" name=""/>
        <p:cNvGrpSpPr/>
        <p:nvPr/>
      </p:nvGrpSpPr>
      <p:grpSpPr>
        <a:xfrm>
          <a:off x="0" y="0"/>
          <a:ext cx="0" cy="0"/>
          <a:chOff x="0" y="0"/>
          <a:chExt cx="0" cy="0"/>
        </a:xfrm>
      </p:grpSpPr>
      <p:sp>
        <p:nvSpPr>
          <p:cNvPr id="62" name="Rectangle"/>
          <p:cNvSpPr/>
          <p:nvPr/>
        </p:nvSpPr>
        <p:spPr>
          <a:xfrm>
            <a:off x="0" y="12090438"/>
            <a:ext cx="24384000" cy="1524001"/>
          </a:xfrm>
          <a:prstGeom prst="rect">
            <a:avLst/>
          </a:prstGeom>
          <a:solidFill>
            <a:srgbClr val="FFFFFF"/>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endParaRPr/>
          </a:p>
        </p:txBody>
      </p:sp>
      <p:pic>
        <p:nvPicPr>
          <p:cNvPr id="63" name="Illinois HHMI Logo - Horizontal 2 - RGB.png" descr="Illinois HHMI Logo - Horizontal 2 - RGB.png"/>
          <p:cNvPicPr>
            <a:picLocks noChangeAspect="1"/>
          </p:cNvPicPr>
          <p:nvPr/>
        </p:nvPicPr>
        <p:blipFill>
          <a:blip r:embed="rId2"/>
          <a:stretch>
            <a:fillRect/>
          </a:stretch>
        </p:blipFill>
        <p:spPr>
          <a:xfrm>
            <a:off x="513510" y="12655550"/>
            <a:ext cx="2533898" cy="825500"/>
          </a:xfrm>
          <a:prstGeom prst="rect">
            <a:avLst/>
          </a:prstGeom>
          <a:ln w="12700">
            <a:miter lim="400000"/>
          </a:ln>
        </p:spPr>
      </p:pic>
      <p:sp>
        <p:nvSpPr>
          <p:cNvPr id="64" name="Rectangle"/>
          <p:cNvSpPr/>
          <p:nvPr/>
        </p:nvSpPr>
        <p:spPr>
          <a:xfrm>
            <a:off x="0" y="12420638"/>
            <a:ext cx="24384000" cy="25401"/>
          </a:xfrm>
          <a:prstGeom prst="rect">
            <a:avLst/>
          </a:prstGeom>
          <a:solidFill>
            <a:srgbClr val="D5D5D5"/>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endParaRPr/>
          </a:p>
        </p:txBody>
      </p:sp>
      <p:grpSp>
        <p:nvGrpSpPr>
          <p:cNvPr id="67" name="Group"/>
          <p:cNvGrpSpPr/>
          <p:nvPr/>
        </p:nvGrpSpPr>
        <p:grpSpPr>
          <a:xfrm>
            <a:off x="22266498" y="12661831"/>
            <a:ext cx="1712075" cy="812939"/>
            <a:chOff x="0" y="0"/>
            <a:chExt cx="1712074" cy="812937"/>
          </a:xfrm>
        </p:grpSpPr>
        <p:pic>
          <p:nvPicPr>
            <p:cNvPr id="65" name="Image" descr="Image"/>
            <p:cNvPicPr>
              <a:picLocks noChangeAspect="1"/>
            </p:cNvPicPr>
            <p:nvPr/>
          </p:nvPicPr>
          <p:blipFill>
            <a:blip r:embed="rId3"/>
            <a:srcRect l="33235" t="11246" r="32935" b="60653"/>
            <a:stretch>
              <a:fillRect/>
            </a:stretch>
          </p:blipFill>
          <p:spPr>
            <a:xfrm>
              <a:off x="1322738" y="44424"/>
              <a:ext cx="389337" cy="419066"/>
            </a:xfrm>
            <a:custGeom>
              <a:avLst/>
              <a:gdLst/>
              <a:ahLst/>
              <a:cxnLst>
                <a:cxn ang="0">
                  <a:pos x="wd2" y="hd2"/>
                </a:cxn>
                <a:cxn ang="5400000">
                  <a:pos x="wd2" y="hd2"/>
                </a:cxn>
                <a:cxn ang="10800000">
                  <a:pos x="wd2" y="hd2"/>
                </a:cxn>
                <a:cxn ang="16200000">
                  <a:pos x="wd2" y="hd2"/>
                </a:cxn>
              </a:cxnLst>
              <a:rect l="0" t="0" r="r" b="b"/>
              <a:pathLst>
                <a:path w="21516" h="21287" extrusionOk="0">
                  <a:moveTo>
                    <a:pt x="10879" y="66"/>
                  </a:moveTo>
                  <a:cubicBezTo>
                    <a:pt x="8071" y="-214"/>
                    <a:pt x="5237" y="394"/>
                    <a:pt x="2852" y="1820"/>
                  </a:cubicBezTo>
                  <a:cubicBezTo>
                    <a:pt x="1708" y="2504"/>
                    <a:pt x="0" y="4045"/>
                    <a:pt x="0" y="4401"/>
                  </a:cubicBezTo>
                  <a:cubicBezTo>
                    <a:pt x="0" y="4498"/>
                    <a:pt x="334" y="4918"/>
                    <a:pt x="746" y="5328"/>
                  </a:cubicBezTo>
                  <a:cubicBezTo>
                    <a:pt x="1158" y="5738"/>
                    <a:pt x="1492" y="6150"/>
                    <a:pt x="1492" y="6235"/>
                  </a:cubicBezTo>
                  <a:cubicBezTo>
                    <a:pt x="1492" y="6320"/>
                    <a:pt x="1272" y="6816"/>
                    <a:pt x="1009" y="7344"/>
                  </a:cubicBezTo>
                  <a:cubicBezTo>
                    <a:pt x="186" y="8995"/>
                    <a:pt x="-81" y="10732"/>
                    <a:pt x="176" y="12505"/>
                  </a:cubicBezTo>
                  <a:cubicBezTo>
                    <a:pt x="442" y="14341"/>
                    <a:pt x="1008" y="15701"/>
                    <a:pt x="2128" y="17142"/>
                  </a:cubicBezTo>
                  <a:cubicBezTo>
                    <a:pt x="3470" y="18869"/>
                    <a:pt x="4852" y="19854"/>
                    <a:pt x="7084" y="20650"/>
                  </a:cubicBezTo>
                  <a:cubicBezTo>
                    <a:pt x="7766" y="20892"/>
                    <a:pt x="8705" y="21143"/>
                    <a:pt x="9168" y="21214"/>
                  </a:cubicBezTo>
                  <a:cubicBezTo>
                    <a:pt x="10284" y="21386"/>
                    <a:pt x="12388" y="21241"/>
                    <a:pt x="13664" y="20912"/>
                  </a:cubicBezTo>
                  <a:cubicBezTo>
                    <a:pt x="17158" y="20011"/>
                    <a:pt x="20103" y="17234"/>
                    <a:pt x="21209" y="13815"/>
                  </a:cubicBezTo>
                  <a:cubicBezTo>
                    <a:pt x="21408" y="13199"/>
                    <a:pt x="21513" y="12068"/>
                    <a:pt x="21516" y="10912"/>
                  </a:cubicBezTo>
                  <a:cubicBezTo>
                    <a:pt x="21519" y="9757"/>
                    <a:pt x="21427" y="8579"/>
                    <a:pt x="21231" y="7888"/>
                  </a:cubicBezTo>
                  <a:cubicBezTo>
                    <a:pt x="20300" y="4608"/>
                    <a:pt x="17407" y="1846"/>
                    <a:pt x="13664" y="651"/>
                  </a:cubicBezTo>
                  <a:cubicBezTo>
                    <a:pt x="12753" y="360"/>
                    <a:pt x="11815" y="160"/>
                    <a:pt x="10879" y="66"/>
                  </a:cubicBezTo>
                  <a:close/>
                </a:path>
              </a:pathLst>
            </a:custGeom>
            <a:ln w="12700" cap="flat">
              <a:noFill/>
              <a:miter lim="400000"/>
            </a:ln>
            <a:effectLst/>
          </p:spPr>
        </p:pic>
        <p:sp>
          <p:nvSpPr>
            <p:cNvPr id="66" name="ncpre"/>
            <p:cNvSpPr txBox="1"/>
            <p:nvPr/>
          </p:nvSpPr>
          <p:spPr>
            <a:xfrm>
              <a:off x="0" y="0"/>
              <a:ext cx="1364914" cy="812938"/>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00458" tIns="100458" rIns="100458" bIns="100458" numCol="1" anchor="ctr">
              <a:noAutofit/>
            </a:bodyPr>
            <a:lstStyle>
              <a:lvl1pPr defTabSz="1155278">
                <a:defRPr sz="3800" b="1" i="1">
                  <a:solidFill>
                    <a:srgbClr val="13294B"/>
                  </a:solidFill>
                  <a:latin typeface="Times Roman"/>
                  <a:ea typeface="Times Roman"/>
                  <a:cs typeface="Times Roman"/>
                  <a:sym typeface="Times Roman"/>
                </a:defRPr>
              </a:lvl1pPr>
            </a:lstStyle>
            <a:p>
              <a:r>
                <a:t>ncpre</a:t>
              </a:r>
            </a:p>
          </p:txBody>
        </p:sp>
      </p:grpSp>
      <p:sp>
        <p:nvSpPr>
          <p:cNvPr id="68" name="Title Text"/>
          <p:cNvSpPr txBox="1">
            <a:spLocks noGrp="1"/>
          </p:cNvSpPr>
          <p:nvPr>
            <p:ph type="title"/>
          </p:nvPr>
        </p:nvSpPr>
        <p:spPr>
          <a:xfrm>
            <a:off x="4387453" y="1234543"/>
            <a:ext cx="15609094" cy="1607726"/>
          </a:xfrm>
          <a:prstGeom prst="rect">
            <a:avLst/>
          </a:prstGeom>
        </p:spPr>
        <p:txBody>
          <a:bodyPr lIns="71437" tIns="71437" rIns="71437" bIns="71437"/>
          <a:lstStyle/>
          <a:p>
            <a:r>
              <a:t>Title Text</a:t>
            </a:r>
          </a:p>
        </p:txBody>
      </p:sp>
      <p:sp>
        <p:nvSpPr>
          <p:cNvPr id="69" name="Body Level One…"/>
          <p:cNvSpPr txBox="1">
            <a:spLocks noGrp="1"/>
          </p:cNvSpPr>
          <p:nvPr>
            <p:ph type="body" idx="1"/>
          </p:nvPr>
        </p:nvSpPr>
        <p:spPr>
          <a:xfrm>
            <a:off x="2559646" y="3051779"/>
            <a:ext cx="15609095" cy="8840392"/>
          </a:xfrm>
          <a:prstGeom prst="rect">
            <a:avLst/>
          </a:prstGeom>
        </p:spPr>
        <p:txBody>
          <a:bodyPr lIns="71437" tIns="71437" rIns="71437" bIns="71437"/>
          <a:lstStyle>
            <a:lvl1pPr marL="0" indent="0">
              <a:buSzTx/>
              <a:buNone/>
            </a:lvl1pPr>
            <a:lvl2pPr marL="0" indent="0">
              <a:buSzTx/>
              <a:buNone/>
            </a:lvl2pPr>
            <a:lvl3pPr marL="0" indent="0">
              <a:buSzTx/>
              <a:buNone/>
            </a:lvl3pPr>
            <a:lvl4pPr marL="0" indent="0">
              <a:buSzTx/>
              <a:buNone/>
            </a:lvl4pPr>
            <a:lvl5pPr marL="0" indent="0">
              <a:buSzTx/>
              <a:buNone/>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NCPRE Generic">
    <p:spTree>
      <p:nvGrpSpPr>
        <p:cNvPr id="1" name=""/>
        <p:cNvGrpSpPr/>
        <p:nvPr/>
      </p:nvGrpSpPr>
      <p:grpSpPr>
        <a:xfrm>
          <a:off x="0" y="0"/>
          <a:ext cx="0" cy="0"/>
          <a:chOff x="0" y="0"/>
          <a:chExt cx="0" cy="0"/>
        </a:xfrm>
      </p:grpSpPr>
      <p:sp>
        <p:nvSpPr>
          <p:cNvPr id="77"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endParaRPr/>
          </a:p>
        </p:txBody>
      </p:sp>
      <p:sp>
        <p:nvSpPr>
          <p:cNvPr id="78" name="Rectangle"/>
          <p:cNvSpPr/>
          <p:nvPr/>
        </p:nvSpPr>
        <p:spPr>
          <a:xfrm>
            <a:off x="0" y="11748903"/>
            <a:ext cx="24384001"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79"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80" name="Rectangle"/>
          <p:cNvSpPr/>
          <p:nvPr/>
        </p:nvSpPr>
        <p:spPr>
          <a:xfrm>
            <a:off x="0" y="11819056"/>
            <a:ext cx="24384000" cy="1769944"/>
          </a:xfrm>
          <a:prstGeom prst="rect">
            <a:avLst/>
          </a:prstGeom>
          <a:solidFill>
            <a:srgbClr val="1D3F75"/>
          </a:solidFill>
          <a:ln w="12700">
            <a:miter lim="400000"/>
          </a:ln>
        </p:spPr>
        <p:txBody>
          <a:bodyPr tIns="91439" bIns="91439" anchor="ctr"/>
          <a:lstStyle/>
          <a:p>
            <a:pPr algn="l" defTabSz="1828800">
              <a:defRPr sz="2400">
                <a:solidFill>
                  <a:srgbClr val="FFFFFF"/>
                </a:solidFill>
                <a:latin typeface="Raleway Light"/>
                <a:ea typeface="Raleway Light"/>
                <a:cs typeface="Raleway Light"/>
                <a:sym typeface="Raleway Light"/>
              </a:defRPr>
            </a:pPr>
            <a:endParaRPr/>
          </a:p>
        </p:txBody>
      </p:sp>
      <p:pic>
        <p:nvPicPr>
          <p:cNvPr id="81" name="Illinois-Wordmark-Horizontal-Reversed-Orange-PMS.pdf" descr="Illinois-Wordmark-Horizontal-Reversed-Orange-PMS.pdf"/>
          <p:cNvPicPr>
            <a:picLocks noChangeAspect="1"/>
          </p:cNvPicPr>
          <p:nvPr/>
        </p:nvPicPr>
        <p:blipFill>
          <a:blip r:embed="rId2"/>
          <a:stretch>
            <a:fillRect/>
          </a:stretch>
        </p:blipFill>
        <p:spPr>
          <a:xfrm>
            <a:off x="795985" y="12333941"/>
            <a:ext cx="4278371" cy="740044"/>
          </a:xfrm>
          <a:prstGeom prst="rect">
            <a:avLst/>
          </a:prstGeom>
          <a:ln w="12700">
            <a:miter lim="400000"/>
          </a:ln>
        </p:spPr>
      </p:pic>
      <p:sp>
        <p:nvSpPr>
          <p:cNvPr id="82" name="ncpre"/>
          <p:cNvSpPr txBox="1"/>
          <p:nvPr/>
        </p:nvSpPr>
        <p:spPr>
          <a:xfrm>
            <a:off x="21503095" y="12188451"/>
            <a:ext cx="1734600" cy="10311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4800" b="1" i="1">
                <a:solidFill>
                  <a:srgbClr val="FFFFFF"/>
                </a:solidFill>
                <a:latin typeface="Times Roman"/>
                <a:ea typeface="Times Roman"/>
                <a:cs typeface="Times Roman"/>
                <a:sym typeface="Times Roman"/>
              </a:defRPr>
            </a:lvl1pPr>
          </a:lstStyle>
          <a:p>
            <a:r>
              <a:t>ncpre</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slide">
    <p:spTree>
      <p:nvGrpSpPr>
        <p:cNvPr id="1" name=""/>
        <p:cNvGrpSpPr/>
        <p:nvPr/>
      </p:nvGrpSpPr>
      <p:grpSpPr>
        <a:xfrm>
          <a:off x="0" y="0"/>
          <a:ext cx="0" cy="0"/>
          <a:chOff x="0" y="0"/>
          <a:chExt cx="0" cy="0"/>
        </a:xfrm>
      </p:grpSpPr>
      <p:sp>
        <p:nvSpPr>
          <p:cNvPr id="90" name="Slide Number"/>
          <p:cNvSpPr txBox="1">
            <a:spLocks noGrp="1"/>
          </p:cNvSpPr>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Slide Template">
    <p:spTree>
      <p:nvGrpSpPr>
        <p:cNvPr id="1" name=""/>
        <p:cNvGrpSpPr/>
        <p:nvPr/>
      </p:nvGrpSpPr>
      <p:grpSpPr>
        <a:xfrm>
          <a:off x="0" y="0"/>
          <a:ext cx="0" cy="0"/>
          <a:chOff x="0" y="0"/>
          <a:chExt cx="0" cy="0"/>
        </a:xfrm>
      </p:grpSpPr>
      <p:sp>
        <p:nvSpPr>
          <p:cNvPr id="97" name="Rectangle"/>
          <p:cNvSpPr/>
          <p:nvPr/>
        </p:nvSpPr>
        <p:spPr>
          <a:xfrm>
            <a:off x="0" y="13589000"/>
            <a:ext cx="24383999" cy="127000"/>
          </a:xfrm>
          <a:prstGeom prst="rect">
            <a:avLst/>
          </a:prstGeom>
          <a:solidFill>
            <a:srgbClr val="5B6365"/>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98" name="Rectangle"/>
          <p:cNvSpPr/>
          <p:nvPr/>
        </p:nvSpPr>
        <p:spPr>
          <a:xfrm>
            <a:off x="0" y="-1"/>
            <a:ext cx="24384000" cy="190501"/>
          </a:xfrm>
          <a:prstGeom prst="rect">
            <a:avLst/>
          </a:prstGeom>
          <a:solidFill>
            <a:srgbClr val="1C4686"/>
          </a:solidFill>
          <a:ln w="12700">
            <a:miter lim="400000"/>
          </a:ln>
        </p:spPr>
        <p:txBody>
          <a:bodyPr tIns="91439" bIns="91439" anchor="ctr"/>
          <a:lstStyle/>
          <a:p>
            <a:pPr defTabSz="1828800">
              <a:defRPr sz="3200">
                <a:solidFill>
                  <a:srgbClr val="FFFFFF"/>
                </a:solidFill>
                <a:latin typeface="Trebuchet MS"/>
                <a:ea typeface="Trebuchet MS"/>
                <a:cs typeface="Trebuchet MS"/>
                <a:sym typeface="Trebuchet MS"/>
              </a:defRPr>
            </a:pPr>
            <a:endParaRPr/>
          </a:p>
        </p:txBody>
      </p:sp>
      <p:sp>
        <p:nvSpPr>
          <p:cNvPr id="99" name="Rectangle"/>
          <p:cNvSpPr/>
          <p:nvPr/>
        </p:nvSpPr>
        <p:spPr>
          <a:xfrm>
            <a:off x="0" y="11996326"/>
            <a:ext cx="24384000" cy="63501"/>
          </a:xfrm>
          <a:prstGeom prst="rect">
            <a:avLst/>
          </a:prstGeom>
          <a:solidFill>
            <a:srgbClr val="CFD3D4"/>
          </a:solidFill>
          <a:ln w="12700">
            <a:miter lim="400000"/>
          </a:ln>
        </p:spPr>
        <p:txBody>
          <a:bodyPr lIns="71437" tIns="71437" rIns="71437" bIns="71437" anchor="ctr"/>
          <a:lstStyle/>
          <a:p>
            <a:pPr algn="l">
              <a:defRPr sz="3200">
                <a:solidFill>
                  <a:srgbClr val="000000"/>
                </a:solidFill>
                <a:latin typeface="Raleway Light"/>
                <a:ea typeface="Raleway Light"/>
                <a:cs typeface="Raleway Light"/>
                <a:sym typeface="Raleway Light"/>
              </a:defRPr>
            </a:pPr>
            <a:endParaRPr/>
          </a:p>
        </p:txBody>
      </p:sp>
      <p:sp>
        <p:nvSpPr>
          <p:cNvPr id="100" name="Rectangle"/>
          <p:cNvSpPr/>
          <p:nvPr/>
        </p:nvSpPr>
        <p:spPr>
          <a:xfrm>
            <a:off x="0" y="12060237"/>
            <a:ext cx="24384000" cy="1524001"/>
          </a:xfrm>
          <a:prstGeom prst="rect">
            <a:avLst/>
          </a:prstGeom>
          <a:gradFill>
            <a:gsLst>
              <a:gs pos="0">
                <a:srgbClr val="0A2554"/>
              </a:gs>
              <a:gs pos="11116">
                <a:srgbClr val="33569D"/>
              </a:gs>
              <a:gs pos="53311">
                <a:srgbClr val="5B86E5"/>
              </a:gs>
              <a:gs pos="83103">
                <a:srgbClr val="5897CB"/>
              </a:gs>
              <a:gs pos="100000">
                <a:srgbClr val="55A8B0"/>
              </a:gs>
            </a:gsLst>
          </a:gradFill>
          <a:ln w="12700">
            <a:miter lim="400000"/>
          </a:ln>
        </p:spPr>
        <p:txBody>
          <a:bodyPr tIns="91439" bIns="91439" anchor="ctr"/>
          <a:lstStyle/>
          <a:p>
            <a:pPr algn="l" defTabSz="1828800">
              <a:defRPr sz="2400">
                <a:solidFill>
                  <a:srgbClr val="E8EFFF"/>
                </a:solidFill>
                <a:latin typeface="Raleway Light"/>
                <a:ea typeface="Raleway Light"/>
                <a:cs typeface="Raleway Light"/>
                <a:sym typeface="Raleway Light"/>
              </a:defRPr>
            </a:pPr>
            <a:endParaRPr/>
          </a:p>
        </p:txBody>
      </p:sp>
      <p:pic>
        <p:nvPicPr>
          <p:cNvPr id="101" name="Illinois-Logo-Reversed-Orange-RGB.png" descr="Illinois-Logo-Reversed-Orange-RGB.png"/>
          <p:cNvPicPr>
            <a:picLocks noChangeAspect="1"/>
          </p:cNvPicPr>
          <p:nvPr/>
        </p:nvPicPr>
        <p:blipFill>
          <a:blip r:embed="rId2"/>
          <a:stretch>
            <a:fillRect/>
          </a:stretch>
        </p:blipFill>
        <p:spPr>
          <a:xfrm>
            <a:off x="488694" y="12612120"/>
            <a:ext cx="290439" cy="420236"/>
          </a:xfrm>
          <a:prstGeom prst="rect">
            <a:avLst/>
          </a:prstGeom>
          <a:ln w="12700">
            <a:miter lim="400000"/>
          </a:ln>
        </p:spPr>
      </p:pic>
      <p:grpSp>
        <p:nvGrpSpPr>
          <p:cNvPr id="104" name="Group"/>
          <p:cNvGrpSpPr/>
          <p:nvPr/>
        </p:nvGrpSpPr>
        <p:grpSpPr>
          <a:xfrm>
            <a:off x="1240337" y="12534900"/>
            <a:ext cx="1425971" cy="574676"/>
            <a:chOff x="0" y="-1587"/>
            <a:chExt cx="1425969" cy="574675"/>
          </a:xfrm>
        </p:grpSpPr>
        <p:pic>
          <p:nvPicPr>
            <p:cNvPr id="102" name="Image" descr="Image"/>
            <p:cNvPicPr>
              <a:picLocks noChangeAspect="1"/>
            </p:cNvPicPr>
            <p:nvPr/>
          </p:nvPicPr>
          <p:blipFill>
            <a:blip r:embed="rId3"/>
            <a:srcRect l="33235" t="11246" r="32922" b="60659"/>
            <a:stretch>
              <a:fillRect/>
            </a:stretch>
          </p:blipFill>
          <p:spPr>
            <a:xfrm>
              <a:off x="0" y="57187"/>
              <a:ext cx="449661" cy="483717"/>
            </a:xfrm>
            <a:custGeom>
              <a:avLst/>
              <a:gdLst/>
              <a:ahLst/>
              <a:cxnLst>
                <a:cxn ang="0">
                  <a:pos x="wd2" y="hd2"/>
                </a:cxn>
                <a:cxn ang="5400000">
                  <a:pos x="wd2" y="hd2"/>
                </a:cxn>
                <a:cxn ang="10800000">
                  <a:pos x="wd2" y="hd2"/>
                </a:cxn>
                <a:cxn ang="16200000">
                  <a:pos x="wd2" y="hd2"/>
                </a:cxn>
              </a:cxnLst>
              <a:rect l="0" t="0" r="r" b="b"/>
              <a:pathLst>
                <a:path w="21511" h="21381" extrusionOk="0">
                  <a:moveTo>
                    <a:pt x="8069" y="76"/>
                  </a:moveTo>
                  <a:cubicBezTo>
                    <a:pt x="6219" y="277"/>
                    <a:pt x="4437" y="875"/>
                    <a:pt x="2848" y="1830"/>
                  </a:cubicBezTo>
                  <a:cubicBezTo>
                    <a:pt x="1704" y="2518"/>
                    <a:pt x="0" y="4069"/>
                    <a:pt x="0" y="4427"/>
                  </a:cubicBezTo>
                  <a:cubicBezTo>
                    <a:pt x="0" y="4524"/>
                    <a:pt x="329" y="4944"/>
                    <a:pt x="740" y="5356"/>
                  </a:cubicBezTo>
                  <a:cubicBezTo>
                    <a:pt x="1152" y="5768"/>
                    <a:pt x="1500" y="6165"/>
                    <a:pt x="1500" y="6251"/>
                  </a:cubicBezTo>
                  <a:cubicBezTo>
                    <a:pt x="1500" y="6337"/>
                    <a:pt x="1288" y="6844"/>
                    <a:pt x="1025" y="7374"/>
                  </a:cubicBezTo>
                  <a:cubicBezTo>
                    <a:pt x="202" y="9032"/>
                    <a:pt x="-86" y="10768"/>
                    <a:pt x="171" y="12549"/>
                  </a:cubicBezTo>
                  <a:cubicBezTo>
                    <a:pt x="436" y="14393"/>
                    <a:pt x="1007" y="15768"/>
                    <a:pt x="2126" y="17215"/>
                  </a:cubicBezTo>
                  <a:cubicBezTo>
                    <a:pt x="3468" y="18950"/>
                    <a:pt x="4850" y="19942"/>
                    <a:pt x="7082" y="20741"/>
                  </a:cubicBezTo>
                  <a:cubicBezTo>
                    <a:pt x="7763" y="20985"/>
                    <a:pt x="8688" y="21231"/>
                    <a:pt x="9151" y="21302"/>
                  </a:cubicBezTo>
                  <a:cubicBezTo>
                    <a:pt x="10266" y="21475"/>
                    <a:pt x="12376" y="21352"/>
                    <a:pt x="13651" y="21022"/>
                  </a:cubicBezTo>
                  <a:cubicBezTo>
                    <a:pt x="17142" y="20117"/>
                    <a:pt x="20083" y="17316"/>
                    <a:pt x="21188" y="13882"/>
                  </a:cubicBezTo>
                  <a:cubicBezTo>
                    <a:pt x="21387" y="13263"/>
                    <a:pt x="21508" y="12131"/>
                    <a:pt x="21511" y="10970"/>
                  </a:cubicBezTo>
                  <a:cubicBezTo>
                    <a:pt x="21514" y="9809"/>
                    <a:pt x="21403" y="8629"/>
                    <a:pt x="21207" y="7935"/>
                  </a:cubicBezTo>
                  <a:cubicBezTo>
                    <a:pt x="20277" y="4640"/>
                    <a:pt x="17392" y="1856"/>
                    <a:pt x="13651" y="655"/>
                  </a:cubicBezTo>
                  <a:cubicBezTo>
                    <a:pt x="11830" y="71"/>
                    <a:pt x="9918" y="-125"/>
                    <a:pt x="8069" y="76"/>
                  </a:cubicBezTo>
                  <a:close/>
                </a:path>
              </a:pathLst>
            </a:custGeom>
            <a:ln w="12700" cap="flat">
              <a:noFill/>
              <a:miter lim="400000"/>
            </a:ln>
            <a:effectLst/>
          </p:spPr>
        </p:pic>
        <p:sp>
          <p:nvSpPr>
            <p:cNvPr id="103" name="ncpre"/>
            <p:cNvSpPr txBox="1"/>
            <p:nvPr/>
          </p:nvSpPr>
          <p:spPr>
            <a:xfrm>
              <a:off x="440776" y="-1588"/>
              <a:ext cx="985194" cy="5746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numCol="1" anchor="ctr">
              <a:spAutoFit/>
            </a:bodyPr>
            <a:lstStyle>
              <a:lvl1pPr>
                <a:defRPr sz="2800" b="1" i="1">
                  <a:solidFill>
                    <a:srgbClr val="FFFFFF"/>
                  </a:solidFill>
                  <a:latin typeface="Times Roman"/>
                  <a:ea typeface="Times Roman"/>
                  <a:cs typeface="Times Roman"/>
                  <a:sym typeface="Times Roman"/>
                </a:defRPr>
              </a:lvl1pPr>
            </a:lstStyle>
            <a:p>
              <a:r>
                <a:t>ncpre</a:t>
              </a:r>
            </a:p>
          </p:txBody>
        </p:sp>
      </p:grpSp>
      <p:sp>
        <p:nvSpPr>
          <p:cNvPr id="105" name="EXCELLENCE in ACADEMIC LEADERSHIP"/>
          <p:cNvSpPr txBox="1"/>
          <p:nvPr/>
        </p:nvSpPr>
        <p:spPr>
          <a:xfrm>
            <a:off x="21443148" y="11737975"/>
            <a:ext cx="3880692" cy="216852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l" defTabSz="825500">
              <a:defRPr sz="2500">
                <a:solidFill>
                  <a:srgbClr val="FFFFFF"/>
                </a:solidFill>
                <a:latin typeface="Arvo"/>
                <a:ea typeface="Arvo"/>
                <a:cs typeface="Arvo"/>
                <a:sym typeface="Arvo"/>
              </a:defRPr>
            </a:pPr>
            <a:r>
              <a:t>EXCELLENCE </a:t>
            </a:r>
            <a:r>
              <a:rPr i="1">
                <a:latin typeface="Times Roman"/>
                <a:ea typeface="Times Roman"/>
                <a:cs typeface="Times Roman"/>
                <a:sym typeface="Times Roman"/>
              </a:rPr>
              <a:t>in</a:t>
            </a:r>
            <a:r>
              <a:t> ACADEMIC LEADERSHIP</a:t>
            </a: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19507" y="-43527"/>
            <a:ext cx="24423014"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endParaRPr/>
          </a:p>
        </p:txBody>
      </p:sp>
      <p:sp>
        <p:nvSpPr>
          <p:cNvPr id="3"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endParaRPr/>
          </a:p>
        </p:txBody>
      </p:sp>
      <p:sp>
        <p:nvSpPr>
          <p:cNvPr id="4"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pic>
        <p:nvPicPr>
          <p:cNvPr id="5" name="Image" descr="Image"/>
          <p:cNvPicPr>
            <a:picLocks noChangeAspect="1"/>
          </p:cNvPicPr>
          <p:nvPr/>
        </p:nvPicPr>
        <p:blipFill>
          <a:blip r:embed="rId9"/>
          <a:srcRect l="16141" t="20130" r="14153" b="20130"/>
          <a:stretch>
            <a:fillRect/>
          </a:stretch>
        </p:blipFill>
        <p:spPr>
          <a:xfrm>
            <a:off x="1314087" y="12516242"/>
            <a:ext cx="1907432" cy="691617"/>
          </a:xfrm>
          <a:prstGeom prst="rect">
            <a:avLst/>
          </a:prstGeom>
          <a:ln w="12700">
            <a:miter lim="400000"/>
          </a:ln>
        </p:spPr>
      </p:pic>
      <p:sp>
        <p:nvSpPr>
          <p:cNvPr id="6"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sp>
        <p:nvSpPr>
          <p:cNvPr id="7"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sp>
        <p:nvSpPr>
          <p:cNvPr id="8"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endParaRPr/>
          </a:p>
        </p:txBody>
      </p:sp>
      <p:sp>
        <p:nvSpPr>
          <p:cNvPr id="9" name="Rectangle"/>
          <p:cNvSpPr/>
          <p:nvPr/>
        </p:nvSpPr>
        <p:spPr>
          <a:xfrm>
            <a:off x="127000" y="12192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endParaRPr/>
          </a:p>
        </p:txBody>
      </p:sp>
      <p:pic>
        <p:nvPicPr>
          <p:cNvPr id="10" name="page1image20922752.png" descr="page1image20922752.png"/>
          <p:cNvPicPr>
            <a:picLocks noChangeAspect="1"/>
          </p:cNvPicPr>
          <p:nvPr/>
        </p:nvPicPr>
        <p:blipFill>
          <a:blip r:embed="rId10"/>
          <a:stretch>
            <a:fillRect/>
          </a:stretch>
        </p:blipFill>
        <p:spPr>
          <a:xfrm>
            <a:off x="517199" y="12605168"/>
            <a:ext cx="357738" cy="513842"/>
          </a:xfrm>
          <a:prstGeom prst="rect">
            <a:avLst/>
          </a:prstGeom>
          <a:ln w="12700">
            <a:miter lim="400000"/>
          </a:ln>
        </p:spPr>
      </p:pic>
      <p:sp>
        <p:nvSpPr>
          <p:cNvPr id="11"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endParaRPr/>
          </a:p>
        </p:txBody>
      </p:sp>
      <p:pic>
        <p:nvPicPr>
          <p:cNvPr id="12" name="Image" descr="Image"/>
          <p:cNvPicPr>
            <a:picLocks noChangeAspect="1"/>
          </p:cNvPicPr>
          <p:nvPr/>
        </p:nvPicPr>
        <p:blipFill>
          <a:blip r:embed="rId9"/>
          <a:srcRect l="16141" t="20130" r="14153" b="20130"/>
          <a:stretch>
            <a:fillRect/>
          </a:stretch>
        </p:blipFill>
        <p:spPr>
          <a:xfrm>
            <a:off x="1314087" y="12516242"/>
            <a:ext cx="1907432" cy="691617"/>
          </a:xfrm>
          <a:prstGeom prst="rect">
            <a:avLst/>
          </a:prstGeom>
          <a:ln w="12700">
            <a:miter lim="400000"/>
          </a:ln>
        </p:spPr>
      </p:pic>
      <p:sp>
        <p:nvSpPr>
          <p:cNvPr id="13"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sp>
        <p:nvSpPr>
          <p:cNvPr id="14" name="Title 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15" name="Body Level One…"/>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16" name="Slide Numb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defTabSz="825500">
              <a:defRPr sz="240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1pPr>
      <a:lvl2pPr marL="0" marR="0" indent="2286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2pPr>
      <a:lvl3pPr marL="0" marR="0" indent="4572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3pPr>
      <a:lvl4pPr marL="0" marR="0" indent="6858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4pPr>
      <a:lvl5pPr marL="0" marR="0" indent="9144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5pPr>
      <a:lvl6pPr marL="0" marR="0" indent="11430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6pPr>
      <a:lvl7pPr marL="0" marR="0" indent="13716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7pPr>
      <a:lvl8pPr marL="0" marR="0" indent="16002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8pPr>
      <a:lvl9pPr marL="0" marR="0" indent="1828800" algn="ctr" defTabSz="821531" rtl="0" latinLnBrk="0">
        <a:lnSpc>
          <a:spcPct val="100000"/>
        </a:lnSpc>
        <a:spcBef>
          <a:spcPts val="0"/>
        </a:spcBef>
        <a:spcAft>
          <a:spcPts val="0"/>
        </a:spcAft>
        <a:buClrTx/>
        <a:buSzTx/>
        <a:buFontTx/>
        <a:buNone/>
        <a:tabLst/>
        <a:defRPr sz="11200" b="0" i="0" u="none" strike="noStrike" cap="none" spc="0" baseline="0">
          <a:solidFill>
            <a:srgbClr val="408B94"/>
          </a:solidFill>
          <a:uFillTx/>
          <a:latin typeface="+mj-lt"/>
          <a:ea typeface="+mj-ea"/>
          <a:cs typeface="+mj-cs"/>
          <a:sym typeface="Lato Black"/>
        </a:defRPr>
      </a:lvl9pPr>
    </p:titleStyle>
    <p:bodyStyle>
      <a:lvl1pPr marL="66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1pPr>
      <a:lvl2pPr marL="129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2pPr>
      <a:lvl3pPr marL="193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3pPr>
      <a:lvl4pPr marL="256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4pPr>
      <a:lvl5pPr marL="320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5pPr>
      <a:lvl6pPr marL="383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6pPr>
      <a:lvl7pPr marL="447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7pPr>
      <a:lvl8pPr marL="5106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8pPr>
      <a:lvl9pPr marL="5741458" marR="0" indent="-661458" algn="l" defTabSz="821531" rtl="0" latinLnBrk="0">
        <a:lnSpc>
          <a:spcPct val="100000"/>
        </a:lnSpc>
        <a:spcBef>
          <a:spcPts val="5900"/>
        </a:spcBef>
        <a:spcAft>
          <a:spcPts val="0"/>
        </a:spcAft>
        <a:buClrTx/>
        <a:buSzPct val="125000"/>
        <a:buFontTx/>
        <a:buChar char="•"/>
        <a:tabLst/>
        <a:defRPr sz="5000" b="0" i="0" u="none" strike="noStrike" cap="none" spc="0" baseline="0">
          <a:solidFill>
            <a:srgbClr val="5E5E5E"/>
          </a:solidFill>
          <a:uFillTx/>
          <a:latin typeface="Raleway Medium"/>
          <a:ea typeface="Raleway Medium"/>
          <a:cs typeface="Raleway Medium"/>
          <a:sym typeface="Raleway Medium"/>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eg"/><Relationship Id="rId7"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jpe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2.5 A Sympathetic Ear v1.00_02_50_05.Still003.jpg" descr="2.5 A Sympathetic Ear v1.00_02_50_05.Still003.jpg"/>
          <p:cNvPicPr>
            <a:picLocks noChangeAspect="1"/>
          </p:cNvPicPr>
          <p:nvPr/>
        </p:nvPicPr>
        <p:blipFill rotWithShape="1">
          <a:blip r:embed="rId2"/>
          <a:srcRect t="4464" r="23006" b="16853"/>
          <a:stretch/>
        </p:blipFill>
        <p:spPr>
          <a:xfrm>
            <a:off x="228403" y="0"/>
            <a:ext cx="23880534" cy="13727574"/>
          </a:xfrm>
          <a:prstGeom prst="rect">
            <a:avLst/>
          </a:prstGeom>
          <a:ln w="12700">
            <a:miter lim="400000"/>
          </a:ln>
        </p:spPr>
      </p:pic>
      <p:sp>
        <p:nvSpPr>
          <p:cNvPr id="116" name="Rectangle"/>
          <p:cNvSpPr/>
          <p:nvPr/>
        </p:nvSpPr>
        <p:spPr>
          <a:xfrm>
            <a:off x="4" y="0"/>
            <a:ext cx="24383996" cy="12342121"/>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endParaRPr/>
          </a:p>
        </p:txBody>
      </p:sp>
      <p:sp>
        <p:nvSpPr>
          <p:cNvPr id="117"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endParaRPr/>
          </a:p>
        </p:txBody>
      </p:sp>
      <p:sp>
        <p:nvSpPr>
          <p:cNvPr id="118" name="2.5 Facilitator Slides"/>
          <p:cNvSpPr txBox="1"/>
          <p:nvPr/>
        </p:nvSpPr>
        <p:spPr>
          <a:xfrm>
            <a:off x="1341620" y="631548"/>
            <a:ext cx="8778533" cy="65405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l">
              <a:defRPr sz="14400">
                <a:solidFill>
                  <a:srgbClr val="FFFFFF"/>
                </a:solidFill>
                <a:latin typeface="Raleway Italic"/>
                <a:ea typeface="Raleway Italic"/>
                <a:cs typeface="Raleway Italic"/>
                <a:sym typeface="Raleway Italic"/>
              </a:defRPr>
            </a:lvl1pPr>
          </a:lstStyle>
          <a:p>
            <a:r>
              <a:t>2.5 Facilitator Slides</a:t>
            </a:r>
          </a:p>
        </p:txBody>
      </p:sp>
      <p:sp>
        <p:nvSpPr>
          <p:cNvPr id="119" name="Goals for Session"/>
          <p:cNvSpPr txBox="1"/>
          <p:nvPr/>
        </p:nvSpPr>
        <p:spPr>
          <a:xfrm>
            <a:off x="1352411" y="8251540"/>
            <a:ext cx="10210623" cy="850901"/>
          </a:xfrm>
          <a:prstGeom prst="rect">
            <a:avLst/>
          </a:prstGeom>
          <a:ln w="12700">
            <a:miter lim="400000"/>
          </a:ln>
          <a:effectLst>
            <a:outerShdw blurRad="139700" dist="30116"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228600" indent="-228600" algn="l">
              <a:spcBef>
                <a:spcPts val="5900"/>
              </a:spcBef>
              <a:buSzPct val="68000"/>
              <a:buBlip>
                <a:blip r:embed="rId4"/>
              </a:buBlip>
              <a:defRPr sz="5000">
                <a:solidFill>
                  <a:srgbClr val="FFFFFF"/>
                </a:solidFill>
                <a:latin typeface="Raleway Medium"/>
                <a:ea typeface="Raleway Medium"/>
                <a:cs typeface="Raleway Medium"/>
                <a:sym typeface="Raleway Medium"/>
              </a:defRPr>
            </a:lvl1pPr>
          </a:lstStyle>
          <a:p>
            <a:r>
              <a:t> Goals for Session</a:t>
            </a:r>
          </a:p>
        </p:txBody>
      </p:sp>
      <p:sp>
        <p:nvSpPr>
          <p:cNvPr id="120" name="Agenda and Activities"/>
          <p:cNvSpPr txBox="1"/>
          <p:nvPr/>
        </p:nvSpPr>
        <p:spPr>
          <a:xfrm>
            <a:off x="1352411" y="9348126"/>
            <a:ext cx="10210623" cy="850901"/>
          </a:xfrm>
          <a:prstGeom prst="rect">
            <a:avLst/>
          </a:prstGeom>
          <a:ln w="12700">
            <a:miter lim="400000"/>
          </a:ln>
          <a:effectLst>
            <a:outerShdw blurRad="139700" dist="30116"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661458" indent="-661458" algn="l">
              <a:spcBef>
                <a:spcPts val="5900"/>
              </a:spcBef>
              <a:buSzPct val="75000"/>
              <a:buBlip>
                <a:blip r:embed="rId5"/>
              </a:buBlip>
              <a:defRPr sz="5000">
                <a:solidFill>
                  <a:srgbClr val="FFFFFF"/>
                </a:solidFill>
                <a:latin typeface="Raleway Medium"/>
                <a:ea typeface="Raleway Medium"/>
                <a:cs typeface="Raleway Medium"/>
                <a:sym typeface="Raleway Medium"/>
              </a:defRPr>
            </a:lvl1pPr>
          </a:lstStyle>
          <a:p>
            <a:r>
              <a:t> Agenda and Activities</a:t>
            </a:r>
          </a:p>
        </p:txBody>
      </p:sp>
      <p:sp>
        <p:nvSpPr>
          <p:cNvPr id="121" name="Final Reflection"/>
          <p:cNvSpPr txBox="1"/>
          <p:nvPr/>
        </p:nvSpPr>
        <p:spPr>
          <a:xfrm>
            <a:off x="1352411" y="10444712"/>
            <a:ext cx="10210623" cy="850901"/>
          </a:xfrm>
          <a:prstGeom prst="rect">
            <a:avLst/>
          </a:prstGeom>
          <a:ln w="12700">
            <a:miter lim="400000"/>
          </a:ln>
          <a:effectLst>
            <a:outerShdw blurRad="139700" dist="30116"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661458" indent="-661458" algn="l">
              <a:spcBef>
                <a:spcPts val="5900"/>
              </a:spcBef>
              <a:buSzPct val="75000"/>
              <a:buBlip>
                <a:blip r:embed="rId6"/>
              </a:buBlip>
              <a:defRPr sz="5000">
                <a:solidFill>
                  <a:srgbClr val="FFFFFF"/>
                </a:solidFill>
                <a:latin typeface="Raleway Medium"/>
                <a:ea typeface="Raleway Medium"/>
                <a:cs typeface="Raleway Medium"/>
                <a:sym typeface="Raleway Medium"/>
              </a:defRPr>
            </a:lvl1pPr>
          </a:lstStyle>
          <a:p>
            <a:r>
              <a:t> Final Reflection</a:t>
            </a:r>
          </a:p>
        </p:txBody>
      </p:sp>
      <p:sp>
        <p:nvSpPr>
          <p:cNvPr id="122" name="Rectangle"/>
          <p:cNvSpPr/>
          <p:nvPr/>
        </p:nvSpPr>
        <p:spPr>
          <a:xfrm>
            <a:off x="0" y="12010890"/>
            <a:ext cx="24383999" cy="1716684"/>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algn="l" defTabSz="1828800">
              <a:defRPr sz="2400">
                <a:solidFill>
                  <a:srgbClr val="FFFFFF"/>
                </a:solidFill>
                <a:latin typeface="Helvetica"/>
                <a:ea typeface="Helvetica"/>
                <a:cs typeface="Helvetica"/>
                <a:sym typeface="Helvetica"/>
              </a:defRPr>
            </a:pPr>
            <a:endParaRPr/>
          </a:p>
        </p:txBody>
      </p:sp>
      <p:pic>
        <p:nvPicPr>
          <p:cNvPr id="123" name="page1image20922752.png" descr="page1image20922752.png"/>
          <p:cNvPicPr>
            <a:picLocks noChangeAspect="1"/>
          </p:cNvPicPr>
          <p:nvPr/>
        </p:nvPicPr>
        <p:blipFill>
          <a:blip r:embed="rId7"/>
          <a:stretch>
            <a:fillRect/>
          </a:stretch>
        </p:blipFill>
        <p:spPr>
          <a:xfrm>
            <a:off x="517199" y="12605168"/>
            <a:ext cx="357738" cy="513842"/>
          </a:xfrm>
          <a:prstGeom prst="rect">
            <a:avLst/>
          </a:prstGeom>
          <a:ln w="12700">
            <a:miter lim="400000"/>
          </a:ln>
        </p:spPr>
      </p:pic>
      <p:sp>
        <p:nvSpPr>
          <p:cNvPr id="124" name="Line"/>
          <p:cNvSpPr/>
          <p:nvPr/>
        </p:nvSpPr>
        <p:spPr>
          <a:xfrm flipV="1">
            <a:off x="1146150" y="12455620"/>
            <a:ext cx="1" cy="812939"/>
          </a:xfrm>
          <a:prstGeom prst="line">
            <a:avLst/>
          </a:prstGeom>
          <a:ln w="25400">
            <a:solidFill>
              <a:srgbClr val="FFFFFF"/>
            </a:solidFill>
            <a:miter lim="400000"/>
          </a:ln>
        </p:spPr>
        <p:txBody>
          <a:bodyPr lIns="0" tIns="0" rIns="0" bIns="0" anchor="ctr"/>
          <a:lstStyle/>
          <a:p>
            <a:pPr defTabSz="825500">
              <a:defRPr sz="3200">
                <a:solidFill>
                  <a:srgbClr val="FFFFFF"/>
                </a:solidFill>
                <a:latin typeface="Helvetica Neue"/>
                <a:ea typeface="Helvetica Neue"/>
                <a:cs typeface="Helvetica Neue"/>
                <a:sym typeface="Helvetica Neue"/>
              </a:defRPr>
            </a:pPr>
            <a:endParaRPr/>
          </a:p>
        </p:txBody>
      </p:sp>
      <p:pic>
        <p:nvPicPr>
          <p:cNvPr id="125" name="Image" descr="Image"/>
          <p:cNvPicPr>
            <a:picLocks noChangeAspect="1"/>
          </p:cNvPicPr>
          <p:nvPr/>
        </p:nvPicPr>
        <p:blipFill>
          <a:blip r:embed="rId8"/>
          <a:srcRect l="16141" t="20130" r="14153" b="20130"/>
          <a:stretch>
            <a:fillRect/>
          </a:stretch>
        </p:blipFill>
        <p:spPr>
          <a:xfrm>
            <a:off x="1314087" y="12516242"/>
            <a:ext cx="1907432" cy="691617"/>
          </a:xfrm>
          <a:prstGeom prst="rect">
            <a:avLst/>
          </a:prstGeom>
          <a:ln w="12700">
            <a:miter lim="400000"/>
          </a:ln>
        </p:spPr>
      </p:pic>
      <p:sp>
        <p:nvSpPr>
          <p:cNvPr id="126" name="ncpre"/>
          <p:cNvSpPr txBox="1"/>
          <p:nvPr/>
        </p:nvSpPr>
        <p:spPr>
          <a:xfrm>
            <a:off x="22423670" y="12455620"/>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94520">
              <a:srgbClr val="58AD88"/>
            </a:gs>
          </a:gsLst>
          <a:lin ang="5400000" scaled="0"/>
        </a:gradFill>
        <a:effectLst/>
      </p:bgPr>
    </p:bg>
    <p:spTree>
      <p:nvGrpSpPr>
        <p:cNvPr id="1" name=""/>
        <p:cNvGrpSpPr/>
        <p:nvPr/>
      </p:nvGrpSpPr>
      <p:grpSpPr>
        <a:xfrm>
          <a:off x="0" y="0"/>
          <a:ext cx="0" cy="0"/>
          <a:chOff x="0" y="0"/>
          <a:chExt cx="0" cy="0"/>
        </a:xfrm>
      </p:grpSpPr>
      <p:sp>
        <p:nvSpPr>
          <p:cNvPr id="128" name="GOALS:…"/>
          <p:cNvSpPr txBox="1"/>
          <p:nvPr/>
        </p:nvSpPr>
        <p:spPr>
          <a:xfrm>
            <a:off x="2609715" y="2930216"/>
            <a:ext cx="10252683" cy="88968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algn="l">
              <a:spcBef>
                <a:spcPts val="5900"/>
              </a:spcBef>
              <a:defRPr sz="4500">
                <a:latin typeface="Raleway Medium"/>
                <a:ea typeface="Raleway Medium"/>
                <a:cs typeface="Raleway Medium"/>
                <a:sym typeface="Raleway Medium"/>
              </a:defRPr>
            </a:pPr>
            <a:r>
              <a:t>GOALS:</a:t>
            </a:r>
          </a:p>
          <a:p>
            <a:pPr algn="l">
              <a:spcBef>
                <a:spcPts val="5900"/>
              </a:spcBef>
              <a:defRPr sz="4500">
                <a:latin typeface="Raleway Medium"/>
                <a:ea typeface="Raleway Medium"/>
                <a:cs typeface="Raleway Medium"/>
                <a:sym typeface="Raleway Medium"/>
              </a:defRPr>
            </a:pPr>
            <a:r>
              <a:t>Share the work that you are doing on your own as you go through the course</a:t>
            </a:r>
          </a:p>
          <a:p>
            <a:pPr algn="l">
              <a:spcBef>
                <a:spcPts val="5900"/>
              </a:spcBef>
              <a:defRPr sz="4500">
                <a:latin typeface="Raleway Medium"/>
                <a:ea typeface="Raleway Medium"/>
                <a:cs typeface="Raleway Medium"/>
                <a:sym typeface="Raleway Medium"/>
              </a:defRPr>
            </a:pPr>
            <a:r>
              <a:t>Reflect on your learning</a:t>
            </a:r>
          </a:p>
          <a:p>
            <a:pPr algn="l">
              <a:spcBef>
                <a:spcPts val="5900"/>
              </a:spcBef>
              <a:defRPr sz="4500">
                <a:latin typeface="Raleway Medium"/>
                <a:ea typeface="Raleway Medium"/>
                <a:cs typeface="Raleway Medium"/>
                <a:sym typeface="Raleway Medium"/>
              </a:defRPr>
            </a:pPr>
            <a:r>
              <a:t>Practice some of the tools that you were introduced to in the course </a:t>
            </a:r>
          </a:p>
          <a:p>
            <a:pPr lvl="4" indent="0" algn="l">
              <a:spcBef>
                <a:spcPts val="5900"/>
              </a:spcBef>
              <a:defRPr sz="4500">
                <a:latin typeface="Raleway Medium"/>
                <a:ea typeface="Raleway Medium"/>
                <a:cs typeface="Raleway Medium"/>
                <a:sym typeface="Raleway Medium"/>
              </a:defRPr>
            </a:pPr>
            <a:r>
              <a:t>Get to know others in your lab/class</a:t>
            </a:r>
          </a:p>
        </p:txBody>
      </p:sp>
      <p:sp>
        <p:nvSpPr>
          <p:cNvPr id="129" name="STRUCTURE:…"/>
          <p:cNvSpPr txBox="1"/>
          <p:nvPr/>
        </p:nvSpPr>
        <p:spPr>
          <a:xfrm>
            <a:off x="13705248" y="2854016"/>
            <a:ext cx="9280836" cy="73475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pPr algn="l" defTabSz="805100">
              <a:spcBef>
                <a:spcPts val="5700"/>
              </a:spcBef>
              <a:defRPr sz="4410">
                <a:latin typeface="Raleway Medium"/>
                <a:ea typeface="Raleway Medium"/>
                <a:cs typeface="Raleway Medium"/>
                <a:sym typeface="Raleway Medium"/>
              </a:defRPr>
            </a:pPr>
            <a:r>
              <a:t>STRUCTURE:</a:t>
            </a:r>
          </a:p>
          <a:p>
            <a:pPr algn="l" defTabSz="805100">
              <a:spcBef>
                <a:spcPts val="5700"/>
              </a:spcBef>
              <a:defRPr sz="4410">
                <a:latin typeface="Raleway Medium"/>
                <a:ea typeface="Raleway Medium"/>
                <a:cs typeface="Raleway Medium"/>
                <a:sym typeface="Raleway Medium"/>
              </a:defRPr>
            </a:pPr>
            <a:r>
              <a:t>Will meet every _ weeks for _ hours</a:t>
            </a:r>
          </a:p>
          <a:p>
            <a:pPr algn="l" defTabSz="805100">
              <a:spcBef>
                <a:spcPts val="5700"/>
              </a:spcBef>
              <a:defRPr sz="4410">
                <a:latin typeface="Raleway Medium"/>
                <a:ea typeface="Raleway Medium"/>
                <a:cs typeface="Raleway Medium"/>
                <a:sym typeface="Raleway Medium"/>
              </a:defRPr>
            </a:pPr>
            <a:r>
              <a:t>Large and small group discussions </a:t>
            </a:r>
          </a:p>
          <a:p>
            <a:pPr lvl="4" indent="0" algn="l" defTabSz="805100">
              <a:spcBef>
                <a:spcPts val="5700"/>
              </a:spcBef>
              <a:defRPr sz="4410">
                <a:latin typeface="Raleway Medium"/>
                <a:ea typeface="Raleway Medium"/>
                <a:cs typeface="Raleway Medium"/>
                <a:sym typeface="Raleway Medium"/>
              </a:defRPr>
            </a:pPr>
            <a:r>
              <a:t>Reflection, Better Science, and Lab Manual questions can be part of each session</a:t>
            </a:r>
          </a:p>
        </p:txBody>
      </p:sp>
      <p:pic>
        <p:nvPicPr>
          <p:cNvPr id="130" name="Image" descr="Image"/>
          <p:cNvPicPr>
            <a:picLocks noChangeAspect="1"/>
          </p:cNvPicPr>
          <p:nvPr/>
        </p:nvPicPr>
        <p:blipFill>
          <a:blip r:embed="rId2">
            <a:alphaModFix amt="20000"/>
          </a:blip>
          <a:stretch>
            <a:fillRect/>
          </a:stretch>
        </p:blipFill>
        <p:spPr>
          <a:xfrm>
            <a:off x="0" y="0"/>
            <a:ext cx="8354422" cy="8351976"/>
          </a:xfrm>
          <a:prstGeom prst="rect">
            <a:avLst/>
          </a:prstGeom>
          <a:ln w="12700">
            <a:miter lim="400000"/>
          </a:ln>
        </p:spPr>
      </p:pic>
      <p:sp>
        <p:nvSpPr>
          <p:cNvPr id="131" name="2.5 Session Goals"/>
          <p:cNvSpPr txBox="1"/>
          <p:nvPr/>
        </p:nvSpPr>
        <p:spPr>
          <a:xfrm>
            <a:off x="3219461" y="11801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2.5 Session Goals</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2.5 A Sympathetic Ear v1.00_01_59_21.Still001.jpg" descr="2.5 A Sympathetic Ear v1.00_01_59_21.Still001.jpg"/>
          <p:cNvPicPr>
            <a:picLocks noChangeAspect="1"/>
          </p:cNvPicPr>
          <p:nvPr/>
        </p:nvPicPr>
        <p:blipFill>
          <a:blip r:embed="rId2"/>
          <a:srcRect/>
          <a:stretch>
            <a:fillRect/>
          </a:stretch>
        </p:blipFill>
        <p:spPr>
          <a:xfrm>
            <a:off x="-82438" y="-746919"/>
            <a:ext cx="26038963" cy="14646913"/>
          </a:xfrm>
          <a:prstGeom prst="rect">
            <a:avLst/>
          </a:prstGeom>
          <a:ln w="12700">
            <a:miter lim="400000"/>
          </a:ln>
        </p:spPr>
      </p:pic>
      <p:sp>
        <p:nvSpPr>
          <p:cNvPr id="134" name="Rectangle"/>
          <p:cNvSpPr/>
          <p:nvPr/>
        </p:nvSpPr>
        <p:spPr>
          <a:xfrm>
            <a:off x="0" y="-43527"/>
            <a:ext cx="24384000" cy="12015410"/>
          </a:xfrm>
          <a:prstGeom prst="rect">
            <a:avLst/>
          </a:prstGeom>
          <a:gradFill>
            <a:gsLst>
              <a:gs pos="0">
                <a:srgbClr val="058D96">
                  <a:alpha val="64268"/>
                </a:srgbClr>
              </a:gs>
              <a:gs pos="47585">
                <a:srgbClr val="037094">
                  <a:alpha val="64268"/>
                </a:srgbClr>
              </a:gs>
              <a:gs pos="100000">
                <a:srgbClr val="005493">
                  <a:alpha val="64268"/>
                </a:srgbClr>
              </a:gs>
            </a:gsLst>
          </a:gradFill>
          <a:ln w="12700">
            <a:miter lim="400000"/>
          </a:ln>
        </p:spPr>
        <p:txBody>
          <a:bodyPr tIns="91439" bIns="91439" anchor="ctr"/>
          <a:lstStyle/>
          <a:p>
            <a:pPr defTabSz="1828800">
              <a:defRPr sz="2400">
                <a:solidFill>
                  <a:srgbClr val="FFFFFF"/>
                </a:solidFill>
                <a:latin typeface="Helvetica"/>
                <a:ea typeface="Helvetica"/>
                <a:cs typeface="Helvetica"/>
                <a:sym typeface="Helvetica"/>
              </a:defRPr>
            </a:pPr>
            <a:endParaRPr/>
          </a:p>
        </p:txBody>
      </p:sp>
      <p:sp>
        <p:nvSpPr>
          <p:cNvPr id="135" name="Shape"/>
          <p:cNvSpPr/>
          <p:nvPr/>
        </p:nvSpPr>
        <p:spPr>
          <a:xfrm>
            <a:off x="0" y="-73144"/>
            <a:ext cx="18951453" cy="120746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351" y="0"/>
                </a:lnTo>
                <a:lnTo>
                  <a:pt x="21600" y="21600"/>
                </a:lnTo>
                <a:lnTo>
                  <a:pt x="0" y="21600"/>
                </a:lnTo>
                <a:lnTo>
                  <a:pt x="0" y="0"/>
                </a:lnTo>
                <a:close/>
              </a:path>
            </a:pathLst>
          </a:custGeom>
          <a:blipFill>
            <a:blip r:embed="rId3">
              <a:alphaModFix amt="70000"/>
            </a:blip>
            <a:stretch>
              <a:fillRect/>
            </a:stretch>
          </a:blipFill>
          <a:ln w="12700">
            <a:miter lim="400000"/>
          </a:ln>
        </p:spPr>
        <p:txBody>
          <a:bodyPr lIns="91249" tIns="91249" rIns="91249" bIns="91249" anchor="ctr"/>
          <a:lstStyle/>
          <a:p>
            <a:pPr defTabSz="1828477">
              <a:defRPr>
                <a:solidFill>
                  <a:srgbClr val="E74B26"/>
                </a:solidFill>
                <a:latin typeface="Century Gothic"/>
                <a:ea typeface="Century Gothic"/>
                <a:cs typeface="Century Gothic"/>
                <a:sym typeface="Century Gothic"/>
              </a:defRPr>
            </a:pPr>
            <a:endParaRPr/>
          </a:p>
        </p:txBody>
      </p:sp>
      <p:sp>
        <p:nvSpPr>
          <p:cNvPr id="136" name="Activities and…"/>
          <p:cNvSpPr txBox="1"/>
          <p:nvPr/>
        </p:nvSpPr>
        <p:spPr>
          <a:xfrm>
            <a:off x="1053244" y="4893775"/>
            <a:ext cx="14163431" cy="4394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14400">
                <a:solidFill>
                  <a:srgbClr val="FFFFFF"/>
                </a:solidFill>
                <a:latin typeface="Raleway Italic"/>
                <a:ea typeface="Raleway Italic"/>
                <a:cs typeface="Raleway Italic"/>
                <a:sym typeface="Raleway Italic"/>
              </a:defRPr>
            </a:pPr>
            <a:r>
              <a:t>Activities and</a:t>
            </a:r>
          </a:p>
          <a:p>
            <a:pPr algn="l">
              <a:defRPr sz="14400">
                <a:solidFill>
                  <a:srgbClr val="FFFFFF"/>
                </a:solidFill>
                <a:latin typeface="Raleway Italic"/>
                <a:ea typeface="Raleway Italic"/>
                <a:cs typeface="Raleway Italic"/>
                <a:sym typeface="Raleway Italic"/>
              </a:defRPr>
            </a:pPr>
            <a:r>
              <a:t>Discussions</a:t>
            </a:r>
          </a:p>
        </p:txBody>
      </p:sp>
      <p:sp>
        <p:nvSpPr>
          <p:cNvPr id="137" name="Rectangle"/>
          <p:cNvSpPr/>
          <p:nvPr/>
        </p:nvSpPr>
        <p:spPr>
          <a:xfrm>
            <a:off x="0" y="12065000"/>
            <a:ext cx="24383999" cy="1524000"/>
          </a:xfrm>
          <a:prstGeom prst="rect">
            <a:avLst/>
          </a:prstGeom>
          <a:gradFill>
            <a:gsLst>
              <a:gs pos="0">
                <a:srgbClr val="058D96"/>
              </a:gs>
              <a:gs pos="74648">
                <a:srgbClr val="039973"/>
              </a:gs>
              <a:gs pos="100000">
                <a:srgbClr val="00A450"/>
              </a:gs>
            </a:gsLst>
          </a:gradFill>
          <a:ln w="12700">
            <a:miter lim="400000"/>
          </a:ln>
        </p:spPr>
        <p:txBody>
          <a:bodyPr tIns="91439" bIns="91439" anchor="ctr"/>
          <a:lstStyle/>
          <a:p>
            <a:pPr defTabSz="1828800">
              <a:defRPr sz="2400">
                <a:solidFill>
                  <a:srgbClr val="FFFFFF"/>
                </a:solidFill>
                <a:latin typeface="Raleway Light"/>
                <a:ea typeface="Raleway Light"/>
                <a:cs typeface="Raleway Light"/>
                <a:sym typeface="Raleway Light"/>
              </a:defRPr>
            </a:pPr>
            <a:endParaRPr/>
          </a:p>
        </p:txBody>
      </p:sp>
      <p:sp>
        <p:nvSpPr>
          <p:cNvPr id="138" name="Rectangle"/>
          <p:cNvSpPr/>
          <p:nvPr/>
        </p:nvSpPr>
        <p:spPr>
          <a:xfrm>
            <a:off x="0" y="13589000"/>
            <a:ext cx="24383999" cy="127000"/>
          </a:xfrm>
          <a:prstGeom prst="rect">
            <a:avLst/>
          </a:prstGeom>
          <a:solidFill>
            <a:srgbClr val="13294B"/>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pic>
        <p:nvPicPr>
          <p:cNvPr id="139" name="Image" descr="Image"/>
          <p:cNvPicPr>
            <a:picLocks noChangeAspect="1"/>
          </p:cNvPicPr>
          <p:nvPr/>
        </p:nvPicPr>
        <p:blipFill>
          <a:blip r:embed="rId4"/>
          <a:srcRect l="16141" t="20130" r="14153" b="20130"/>
          <a:stretch>
            <a:fillRect/>
          </a:stretch>
        </p:blipFill>
        <p:spPr>
          <a:xfrm>
            <a:off x="1314087" y="12516242"/>
            <a:ext cx="1907432" cy="691617"/>
          </a:xfrm>
          <a:prstGeom prst="rect">
            <a:avLst/>
          </a:prstGeom>
          <a:ln w="12700">
            <a:miter lim="400000"/>
          </a:ln>
        </p:spPr>
      </p:pic>
      <p:sp>
        <p:nvSpPr>
          <p:cNvPr id="140" name="Rectangle"/>
          <p:cNvSpPr/>
          <p:nvPr/>
        </p:nvSpPr>
        <p:spPr>
          <a:xfrm>
            <a:off x="-1" y="12001500"/>
            <a:ext cx="24384001" cy="63500"/>
          </a:xfrm>
          <a:prstGeom prst="rect">
            <a:avLst/>
          </a:prstGeom>
          <a:solidFill>
            <a:srgbClr val="CFD3D4"/>
          </a:solidFill>
          <a:ln w="12700">
            <a:miter lim="400000"/>
          </a:ln>
        </p:spPr>
        <p:txBody>
          <a:bodyPr lIns="71437" tIns="71437" rIns="71437" bIns="71437" anchor="ctr"/>
          <a:lstStyle/>
          <a:p>
            <a:pPr>
              <a:defRPr sz="3200">
                <a:solidFill>
                  <a:srgbClr val="000000"/>
                </a:solidFill>
                <a:latin typeface="Raleway Light"/>
                <a:ea typeface="Raleway Light"/>
                <a:cs typeface="Raleway Light"/>
                <a:sym typeface="Raleway Light"/>
              </a:defRPr>
            </a:pPr>
            <a:endParaRPr/>
          </a:p>
        </p:txBody>
      </p:sp>
      <p:sp>
        <p:nvSpPr>
          <p:cNvPr id="141" name="Group"/>
          <p:cNvSpPr txBox="1"/>
          <p:nvPr/>
        </p:nvSpPr>
        <p:spPr>
          <a:xfrm>
            <a:off x="22439375" y="12399263"/>
            <a:ext cx="1364914" cy="8129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00458" tIns="100458" rIns="100458" bIns="100458" anchor="ctr"/>
          <a:lstStyle>
            <a:lvl1pPr defTabSz="1155278">
              <a:defRPr sz="3800" b="1" i="1">
                <a:solidFill>
                  <a:srgbClr val="FFFFFF"/>
                </a:solidFill>
                <a:latin typeface="Times Roman"/>
                <a:ea typeface="Times Roman"/>
                <a:cs typeface="Times Roman"/>
                <a:sym typeface="Times Roman"/>
              </a:defRPr>
            </a:lvl1pPr>
          </a:lstStyle>
          <a:p>
            <a:r>
              <a:t>ncpre</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4BBCE"/>
            </a:gs>
          </a:gsLst>
          <a:lin ang="5400000" scaled="0"/>
        </a:gradFill>
        <a:effectLst/>
      </p:bgPr>
    </p:bg>
    <p:spTree>
      <p:nvGrpSpPr>
        <p:cNvPr id="1" name=""/>
        <p:cNvGrpSpPr/>
        <p:nvPr/>
      </p:nvGrpSpPr>
      <p:grpSpPr>
        <a:xfrm>
          <a:off x="0" y="0"/>
          <a:ext cx="0" cy="0"/>
          <a:chOff x="0" y="0"/>
          <a:chExt cx="0" cy="0"/>
        </a:xfrm>
      </p:grpSpPr>
      <p:pic>
        <p:nvPicPr>
          <p:cNvPr id="143" name="Image" descr="Image"/>
          <p:cNvPicPr>
            <a:picLocks noChangeAspect="1"/>
          </p:cNvPicPr>
          <p:nvPr/>
        </p:nvPicPr>
        <p:blipFill>
          <a:blip r:embed="rId2">
            <a:alphaModFix amt="20000"/>
          </a:blip>
          <a:stretch>
            <a:fillRect/>
          </a:stretch>
        </p:blipFill>
        <p:spPr>
          <a:xfrm>
            <a:off x="0" y="187769"/>
            <a:ext cx="8462935" cy="8458930"/>
          </a:xfrm>
          <a:prstGeom prst="rect">
            <a:avLst/>
          </a:prstGeom>
          <a:ln w="12700">
            <a:miter lim="400000"/>
          </a:ln>
        </p:spPr>
      </p:pic>
      <p:sp>
        <p:nvSpPr>
          <p:cNvPr id="144" name="Listening and Upstanding"/>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Listening and Upstanding</a:t>
            </a:r>
          </a:p>
        </p:txBody>
      </p:sp>
      <p:pic>
        <p:nvPicPr>
          <p:cNvPr id="145" name="Image" descr="Image"/>
          <p:cNvPicPr>
            <a:picLocks noChangeAspect="1"/>
          </p:cNvPicPr>
          <p:nvPr/>
        </p:nvPicPr>
        <p:blipFill>
          <a:blip r:embed="rId3"/>
          <a:stretch>
            <a:fillRect/>
          </a:stretch>
        </p:blipFill>
        <p:spPr>
          <a:xfrm>
            <a:off x="19562365" y="790198"/>
            <a:ext cx="4264225" cy="756404"/>
          </a:xfrm>
          <a:prstGeom prst="rect">
            <a:avLst/>
          </a:prstGeom>
          <a:ln w="12700">
            <a:miter lim="400000"/>
          </a:ln>
        </p:spPr>
      </p:pic>
      <p:pic>
        <p:nvPicPr>
          <p:cNvPr id="146" name="Image" descr="Image"/>
          <p:cNvPicPr>
            <a:picLocks noChangeAspect="1"/>
          </p:cNvPicPr>
          <p:nvPr/>
        </p:nvPicPr>
        <p:blipFill>
          <a:blip r:embed="rId4"/>
          <a:stretch>
            <a:fillRect/>
          </a:stretch>
        </p:blipFill>
        <p:spPr>
          <a:xfrm>
            <a:off x="18047493" y="1848039"/>
            <a:ext cx="5806282" cy="774322"/>
          </a:xfrm>
          <a:prstGeom prst="rect">
            <a:avLst/>
          </a:prstGeom>
          <a:ln w="12700">
            <a:miter lim="400000"/>
          </a:ln>
        </p:spPr>
      </p:pic>
      <p:sp>
        <p:nvSpPr>
          <p:cNvPr id="147" name="Meena talks to Ana Sofia about her frustrations with the poster session. Ana Sofia listens and coaches Meena on personal scripts, helps her process the experience, and gives her resources going forward.…"/>
          <p:cNvSpPr txBox="1">
            <a:spLocks noGrp="1"/>
          </p:cNvSpPr>
          <p:nvPr>
            <p:ph type="body" sz="half" idx="4294967295"/>
          </p:nvPr>
        </p:nvSpPr>
        <p:spPr>
          <a:xfrm>
            <a:off x="3951639" y="2923798"/>
            <a:ext cx="16480722" cy="5946751"/>
          </a:xfrm>
          <a:prstGeom prst="rect">
            <a:avLst/>
          </a:prstGeom>
        </p:spPr>
        <p:txBody>
          <a:bodyPr lIns="121899" tIns="121899" rIns="121899" bIns="121899" anchor="t"/>
          <a:lstStyle/>
          <a:p>
            <a:pPr marL="0" indent="0" defTabSz="632579">
              <a:spcBef>
                <a:spcPts val="4500"/>
              </a:spcBef>
              <a:buClr>
                <a:srgbClr val="424242"/>
              </a:buClr>
              <a:buSzTx/>
              <a:buFont typeface="Helvetica"/>
              <a:buNone/>
              <a:defRPr sz="3850"/>
            </a:pPr>
            <a:r>
              <a:t>Meena talks to Ana Sofia about her frustrations with the poster session. Ana Sofia listens and coaches Meena on personal scripts, helps her process the experience, and gives her resources going forward. </a:t>
            </a:r>
            <a:endParaRPr sz="1386"/>
          </a:p>
          <a:p>
            <a:pPr marL="0" indent="0" defTabSz="632579">
              <a:spcBef>
                <a:spcPts val="4500"/>
              </a:spcBef>
              <a:buClr>
                <a:srgbClr val="424242"/>
              </a:buClr>
              <a:buSzTx/>
              <a:buFont typeface="Helvetica"/>
              <a:buNone/>
              <a:defRPr sz="3850"/>
            </a:pPr>
            <a:r>
              <a:t>Discuss the following questions in your small groups (10-15 Minutes):</a:t>
            </a:r>
            <a:endParaRPr sz="1386"/>
          </a:p>
          <a:p>
            <a:pPr marL="1037272" indent="-887330" defTabSz="632579">
              <a:spcBef>
                <a:spcPts val="4500"/>
              </a:spcBef>
              <a:buClr>
                <a:srgbClr val="424242"/>
              </a:buClr>
              <a:buSzPts val="3800"/>
              <a:buFont typeface="Helvetica"/>
              <a:buChar char="●"/>
              <a:defRPr sz="3850"/>
            </a:pPr>
            <a:r>
              <a:t>Now that you've used the Decision Making Framework in a couple of instances, which one of the six questions would be most useful to find an answer in a situation similar to Meena's?</a:t>
            </a:r>
          </a:p>
        </p:txBody>
      </p:sp>
      <p:pic>
        <p:nvPicPr>
          <p:cNvPr id="148" name="Picture 6" descr="Picture 6"/>
          <p:cNvPicPr>
            <a:picLocks noChangeAspect="1"/>
          </p:cNvPicPr>
          <p:nvPr/>
        </p:nvPicPr>
        <p:blipFill>
          <a:blip r:embed="rId5"/>
          <a:stretch>
            <a:fillRect/>
          </a:stretch>
        </p:blipFill>
        <p:spPr>
          <a:xfrm>
            <a:off x="5682458" y="8471710"/>
            <a:ext cx="13019084" cy="3301088"/>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4BBCE"/>
            </a:gs>
          </a:gsLst>
          <a:lin ang="5400000" scaled="0"/>
        </a:gradFill>
        <a:effectLst/>
      </p:bgPr>
    </p:bg>
    <p:spTree>
      <p:nvGrpSpPr>
        <p:cNvPr id="1" name=""/>
        <p:cNvGrpSpPr/>
        <p:nvPr/>
      </p:nvGrpSpPr>
      <p:grpSpPr>
        <a:xfrm>
          <a:off x="0" y="0"/>
          <a:ext cx="0" cy="0"/>
          <a:chOff x="0" y="0"/>
          <a:chExt cx="0" cy="0"/>
        </a:xfrm>
      </p:grpSpPr>
      <p:pic>
        <p:nvPicPr>
          <p:cNvPr id="150" name="Image" descr="Image"/>
          <p:cNvPicPr>
            <a:picLocks noChangeAspect="1"/>
          </p:cNvPicPr>
          <p:nvPr/>
        </p:nvPicPr>
        <p:blipFill>
          <a:blip r:embed="rId2">
            <a:alphaModFix amt="20000"/>
          </a:blip>
          <a:stretch>
            <a:fillRect/>
          </a:stretch>
        </p:blipFill>
        <p:spPr>
          <a:xfrm>
            <a:off x="0" y="0"/>
            <a:ext cx="8462935" cy="8458930"/>
          </a:xfrm>
          <a:prstGeom prst="rect">
            <a:avLst/>
          </a:prstGeom>
          <a:ln w="12700">
            <a:miter lim="400000"/>
          </a:ln>
        </p:spPr>
      </p:pic>
      <p:sp>
        <p:nvSpPr>
          <p:cNvPr id="151" name="Listening and Upstanding"/>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Listening and Upstanding</a:t>
            </a:r>
          </a:p>
        </p:txBody>
      </p:sp>
      <p:pic>
        <p:nvPicPr>
          <p:cNvPr id="152" name="Image" descr="Image"/>
          <p:cNvPicPr>
            <a:picLocks noChangeAspect="1"/>
          </p:cNvPicPr>
          <p:nvPr/>
        </p:nvPicPr>
        <p:blipFill>
          <a:blip r:embed="rId3"/>
          <a:stretch>
            <a:fillRect/>
          </a:stretch>
        </p:blipFill>
        <p:spPr>
          <a:xfrm>
            <a:off x="19562365" y="790198"/>
            <a:ext cx="4264225" cy="756404"/>
          </a:xfrm>
          <a:prstGeom prst="rect">
            <a:avLst/>
          </a:prstGeom>
          <a:ln w="12700">
            <a:miter lim="400000"/>
          </a:ln>
        </p:spPr>
      </p:pic>
      <p:pic>
        <p:nvPicPr>
          <p:cNvPr id="153" name="Image" descr="Image"/>
          <p:cNvPicPr>
            <a:picLocks noChangeAspect="1"/>
          </p:cNvPicPr>
          <p:nvPr/>
        </p:nvPicPr>
        <p:blipFill>
          <a:blip r:embed="rId4"/>
          <a:stretch>
            <a:fillRect/>
          </a:stretch>
        </p:blipFill>
        <p:spPr>
          <a:xfrm>
            <a:off x="18047493" y="1848039"/>
            <a:ext cx="5806282" cy="774322"/>
          </a:xfrm>
          <a:prstGeom prst="rect">
            <a:avLst/>
          </a:prstGeom>
          <a:ln w="12700">
            <a:miter lim="400000"/>
          </a:ln>
        </p:spPr>
      </p:pic>
      <p:pic>
        <p:nvPicPr>
          <p:cNvPr id="154" name="Picture 6" descr="Picture 6"/>
          <p:cNvPicPr>
            <a:picLocks noChangeAspect="1"/>
          </p:cNvPicPr>
          <p:nvPr/>
        </p:nvPicPr>
        <p:blipFill>
          <a:blip r:embed="rId5"/>
          <a:stretch>
            <a:fillRect/>
          </a:stretch>
        </p:blipFill>
        <p:spPr>
          <a:xfrm>
            <a:off x="5682458" y="8471710"/>
            <a:ext cx="13019084" cy="3301088"/>
          </a:xfrm>
          <a:prstGeom prst="rect">
            <a:avLst/>
          </a:prstGeom>
          <a:ln w="12700">
            <a:miter lim="400000"/>
          </a:ln>
        </p:spPr>
      </p:pic>
      <p:sp>
        <p:nvSpPr>
          <p:cNvPr id="155" name="Share one or two key takeaways from your small group discussion with the whole group (5-10 Minutes)."/>
          <p:cNvSpPr txBox="1">
            <a:spLocks noGrp="1"/>
          </p:cNvSpPr>
          <p:nvPr>
            <p:ph type="body" sz="quarter" idx="4294967295"/>
          </p:nvPr>
        </p:nvSpPr>
        <p:spPr>
          <a:xfrm>
            <a:off x="5214237" y="5163600"/>
            <a:ext cx="13955526" cy="3388801"/>
          </a:xfrm>
          <a:prstGeom prst="rect">
            <a:avLst/>
          </a:prstGeom>
        </p:spPr>
        <p:txBody>
          <a:bodyPr lIns="121899" tIns="121899" rIns="121899" bIns="121899" anchor="t"/>
          <a:lstStyle>
            <a:lvl1pPr marL="0" indent="0">
              <a:buClr>
                <a:srgbClr val="424242"/>
              </a:buClr>
              <a:buSzTx/>
              <a:buFont typeface="Helvetica"/>
              <a:buNone/>
            </a:lvl1pPr>
          </a:lstStyle>
          <a:p>
            <a:r>
              <a:t>Share one or two key takeaways from your small group discussion with the whole group (5-10 Minutes).</a:t>
            </a:r>
          </a:p>
        </p:txBody>
      </p:sp>
      <p:sp>
        <p:nvSpPr>
          <p:cNvPr id="156" name="Large Group Discussion"/>
          <p:cNvSpPr txBox="1"/>
          <p:nvPr/>
        </p:nvSpPr>
        <p:spPr>
          <a:xfrm>
            <a:off x="3473461" y="2208317"/>
            <a:ext cx="15609094" cy="16077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6000">
                <a:solidFill>
                  <a:srgbClr val="408B94"/>
                </a:solidFill>
                <a:latin typeface="+mj-lt"/>
                <a:ea typeface="+mj-ea"/>
                <a:cs typeface="+mj-cs"/>
                <a:sym typeface="Lato Black"/>
              </a:defRPr>
            </a:lvl1pPr>
          </a:lstStyle>
          <a:p>
            <a:r>
              <a:t>Large Group Discussion</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09D8B"/>
            </a:gs>
          </a:gsLst>
          <a:lin ang="5400000" scaled="0"/>
        </a:gradFill>
        <a:effectLst/>
      </p:bgPr>
    </p:bg>
    <p:spTree>
      <p:nvGrpSpPr>
        <p:cNvPr id="1" name=""/>
        <p:cNvGrpSpPr/>
        <p:nvPr/>
      </p:nvGrpSpPr>
      <p:grpSpPr>
        <a:xfrm>
          <a:off x="0" y="0"/>
          <a:ext cx="0" cy="0"/>
          <a:chOff x="0" y="0"/>
          <a:chExt cx="0" cy="0"/>
        </a:xfrm>
      </p:grpSpPr>
      <p:pic>
        <p:nvPicPr>
          <p:cNvPr id="158" name="Image" descr="Image"/>
          <p:cNvPicPr>
            <a:picLocks noChangeAspect="1"/>
          </p:cNvPicPr>
          <p:nvPr/>
        </p:nvPicPr>
        <p:blipFill>
          <a:blip r:embed="rId2">
            <a:alphaModFix amt="20000"/>
          </a:blip>
          <a:stretch>
            <a:fillRect/>
          </a:stretch>
        </p:blipFill>
        <p:spPr>
          <a:xfrm>
            <a:off x="0" y="0"/>
            <a:ext cx="8875269" cy="8874107"/>
          </a:xfrm>
          <a:prstGeom prst="rect">
            <a:avLst/>
          </a:prstGeom>
          <a:ln w="12700">
            <a:miter lim="400000"/>
          </a:ln>
        </p:spPr>
      </p:pic>
      <p:pic>
        <p:nvPicPr>
          <p:cNvPr id="159" name="Image" descr="Image"/>
          <p:cNvPicPr>
            <a:picLocks noChangeAspect="1"/>
          </p:cNvPicPr>
          <p:nvPr/>
        </p:nvPicPr>
        <p:blipFill>
          <a:blip r:embed="rId3"/>
          <a:stretch>
            <a:fillRect/>
          </a:stretch>
        </p:blipFill>
        <p:spPr>
          <a:xfrm>
            <a:off x="18074602" y="558752"/>
            <a:ext cx="5854742" cy="756404"/>
          </a:xfrm>
          <a:prstGeom prst="rect">
            <a:avLst/>
          </a:prstGeom>
          <a:ln w="12700">
            <a:miter lim="400000"/>
          </a:ln>
        </p:spPr>
      </p:pic>
      <p:sp>
        <p:nvSpPr>
          <p:cNvPr id="160" name="Practice - Using the Personal Scripts"/>
          <p:cNvSpPr txBox="1"/>
          <p:nvPr/>
        </p:nvSpPr>
        <p:spPr>
          <a:xfrm>
            <a:off x="3473461" y="1103972"/>
            <a:ext cx="1393904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defTabSz="681870">
              <a:defRPr sz="6640">
                <a:solidFill>
                  <a:srgbClr val="408B94"/>
                </a:solidFill>
                <a:latin typeface="+mj-lt"/>
                <a:ea typeface="+mj-ea"/>
                <a:cs typeface="+mj-cs"/>
                <a:sym typeface="Lato Black"/>
              </a:defRPr>
            </a:lvl1pPr>
          </a:lstStyle>
          <a:p>
            <a:r>
              <a:t>Practice - Using the Personal Scripts</a:t>
            </a:r>
          </a:p>
        </p:txBody>
      </p:sp>
      <p:pic>
        <p:nvPicPr>
          <p:cNvPr id="161" name="Image" descr="Image"/>
          <p:cNvPicPr>
            <a:picLocks noChangeAspect="1"/>
          </p:cNvPicPr>
          <p:nvPr/>
        </p:nvPicPr>
        <p:blipFill>
          <a:blip r:embed="rId4"/>
          <a:stretch>
            <a:fillRect/>
          </a:stretch>
        </p:blipFill>
        <p:spPr>
          <a:xfrm>
            <a:off x="18098831" y="1520674"/>
            <a:ext cx="5806282" cy="774323"/>
          </a:xfrm>
          <a:prstGeom prst="rect">
            <a:avLst/>
          </a:prstGeom>
          <a:ln w="12700">
            <a:miter lim="400000"/>
          </a:ln>
        </p:spPr>
      </p:pic>
      <p:sp>
        <p:nvSpPr>
          <p:cNvPr id="162" name="At a lab group meeting, a male postdoc argues with the PI about the interpretation of results. The PI thanks him for the rigorous scientific debate. Later in the meeting, a female postdoc brings up a point related to the interpretation issue. The PI resp"/>
          <p:cNvSpPr txBox="1">
            <a:spLocks noGrp="1"/>
          </p:cNvSpPr>
          <p:nvPr>
            <p:ph type="body" idx="4294967295"/>
          </p:nvPr>
        </p:nvSpPr>
        <p:spPr>
          <a:xfrm>
            <a:off x="1636800" y="2994160"/>
            <a:ext cx="21711257" cy="8729745"/>
          </a:xfrm>
          <a:prstGeom prst="rect">
            <a:avLst/>
          </a:prstGeom>
        </p:spPr>
        <p:txBody>
          <a:bodyPr lIns="121899" tIns="121899" rIns="121899" bIns="121899" anchor="t"/>
          <a:lstStyle/>
          <a:p>
            <a:pPr marL="0" indent="0" defTabSz="583287">
              <a:spcBef>
                <a:spcPts val="4100"/>
              </a:spcBef>
              <a:buClr>
                <a:srgbClr val="424242"/>
              </a:buClr>
              <a:buSzTx/>
              <a:buFont typeface="Helvetica"/>
              <a:buNone/>
              <a:defRPr sz="3550"/>
            </a:pPr>
            <a:r>
              <a:t>At a lab group meeting, a male postdoc argues with the PI about the interpretation of results. The PI thanks him for the rigorous scientific debate. Later in the meeting, a female postdoc brings up a point related to the interpretation issue. The PI responds, “that snarky attitude must be PMS.” What do you do or say? </a:t>
            </a:r>
            <a:endParaRPr sz="851"/>
          </a:p>
          <a:p>
            <a:pPr marL="0" indent="0" defTabSz="583287">
              <a:spcBef>
                <a:spcPts val="4100"/>
              </a:spcBef>
              <a:buClr>
                <a:srgbClr val="424242"/>
              </a:buClr>
              <a:buSzTx/>
              <a:buFont typeface="Helvetica"/>
              <a:buNone/>
              <a:defRPr sz="3550"/>
            </a:pPr>
            <a:r>
              <a:t>With your small group (5-10 minutes): </a:t>
            </a:r>
            <a:endParaRPr sz="851"/>
          </a:p>
          <a:p>
            <a:pPr marL="760809" indent="-760809" defTabSz="583287">
              <a:spcBef>
                <a:spcPts val="4100"/>
              </a:spcBef>
              <a:buClr>
                <a:srgbClr val="424242"/>
              </a:buClr>
              <a:buSzPts val="3500"/>
              <a:buFont typeface="Helvetica"/>
              <a:buChar char="●"/>
              <a:defRPr sz="3550"/>
            </a:pPr>
            <a:r>
              <a:t>Write down 1-2 different personal scripts that could be used if:</a:t>
            </a:r>
            <a:endParaRPr sz="851"/>
          </a:p>
          <a:p>
            <a:pPr marL="1302301" lvl="1" indent="-869496" defTabSz="583287">
              <a:spcBef>
                <a:spcPts val="4100"/>
              </a:spcBef>
              <a:buClr>
                <a:srgbClr val="424242"/>
              </a:buClr>
              <a:buSzPts val="3500"/>
              <a:buFont typeface="Helvetica"/>
              <a:buChar char="○"/>
              <a:defRPr sz="3550"/>
            </a:pPr>
            <a:r>
              <a:t>You are the person being addressed</a:t>
            </a:r>
            <a:endParaRPr sz="710"/>
          </a:p>
          <a:p>
            <a:pPr marL="1302301" lvl="1" indent="-869496" defTabSz="583287">
              <a:spcBef>
                <a:spcPts val="4100"/>
              </a:spcBef>
              <a:buClr>
                <a:srgbClr val="424242"/>
              </a:buClr>
              <a:buSzPts val="3500"/>
              <a:buFont typeface="Helvetica"/>
              <a:buChar char="○"/>
              <a:defRPr sz="3550"/>
            </a:pPr>
            <a:r>
              <a:t>You’re a low powered member of the lab in the room when the comments were made</a:t>
            </a:r>
            <a:endParaRPr sz="710"/>
          </a:p>
          <a:p>
            <a:pPr marL="1302301" lvl="1" indent="-869496" defTabSz="583287">
              <a:spcBef>
                <a:spcPts val="4100"/>
              </a:spcBef>
              <a:buClr>
                <a:srgbClr val="424242"/>
              </a:buClr>
              <a:buSzPts val="3500"/>
              <a:buFont typeface="Helvetica"/>
              <a:buChar char="○"/>
              <a:defRPr sz="3550"/>
            </a:pPr>
            <a:r>
              <a:t>You are a member of the lab and have enough power to take a bigger risk in pushing back</a:t>
            </a:r>
            <a:endParaRPr sz="1136"/>
          </a:p>
          <a:p>
            <a:pPr marL="0" indent="0" defTabSz="583287">
              <a:spcBef>
                <a:spcPts val="4100"/>
              </a:spcBef>
              <a:buClr>
                <a:srgbClr val="424242"/>
              </a:buClr>
              <a:buSzTx/>
              <a:buFont typeface="Helvetica"/>
              <a:buNone/>
              <a:defRPr sz="3550"/>
            </a:pPr>
            <a:r>
              <a:t>Share your ideas with the larger group (10 Minutes)</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83B394"/>
            </a:gs>
          </a:gsLst>
          <a:lin ang="5400000" scaled="0"/>
        </a:gradFill>
        <a:effectLst/>
      </p:bgPr>
    </p:bg>
    <p:spTree>
      <p:nvGrpSpPr>
        <p:cNvPr id="1" name=""/>
        <p:cNvGrpSpPr/>
        <p:nvPr/>
      </p:nvGrpSpPr>
      <p:grpSpPr>
        <a:xfrm>
          <a:off x="0" y="0"/>
          <a:ext cx="0" cy="0"/>
          <a:chOff x="0" y="0"/>
          <a:chExt cx="0" cy="0"/>
        </a:xfrm>
      </p:grpSpPr>
      <p:pic>
        <p:nvPicPr>
          <p:cNvPr id="164" name="Image" descr="Image"/>
          <p:cNvPicPr>
            <a:picLocks noChangeAspect="1"/>
          </p:cNvPicPr>
          <p:nvPr/>
        </p:nvPicPr>
        <p:blipFill>
          <a:blip r:embed="rId2">
            <a:alphaModFix amt="18249"/>
          </a:blip>
          <a:stretch>
            <a:fillRect/>
          </a:stretch>
        </p:blipFill>
        <p:spPr>
          <a:xfrm>
            <a:off x="0" y="0"/>
            <a:ext cx="7827468" cy="7825176"/>
          </a:xfrm>
          <a:prstGeom prst="rect">
            <a:avLst/>
          </a:prstGeom>
          <a:ln w="12700">
            <a:miter lim="400000"/>
          </a:ln>
        </p:spPr>
      </p:pic>
      <p:pic>
        <p:nvPicPr>
          <p:cNvPr id="165" name="Image" descr="Image"/>
          <p:cNvPicPr>
            <a:picLocks noChangeAspect="1"/>
          </p:cNvPicPr>
          <p:nvPr/>
        </p:nvPicPr>
        <p:blipFill>
          <a:blip r:embed="rId3"/>
          <a:stretch>
            <a:fillRect/>
          </a:stretch>
        </p:blipFill>
        <p:spPr>
          <a:xfrm>
            <a:off x="18995581" y="667108"/>
            <a:ext cx="4934836" cy="703455"/>
          </a:xfrm>
          <a:prstGeom prst="rect">
            <a:avLst/>
          </a:prstGeom>
          <a:ln w="12700">
            <a:miter lim="400000"/>
          </a:ln>
        </p:spPr>
      </p:pic>
      <p:sp>
        <p:nvSpPr>
          <p:cNvPr id="166" name="Better Science Discussion"/>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Better Science Discussion</a:t>
            </a:r>
          </a:p>
        </p:txBody>
      </p:sp>
      <p:sp>
        <p:nvSpPr>
          <p:cNvPr id="167" name="Key to the topic of this episode is the general disarray of the lab notebooks in the Sorenson Lab.…"/>
          <p:cNvSpPr txBox="1">
            <a:spLocks noGrp="1"/>
          </p:cNvSpPr>
          <p:nvPr>
            <p:ph type="body" idx="4294967295"/>
          </p:nvPr>
        </p:nvSpPr>
        <p:spPr>
          <a:xfrm>
            <a:off x="2661438" y="2964714"/>
            <a:ext cx="19061124" cy="8700972"/>
          </a:xfrm>
          <a:prstGeom prst="rect">
            <a:avLst/>
          </a:prstGeom>
        </p:spPr>
        <p:txBody>
          <a:bodyPr lIns="121899" tIns="121899" rIns="121899" bIns="121899" anchor="t"/>
          <a:lstStyle/>
          <a:p>
            <a:pPr marL="0" indent="0" defTabSz="714732">
              <a:spcBef>
                <a:spcPts val="5100"/>
              </a:spcBef>
              <a:buClr>
                <a:srgbClr val="424242"/>
              </a:buClr>
              <a:buSzTx/>
              <a:buFont typeface="Helvetica"/>
              <a:buNone/>
              <a:defRPr sz="4350"/>
            </a:pPr>
            <a:r>
              <a:t>Key to the topic of this episode is the general disarray of the lab notebooks in the Sorenson Lab. </a:t>
            </a:r>
            <a:endParaRPr sz="1566"/>
          </a:p>
          <a:p>
            <a:pPr marL="0" indent="0" defTabSz="714732">
              <a:spcBef>
                <a:spcPts val="5100"/>
              </a:spcBef>
              <a:buClr>
                <a:srgbClr val="424242"/>
              </a:buClr>
              <a:buSzTx/>
              <a:buFont typeface="Helvetica"/>
              <a:buNone/>
              <a:defRPr sz="4350"/>
            </a:pPr>
            <a:r>
              <a:t>Discuss the following questions (10-15 Minutes):</a:t>
            </a:r>
            <a:endParaRPr sz="1566"/>
          </a:p>
          <a:p>
            <a:pPr marL="690562" indent="-690562" defTabSz="714732">
              <a:spcBef>
                <a:spcPts val="5100"/>
              </a:spcBef>
              <a:buClr>
                <a:srgbClr val="424242"/>
              </a:buClr>
              <a:buSzPts val="4300"/>
              <a:buFont typeface="Helvetica"/>
              <a:buChar char="●"/>
              <a:defRPr sz="4350"/>
            </a:pPr>
            <a:r>
              <a:t>What controls should be in place to ensure that all relevant information makes it into a lab notebook?</a:t>
            </a:r>
          </a:p>
          <a:p>
            <a:pPr marL="690562" indent="-690562" defTabSz="714732">
              <a:spcBef>
                <a:spcPts val="5100"/>
              </a:spcBef>
              <a:buClr>
                <a:srgbClr val="424242"/>
              </a:buClr>
              <a:buSzPts val="4300"/>
              <a:buFont typeface="Helvetica"/>
              <a:buChar char="●"/>
              <a:defRPr sz="4350"/>
            </a:pPr>
            <a:r>
              <a:t>What IS relevant information [while that might differ project to project, are there any pieces of information that should ALWAYS be included in a lab notebook?]?</a:t>
            </a:r>
          </a:p>
          <a:p>
            <a:pPr marL="690562" indent="-690562" defTabSz="714732">
              <a:spcBef>
                <a:spcPts val="5100"/>
              </a:spcBef>
              <a:buClr>
                <a:srgbClr val="424242"/>
              </a:buClr>
              <a:buSzPts val="4300"/>
              <a:buFont typeface="Helvetica"/>
              <a:buChar char="●"/>
              <a:defRPr sz="4350"/>
            </a:pPr>
            <a:r>
              <a:t>How can lab members hold each other accountable?</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FFF"/>
            </a:gs>
            <a:gs pos="30501">
              <a:srgbClr val="E8F7F6"/>
            </a:gs>
            <a:gs pos="42243">
              <a:srgbClr val="DDF3F2"/>
            </a:gs>
            <a:gs pos="51820">
              <a:srgbClr val="D1EFED"/>
            </a:gs>
            <a:gs pos="100000">
              <a:srgbClr val="9EB7DC"/>
            </a:gs>
          </a:gsLst>
          <a:lin ang="5400000" scaled="0"/>
        </a:gradFill>
        <a:effectLst/>
      </p:bgPr>
    </p:bg>
    <p:spTree>
      <p:nvGrpSpPr>
        <p:cNvPr id="1" name=""/>
        <p:cNvGrpSpPr/>
        <p:nvPr/>
      </p:nvGrpSpPr>
      <p:grpSpPr>
        <a:xfrm>
          <a:off x="0" y="0"/>
          <a:ext cx="0" cy="0"/>
          <a:chOff x="0" y="0"/>
          <a:chExt cx="0" cy="0"/>
        </a:xfrm>
      </p:grpSpPr>
      <p:pic>
        <p:nvPicPr>
          <p:cNvPr id="169" name="Image" descr="Image"/>
          <p:cNvPicPr>
            <a:picLocks noChangeAspect="1"/>
          </p:cNvPicPr>
          <p:nvPr/>
        </p:nvPicPr>
        <p:blipFill>
          <a:blip r:embed="rId2">
            <a:alphaModFix amt="18249"/>
          </a:blip>
          <a:stretch>
            <a:fillRect/>
          </a:stretch>
        </p:blipFill>
        <p:spPr>
          <a:xfrm>
            <a:off x="0" y="0"/>
            <a:ext cx="7827468" cy="7825176"/>
          </a:xfrm>
          <a:prstGeom prst="rect">
            <a:avLst/>
          </a:prstGeom>
          <a:ln w="12700">
            <a:miter lim="400000"/>
          </a:ln>
        </p:spPr>
      </p:pic>
      <p:pic>
        <p:nvPicPr>
          <p:cNvPr id="170" name="Image" descr="Image"/>
          <p:cNvPicPr>
            <a:picLocks noChangeAspect="1"/>
          </p:cNvPicPr>
          <p:nvPr/>
        </p:nvPicPr>
        <p:blipFill>
          <a:blip r:embed="rId3"/>
          <a:stretch>
            <a:fillRect/>
          </a:stretch>
        </p:blipFill>
        <p:spPr>
          <a:xfrm>
            <a:off x="19684689" y="611723"/>
            <a:ext cx="4310219" cy="712625"/>
          </a:xfrm>
          <a:prstGeom prst="rect">
            <a:avLst/>
          </a:prstGeom>
          <a:ln w="12700">
            <a:miter lim="400000"/>
          </a:ln>
        </p:spPr>
      </p:pic>
      <p:sp>
        <p:nvSpPr>
          <p:cNvPr id="171" name="Lab Manual Discussion Questions"/>
          <p:cNvSpPr txBox="1"/>
          <p:nvPr/>
        </p:nvSpPr>
        <p:spPr>
          <a:xfrm>
            <a:off x="3473461" y="1103972"/>
            <a:ext cx="15609094" cy="16077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lvl1pPr algn="l">
              <a:defRPr sz="8000">
                <a:solidFill>
                  <a:srgbClr val="408B94"/>
                </a:solidFill>
                <a:latin typeface="+mj-lt"/>
                <a:ea typeface="+mj-ea"/>
                <a:cs typeface="+mj-cs"/>
                <a:sym typeface="Lato Black"/>
              </a:defRPr>
            </a:lvl1pPr>
          </a:lstStyle>
          <a:p>
            <a:r>
              <a:t>Lab Manual Discussion Questions</a:t>
            </a:r>
          </a:p>
        </p:txBody>
      </p:sp>
      <p:sp>
        <p:nvSpPr>
          <p:cNvPr id="172" name="Consider how at the center of these scenes are issues of mentoring, upstanding, and getting access to external resources for help.…"/>
          <p:cNvSpPr txBox="1">
            <a:spLocks noGrp="1"/>
          </p:cNvSpPr>
          <p:nvPr>
            <p:ph type="body" idx="4294967295"/>
          </p:nvPr>
        </p:nvSpPr>
        <p:spPr>
          <a:xfrm>
            <a:off x="1656253" y="2958200"/>
            <a:ext cx="21071494" cy="8412642"/>
          </a:xfrm>
          <a:prstGeom prst="rect">
            <a:avLst/>
          </a:prstGeom>
        </p:spPr>
        <p:txBody>
          <a:bodyPr lIns="121899" tIns="121899" rIns="121899" bIns="121899" anchor="t"/>
          <a:lstStyle/>
          <a:p>
            <a:pPr marL="0" indent="0" defTabSz="805100">
              <a:spcBef>
                <a:spcPts val="5700"/>
              </a:spcBef>
              <a:buClr>
                <a:srgbClr val="424242"/>
              </a:buClr>
              <a:buSzTx/>
              <a:buFont typeface="Helvetica"/>
              <a:buNone/>
              <a:defRPr sz="4900"/>
            </a:pPr>
            <a:r>
              <a:t>Consider how at the center of these scenes are issues of mentoring, upstanding, and getting access to external resources for help. </a:t>
            </a:r>
            <a:endParaRPr sz="1764"/>
          </a:p>
          <a:p>
            <a:pPr marL="0" indent="0" defTabSz="805100">
              <a:spcBef>
                <a:spcPts val="5700"/>
              </a:spcBef>
              <a:buClr>
                <a:srgbClr val="424242"/>
              </a:buClr>
              <a:buSzTx/>
              <a:buFont typeface="Helvetica"/>
              <a:buNone/>
              <a:defRPr sz="4900"/>
            </a:pPr>
            <a:r>
              <a:t>In small groups, discuss the following (10 Minutes):</a:t>
            </a:r>
            <a:endParaRPr sz="1568"/>
          </a:p>
          <a:p>
            <a:pPr marL="1320164" indent="-1129330" defTabSz="805100">
              <a:spcBef>
                <a:spcPts val="5700"/>
              </a:spcBef>
              <a:buClr>
                <a:srgbClr val="424242"/>
              </a:buClr>
              <a:buSzPts val="4900"/>
              <a:buFont typeface="Helvetica"/>
              <a:buChar char="●"/>
              <a:defRPr sz="4900"/>
            </a:pPr>
            <a:r>
              <a:t>What additional resources [organizations, activities] like those you identified in the logbook would you include in the lab manual for various members of your lab?</a:t>
            </a:r>
          </a:p>
          <a:p>
            <a:pPr marL="1320164" indent="-1129330" defTabSz="805100">
              <a:spcBef>
                <a:spcPts val="5700"/>
              </a:spcBef>
              <a:buClr>
                <a:srgbClr val="424242"/>
              </a:buClr>
              <a:buSzPts val="4900"/>
              <a:buFont typeface="Helvetica"/>
              <a:buChar char="●"/>
              <a:defRPr sz="4900"/>
            </a:pPr>
            <a:r>
              <a:t>If not problematic, consider sharing with the group to get a sense of the range of experiences/concerns that you and others face.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sld>
</file>

<file path=ppt/theme/theme1.xml><?xml version="1.0" encoding="utf-8"?>
<a:theme xmlns:a="http://schemas.openxmlformats.org/drawingml/2006/main" name="White">
  <a:themeElements>
    <a:clrScheme name="White">
      <a:dk1>
        <a:srgbClr val="5E5E5E"/>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Lato Black"/>
        <a:ea typeface="Lato Black"/>
        <a:cs typeface="Lato Black"/>
      </a:majorFont>
      <a:minorFont>
        <a:latin typeface="Raleway"/>
        <a:ea typeface="Raleway"/>
        <a:cs typeface="Ralewa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1531"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5E5E5E"/>
            </a:solidFill>
            <a:effectLst/>
            <a:uFillTx/>
            <a:latin typeface="Raleway SemiBold"/>
            <a:ea typeface="Raleway SemiBold"/>
            <a:cs typeface="Raleway SemiBold"/>
            <a:sym typeface="Raleway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533</Words>
  <Application>Microsoft Macintosh PowerPoint</Application>
  <PresentationFormat>Custom</PresentationFormat>
  <Paragraphs>44</Paragraphs>
  <Slides>9</Slides>
  <Notes>0</Notes>
  <HiddenSlides>1</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9</vt:i4>
      </vt:variant>
    </vt:vector>
  </HeadingPairs>
  <TitlesOfParts>
    <vt:vector size="23" baseType="lpstr">
      <vt:lpstr>Arvo</vt:lpstr>
      <vt:lpstr>Century Gothic</vt:lpstr>
      <vt:lpstr>Helvetica</vt:lpstr>
      <vt:lpstr>Helvetica Light</vt:lpstr>
      <vt:lpstr>Helvetica Neue</vt:lpstr>
      <vt:lpstr>Helvetica Neue Light</vt:lpstr>
      <vt:lpstr>Lato Black</vt:lpstr>
      <vt:lpstr>Raleway Italic</vt:lpstr>
      <vt:lpstr>Raleway Light</vt:lpstr>
      <vt:lpstr>Raleway Medium</vt:lpstr>
      <vt:lpstr>Raleway SemiBold</vt:lpstr>
      <vt:lpstr>Times Roman</vt:lpstr>
      <vt:lpstr>Trebuchet MS</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Henderson, Corinne Marie</cp:lastModifiedBy>
  <cp:revision>1</cp:revision>
  <dcterms:modified xsi:type="dcterms:W3CDTF">2023-05-16T21:33:48Z</dcterms:modified>
</cp:coreProperties>
</file>