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1pPr>
    <a:lvl2pPr marL="0" marR="0" indent="2286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2pPr>
    <a:lvl3pPr marL="0" marR="0" indent="4572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3pPr>
    <a:lvl4pPr marL="0" marR="0" indent="6858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4pPr>
    <a:lvl5pPr marL="0" marR="0" indent="9144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5pPr>
    <a:lvl6pPr marL="0" marR="0" indent="11430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6pPr>
    <a:lvl7pPr marL="0" marR="0" indent="13716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7pPr>
    <a:lvl8pPr marL="0" marR="0" indent="16002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8pPr>
    <a:lvl9pPr marL="0" marR="0" indent="18288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58" d="100"/>
          <a:sy n="58" d="100"/>
        </p:scale>
        <p:origin x="920"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 name="Shape 112"/>
          <p:cNvSpPr>
            <a:spLocks noGrp="1" noRot="1" noChangeAspect="1"/>
          </p:cNvSpPr>
          <p:nvPr>
            <p:ph type="sldImg"/>
          </p:nvPr>
        </p:nvSpPr>
        <p:spPr>
          <a:xfrm>
            <a:off x="1143000" y="685800"/>
            <a:ext cx="4572000" cy="3429000"/>
          </a:xfrm>
          <a:prstGeom prst="rect">
            <a:avLst/>
          </a:prstGeom>
        </p:spPr>
        <p:txBody>
          <a:bodyPr/>
          <a:lstStyle/>
          <a:p>
            <a:endParaRPr/>
          </a:p>
        </p:txBody>
      </p:sp>
      <p:sp>
        <p:nvSpPr>
          <p:cNvPr id="113" name="Shape 11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Facilitator Slide Template">
    <p:bg>
      <p:bgPr>
        <a:gradFill flip="none" rotWithShape="1">
          <a:gsLst>
            <a:gs pos="0">
              <a:srgbClr val="FFFFFF"/>
            </a:gs>
            <a:gs pos="30501">
              <a:srgbClr val="E8F7F6"/>
            </a:gs>
            <a:gs pos="42243">
              <a:srgbClr val="DDF3F2"/>
            </a:gs>
            <a:gs pos="51820">
              <a:srgbClr val="D1EFED"/>
            </a:gs>
            <a:gs pos="94520">
              <a:srgbClr val="58ADAF"/>
            </a:gs>
          </a:gsLst>
          <a:lin ang="5400000" scaled="0"/>
        </a:gradFill>
        <a:effectLst/>
      </p:bgPr>
    </p:bg>
    <p:spTree>
      <p:nvGrpSpPr>
        <p:cNvPr id="1" name=""/>
        <p:cNvGrpSpPr/>
        <p:nvPr/>
      </p:nvGrpSpPr>
      <p:grpSpPr>
        <a:xfrm>
          <a:off x="0" y="0"/>
          <a:ext cx="0" cy="0"/>
          <a:chOff x="0" y="0"/>
          <a:chExt cx="0" cy="0"/>
        </a:xfrm>
      </p:grpSpPr>
      <p:grpSp>
        <p:nvGrpSpPr>
          <p:cNvPr id="38" name="Group"/>
          <p:cNvGrpSpPr/>
          <p:nvPr/>
        </p:nvGrpSpPr>
        <p:grpSpPr>
          <a:xfrm>
            <a:off x="-1" y="-1"/>
            <a:ext cx="24384001" cy="13716001"/>
            <a:chOff x="0" y="0"/>
            <a:chExt cx="24384000" cy="13716000"/>
          </a:xfrm>
        </p:grpSpPr>
        <p:sp>
          <p:nvSpPr>
            <p:cNvPr id="30" name="Rectangle"/>
            <p:cNvSpPr/>
            <p:nvPr/>
          </p:nvSpPr>
          <p:spPr>
            <a:xfrm>
              <a:off x="0" y="12065000"/>
              <a:ext cx="24383999" cy="1524000"/>
            </a:xfrm>
            <a:prstGeom prst="rect">
              <a:avLst/>
            </a:prstGeom>
            <a:gradFill flip="none" rotWithShape="1">
              <a:gsLst>
                <a:gs pos="0">
                  <a:srgbClr val="058D96"/>
                </a:gs>
                <a:gs pos="74648">
                  <a:srgbClr val="039973"/>
                </a:gs>
                <a:gs pos="100000">
                  <a:srgbClr val="00A450"/>
                </a:gs>
              </a:gsLst>
              <a:lin ang="0" scaled="0"/>
            </a:gradFill>
            <a:ln w="12700" cap="flat">
              <a:noFill/>
              <a:miter lim="400000"/>
            </a:ln>
            <a:effectLst/>
          </p:spPr>
          <p:txBody>
            <a:bodyPr wrap="square" lIns="91439" tIns="91439" rIns="91439" bIns="91439" numCol="1" anchor="ctr">
              <a:noAutofit/>
            </a:bodyPr>
            <a:lstStyle/>
            <a:p>
              <a:pPr algn="l" defTabSz="1828800">
                <a:defRPr sz="2400">
                  <a:solidFill>
                    <a:srgbClr val="FFFFFF"/>
                  </a:solidFill>
                  <a:latin typeface="Helvetica"/>
                  <a:ea typeface="Helvetica"/>
                  <a:cs typeface="Helvetica"/>
                  <a:sym typeface="Helvetica"/>
                </a:defRPr>
              </a:pPr>
              <a:endParaRPr/>
            </a:p>
          </p:txBody>
        </p:sp>
        <p:sp>
          <p:nvSpPr>
            <p:cNvPr id="31" name="Rectangle"/>
            <p:cNvSpPr/>
            <p:nvPr/>
          </p:nvSpPr>
          <p:spPr>
            <a:xfrm>
              <a:off x="0" y="13589000"/>
              <a:ext cx="24383999" cy="127000"/>
            </a:xfrm>
            <a:prstGeom prst="rect">
              <a:avLst/>
            </a:prstGeom>
            <a:solidFill>
              <a:srgbClr val="13294B"/>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endParaRPr/>
            </a:p>
          </p:txBody>
        </p:sp>
        <p:pic>
          <p:nvPicPr>
            <p:cNvPr id="32" name="page1image20922752.png" descr="page1image20922752.png"/>
            <p:cNvPicPr>
              <a:picLocks noChangeAspect="1"/>
            </p:cNvPicPr>
            <p:nvPr/>
          </p:nvPicPr>
          <p:blipFill>
            <a:blip r:embed="rId2"/>
            <a:stretch>
              <a:fillRect/>
            </a:stretch>
          </p:blipFill>
          <p:spPr>
            <a:xfrm>
              <a:off x="517199" y="12605168"/>
              <a:ext cx="357738" cy="513842"/>
            </a:xfrm>
            <a:prstGeom prst="rect">
              <a:avLst/>
            </a:prstGeom>
            <a:ln w="12700" cap="flat">
              <a:noFill/>
              <a:miter lim="400000"/>
            </a:ln>
            <a:effectLst/>
          </p:spPr>
        </p:pic>
        <p:sp>
          <p:nvSpPr>
            <p:cNvPr id="33" name="Line"/>
            <p:cNvSpPr/>
            <p:nvPr/>
          </p:nvSpPr>
          <p:spPr>
            <a:xfrm flipV="1">
              <a:off x="1146150" y="12455620"/>
              <a:ext cx="1" cy="812939"/>
            </a:xfrm>
            <a:prstGeom prst="line">
              <a:avLst/>
            </a:prstGeom>
            <a:noFill/>
            <a:ln w="25400" cap="flat">
              <a:solidFill>
                <a:srgbClr val="FFFFFF"/>
              </a:solidFill>
              <a:prstDash val="solid"/>
              <a:miter lim="400000"/>
            </a:ln>
            <a:effectLst/>
          </p:spPr>
          <p:txBody>
            <a:bodyPr wrap="square" lIns="0" tIns="0" rIns="0" bIns="0" numCol="1" anchor="ctr">
              <a:noAutofit/>
            </a:bodyPr>
            <a:lstStyle/>
            <a:p>
              <a:pPr defTabSz="825500">
                <a:defRPr sz="3200">
                  <a:solidFill>
                    <a:srgbClr val="FFFFFF"/>
                  </a:solidFill>
                  <a:latin typeface="Helvetica Neue"/>
                  <a:ea typeface="Helvetica Neue"/>
                  <a:cs typeface="Helvetica Neue"/>
                  <a:sym typeface="Helvetica Neue"/>
                </a:defRPr>
              </a:pPr>
              <a:endParaRPr/>
            </a:p>
          </p:txBody>
        </p:sp>
        <p:pic>
          <p:nvPicPr>
            <p:cNvPr id="34" name="Image" descr="Image"/>
            <p:cNvPicPr>
              <a:picLocks noChangeAspect="1"/>
            </p:cNvPicPr>
            <p:nvPr/>
          </p:nvPicPr>
          <p:blipFill>
            <a:blip r:embed="rId3"/>
            <a:srcRect l="16141" t="20130" r="14153" b="20130"/>
            <a:stretch>
              <a:fillRect/>
            </a:stretch>
          </p:blipFill>
          <p:spPr>
            <a:xfrm>
              <a:off x="1314087" y="12516242"/>
              <a:ext cx="1907432" cy="691617"/>
            </a:xfrm>
            <a:prstGeom prst="rect">
              <a:avLst/>
            </a:prstGeom>
            <a:ln w="12700" cap="flat">
              <a:noFill/>
              <a:miter lim="400000"/>
            </a:ln>
            <a:effectLst/>
          </p:spPr>
        </p:pic>
        <p:sp>
          <p:nvSpPr>
            <p:cNvPr id="35" name="Rectangle"/>
            <p:cNvSpPr/>
            <p:nvPr/>
          </p:nvSpPr>
          <p:spPr>
            <a:xfrm>
              <a:off x="0" y="-1"/>
              <a:ext cx="24384000" cy="63501"/>
            </a:xfrm>
            <a:prstGeom prst="rect">
              <a:avLst/>
            </a:prstGeom>
            <a:solidFill>
              <a:srgbClr val="13294B"/>
            </a:solidFill>
            <a:ln w="12700" cap="flat">
              <a:noFill/>
              <a:miter lim="400000"/>
            </a:ln>
            <a:effectLst/>
          </p:spPr>
          <p:txBody>
            <a:bodyPr wrap="square" lIns="91439" tIns="91439" rIns="91439" bIns="91439" numCol="1" anchor="ctr">
              <a:noAutofit/>
            </a:bodyPr>
            <a:lstStyle/>
            <a:p>
              <a:pPr defTabSz="1828800">
                <a:defRPr sz="3200">
                  <a:solidFill>
                    <a:srgbClr val="FFFFFF"/>
                  </a:solidFill>
                  <a:latin typeface="Trebuchet MS"/>
                  <a:ea typeface="Trebuchet MS"/>
                  <a:cs typeface="Trebuchet MS"/>
                  <a:sym typeface="Trebuchet MS"/>
                </a:defRPr>
              </a:pPr>
              <a:endParaRPr/>
            </a:p>
          </p:txBody>
        </p:sp>
        <p:sp>
          <p:nvSpPr>
            <p:cNvPr id="36" name="Rectangle"/>
            <p:cNvSpPr/>
            <p:nvPr/>
          </p:nvSpPr>
          <p:spPr>
            <a:xfrm>
              <a:off x="-1" y="12001500"/>
              <a:ext cx="24384001" cy="63500"/>
            </a:xfrm>
            <a:prstGeom prst="rect">
              <a:avLst/>
            </a:prstGeom>
            <a:solidFill>
              <a:srgbClr val="CFD3D4"/>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endParaRPr/>
            </a:p>
          </p:txBody>
        </p:sp>
        <p:sp>
          <p:nvSpPr>
            <p:cNvPr id="37" name="ncpre"/>
            <p:cNvSpPr txBox="1"/>
            <p:nvPr/>
          </p:nvSpPr>
          <p:spPr>
            <a:xfrm>
              <a:off x="22423670" y="12455620"/>
              <a:ext cx="1364914" cy="8129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0458" tIns="100458" rIns="100458" bIns="100458" numCol="1" anchor="ctr">
              <a:noAutofit/>
            </a:bodyPr>
            <a:lstStyle>
              <a:lvl1pPr defTabSz="1155278">
                <a:defRPr sz="3800" b="1" i="1">
                  <a:solidFill>
                    <a:srgbClr val="FFFFFF"/>
                  </a:solidFill>
                  <a:latin typeface="Times Roman"/>
                  <a:ea typeface="Times Roman"/>
                  <a:cs typeface="Times Roman"/>
                  <a:sym typeface="Times Roman"/>
                </a:defRPr>
              </a:lvl1pPr>
            </a:lstStyle>
            <a:p>
              <a:r>
                <a:t>ncpre</a:t>
              </a:r>
            </a:p>
          </p:txBody>
        </p:sp>
      </p:grpSp>
      <p:sp>
        <p:nvSpPr>
          <p:cNvPr id="39" name="Slide Number"/>
          <p:cNvSpPr txBox="1">
            <a:spLocks noGrp="1"/>
          </p:cNvSpPr>
          <p:nvPr>
            <p:ph type="sldNum" sz="quarter" idx="2"/>
          </p:nvPr>
        </p:nvSpPr>
        <p:spPr>
          <a:xfrm>
            <a:off x="11959031" y="13081000"/>
            <a:ext cx="453238" cy="461366"/>
          </a:xfrm>
          <a:prstGeom prst="rect">
            <a:avLst/>
          </a:prstGeom>
        </p:spPr>
        <p:txBody>
          <a:bodyPr/>
          <a:lstStyle>
            <a:lvl1pPr>
              <a:defRPr>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Facilitator Slide Template copy">
    <p:bg>
      <p:bgPr>
        <a:gradFill flip="none" rotWithShape="1">
          <a:gsLst>
            <a:gs pos="0">
              <a:srgbClr val="FFFFFF"/>
            </a:gs>
            <a:gs pos="30501">
              <a:srgbClr val="E8F7F6"/>
            </a:gs>
            <a:gs pos="42243">
              <a:srgbClr val="DDF3F2"/>
            </a:gs>
            <a:gs pos="51820">
              <a:srgbClr val="D1EFED"/>
            </a:gs>
            <a:gs pos="94520">
              <a:srgbClr val="B2ABF5"/>
            </a:gs>
          </a:gsLst>
          <a:lin ang="5400000" scaled="0"/>
        </a:gradFill>
        <a:effectLst/>
      </p:bgPr>
    </p:bg>
    <p:spTree>
      <p:nvGrpSpPr>
        <p:cNvPr id="1" name=""/>
        <p:cNvGrpSpPr/>
        <p:nvPr/>
      </p:nvGrpSpPr>
      <p:grpSpPr>
        <a:xfrm>
          <a:off x="0" y="0"/>
          <a:ext cx="0" cy="0"/>
          <a:chOff x="0" y="0"/>
          <a:chExt cx="0" cy="0"/>
        </a:xfrm>
      </p:grpSpPr>
      <p:grpSp>
        <p:nvGrpSpPr>
          <p:cNvPr id="54" name="Group"/>
          <p:cNvGrpSpPr/>
          <p:nvPr/>
        </p:nvGrpSpPr>
        <p:grpSpPr>
          <a:xfrm>
            <a:off x="-1" y="-1"/>
            <a:ext cx="24384001" cy="13716001"/>
            <a:chOff x="0" y="0"/>
            <a:chExt cx="24384000" cy="13716000"/>
          </a:xfrm>
        </p:grpSpPr>
        <p:sp>
          <p:nvSpPr>
            <p:cNvPr id="46" name="Rectangle"/>
            <p:cNvSpPr/>
            <p:nvPr/>
          </p:nvSpPr>
          <p:spPr>
            <a:xfrm>
              <a:off x="0" y="12065000"/>
              <a:ext cx="24383999" cy="1524000"/>
            </a:xfrm>
            <a:prstGeom prst="rect">
              <a:avLst/>
            </a:prstGeom>
            <a:gradFill flip="none" rotWithShape="1">
              <a:gsLst>
                <a:gs pos="0">
                  <a:srgbClr val="058D96"/>
                </a:gs>
                <a:gs pos="74648">
                  <a:srgbClr val="039973"/>
                </a:gs>
                <a:gs pos="100000">
                  <a:srgbClr val="00A450"/>
                </a:gs>
              </a:gsLst>
              <a:lin ang="0" scaled="0"/>
            </a:gradFill>
            <a:ln w="12700" cap="flat">
              <a:noFill/>
              <a:miter lim="400000"/>
            </a:ln>
            <a:effectLst/>
          </p:spPr>
          <p:txBody>
            <a:bodyPr wrap="square" lIns="91439" tIns="91439" rIns="91439" bIns="91439" numCol="1" anchor="ctr">
              <a:noAutofit/>
            </a:bodyPr>
            <a:lstStyle/>
            <a:p>
              <a:pPr algn="l" defTabSz="1828800">
                <a:defRPr sz="2400">
                  <a:solidFill>
                    <a:srgbClr val="FFFFFF"/>
                  </a:solidFill>
                  <a:latin typeface="Helvetica"/>
                  <a:ea typeface="Helvetica"/>
                  <a:cs typeface="Helvetica"/>
                  <a:sym typeface="Helvetica"/>
                </a:defRPr>
              </a:pPr>
              <a:endParaRPr/>
            </a:p>
          </p:txBody>
        </p:sp>
        <p:sp>
          <p:nvSpPr>
            <p:cNvPr id="47" name="Rectangle"/>
            <p:cNvSpPr/>
            <p:nvPr/>
          </p:nvSpPr>
          <p:spPr>
            <a:xfrm>
              <a:off x="0" y="13589000"/>
              <a:ext cx="24383999" cy="127000"/>
            </a:xfrm>
            <a:prstGeom prst="rect">
              <a:avLst/>
            </a:prstGeom>
            <a:solidFill>
              <a:srgbClr val="13294B"/>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endParaRPr/>
            </a:p>
          </p:txBody>
        </p:sp>
        <p:pic>
          <p:nvPicPr>
            <p:cNvPr id="48" name="page1image20922752.png" descr="page1image20922752.png"/>
            <p:cNvPicPr>
              <a:picLocks noChangeAspect="1"/>
            </p:cNvPicPr>
            <p:nvPr/>
          </p:nvPicPr>
          <p:blipFill>
            <a:blip r:embed="rId2"/>
            <a:stretch>
              <a:fillRect/>
            </a:stretch>
          </p:blipFill>
          <p:spPr>
            <a:xfrm>
              <a:off x="517199" y="12605168"/>
              <a:ext cx="357738" cy="513842"/>
            </a:xfrm>
            <a:prstGeom prst="rect">
              <a:avLst/>
            </a:prstGeom>
            <a:ln w="12700" cap="flat">
              <a:noFill/>
              <a:miter lim="400000"/>
            </a:ln>
            <a:effectLst/>
          </p:spPr>
        </p:pic>
        <p:sp>
          <p:nvSpPr>
            <p:cNvPr id="49" name="Line"/>
            <p:cNvSpPr/>
            <p:nvPr/>
          </p:nvSpPr>
          <p:spPr>
            <a:xfrm flipV="1">
              <a:off x="1146150" y="12455620"/>
              <a:ext cx="1" cy="812939"/>
            </a:xfrm>
            <a:prstGeom prst="line">
              <a:avLst/>
            </a:prstGeom>
            <a:noFill/>
            <a:ln w="25400" cap="flat">
              <a:solidFill>
                <a:srgbClr val="FFFFFF"/>
              </a:solidFill>
              <a:prstDash val="solid"/>
              <a:miter lim="400000"/>
            </a:ln>
            <a:effectLst/>
          </p:spPr>
          <p:txBody>
            <a:bodyPr wrap="square" lIns="0" tIns="0" rIns="0" bIns="0" numCol="1" anchor="ctr">
              <a:noAutofit/>
            </a:bodyPr>
            <a:lstStyle/>
            <a:p>
              <a:pPr defTabSz="825500">
                <a:defRPr sz="3200">
                  <a:solidFill>
                    <a:srgbClr val="FFFFFF"/>
                  </a:solidFill>
                  <a:latin typeface="Helvetica Neue"/>
                  <a:ea typeface="Helvetica Neue"/>
                  <a:cs typeface="Helvetica Neue"/>
                  <a:sym typeface="Helvetica Neue"/>
                </a:defRPr>
              </a:pPr>
              <a:endParaRPr/>
            </a:p>
          </p:txBody>
        </p:sp>
        <p:pic>
          <p:nvPicPr>
            <p:cNvPr id="50" name="Image" descr="Image"/>
            <p:cNvPicPr>
              <a:picLocks noChangeAspect="1"/>
            </p:cNvPicPr>
            <p:nvPr/>
          </p:nvPicPr>
          <p:blipFill>
            <a:blip r:embed="rId3"/>
            <a:srcRect l="16141" t="20130" r="14153" b="20130"/>
            <a:stretch>
              <a:fillRect/>
            </a:stretch>
          </p:blipFill>
          <p:spPr>
            <a:xfrm>
              <a:off x="1314087" y="12516242"/>
              <a:ext cx="1907432" cy="691617"/>
            </a:xfrm>
            <a:prstGeom prst="rect">
              <a:avLst/>
            </a:prstGeom>
            <a:ln w="12700" cap="flat">
              <a:noFill/>
              <a:miter lim="400000"/>
            </a:ln>
            <a:effectLst/>
          </p:spPr>
        </p:pic>
        <p:sp>
          <p:nvSpPr>
            <p:cNvPr id="51" name="Rectangle"/>
            <p:cNvSpPr/>
            <p:nvPr/>
          </p:nvSpPr>
          <p:spPr>
            <a:xfrm>
              <a:off x="0" y="-1"/>
              <a:ext cx="24384000" cy="63501"/>
            </a:xfrm>
            <a:prstGeom prst="rect">
              <a:avLst/>
            </a:prstGeom>
            <a:solidFill>
              <a:srgbClr val="13294B"/>
            </a:solidFill>
            <a:ln w="12700" cap="flat">
              <a:noFill/>
              <a:miter lim="400000"/>
            </a:ln>
            <a:effectLst/>
          </p:spPr>
          <p:txBody>
            <a:bodyPr wrap="square" lIns="91439" tIns="91439" rIns="91439" bIns="91439" numCol="1" anchor="ctr">
              <a:noAutofit/>
            </a:bodyPr>
            <a:lstStyle/>
            <a:p>
              <a:pPr defTabSz="1828800">
                <a:defRPr sz="3200">
                  <a:solidFill>
                    <a:srgbClr val="FFFFFF"/>
                  </a:solidFill>
                  <a:latin typeface="Trebuchet MS"/>
                  <a:ea typeface="Trebuchet MS"/>
                  <a:cs typeface="Trebuchet MS"/>
                  <a:sym typeface="Trebuchet MS"/>
                </a:defRPr>
              </a:pPr>
              <a:endParaRPr/>
            </a:p>
          </p:txBody>
        </p:sp>
        <p:sp>
          <p:nvSpPr>
            <p:cNvPr id="52" name="Rectangle"/>
            <p:cNvSpPr/>
            <p:nvPr/>
          </p:nvSpPr>
          <p:spPr>
            <a:xfrm>
              <a:off x="-1" y="12001500"/>
              <a:ext cx="24384001" cy="63500"/>
            </a:xfrm>
            <a:prstGeom prst="rect">
              <a:avLst/>
            </a:prstGeom>
            <a:solidFill>
              <a:srgbClr val="CFD3D4"/>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endParaRPr/>
            </a:p>
          </p:txBody>
        </p:sp>
        <p:sp>
          <p:nvSpPr>
            <p:cNvPr id="53" name="ncpre"/>
            <p:cNvSpPr txBox="1"/>
            <p:nvPr/>
          </p:nvSpPr>
          <p:spPr>
            <a:xfrm>
              <a:off x="22423670" y="12455620"/>
              <a:ext cx="1364914" cy="8129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0458" tIns="100458" rIns="100458" bIns="100458" numCol="1" anchor="ctr">
              <a:noAutofit/>
            </a:bodyPr>
            <a:lstStyle>
              <a:lvl1pPr defTabSz="1155278">
                <a:defRPr sz="3800" b="1" i="1">
                  <a:solidFill>
                    <a:srgbClr val="FFFFFF"/>
                  </a:solidFill>
                  <a:latin typeface="Times Roman"/>
                  <a:ea typeface="Times Roman"/>
                  <a:cs typeface="Times Roman"/>
                  <a:sym typeface="Times Roman"/>
                </a:defRPr>
              </a:lvl1pPr>
            </a:lstStyle>
            <a:p>
              <a:r>
                <a:t>ncpre</a:t>
              </a:r>
            </a:p>
          </p:txBody>
        </p:sp>
      </p:grpSp>
      <p:sp>
        <p:nvSpPr>
          <p:cNvPr id="55" name="Slide Number"/>
          <p:cNvSpPr txBox="1">
            <a:spLocks noGrp="1"/>
          </p:cNvSpPr>
          <p:nvPr>
            <p:ph type="sldNum" sz="quarter" idx="2"/>
          </p:nvPr>
        </p:nvSpPr>
        <p:spPr>
          <a:xfrm>
            <a:off x="11959031" y="13081000"/>
            <a:ext cx="453238" cy="461366"/>
          </a:xfrm>
          <a:prstGeom prst="rect">
            <a:avLst/>
          </a:prstGeom>
        </p:spPr>
        <p:txBody>
          <a:bodyPr/>
          <a:lstStyle>
            <a:lvl1pPr>
              <a:defRPr>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ext slide/ white footer">
    <p:spTree>
      <p:nvGrpSpPr>
        <p:cNvPr id="1" name=""/>
        <p:cNvGrpSpPr/>
        <p:nvPr/>
      </p:nvGrpSpPr>
      <p:grpSpPr>
        <a:xfrm>
          <a:off x="0" y="0"/>
          <a:ext cx="0" cy="0"/>
          <a:chOff x="0" y="0"/>
          <a:chExt cx="0" cy="0"/>
        </a:xfrm>
      </p:grpSpPr>
      <p:sp>
        <p:nvSpPr>
          <p:cNvPr id="62" name="Rectangle"/>
          <p:cNvSpPr/>
          <p:nvPr/>
        </p:nvSpPr>
        <p:spPr>
          <a:xfrm>
            <a:off x="0" y="12090438"/>
            <a:ext cx="24384000" cy="1524001"/>
          </a:xfrm>
          <a:prstGeom prst="rect">
            <a:avLst/>
          </a:prstGeom>
          <a:solidFill>
            <a:srgbClr val="FFFFFF"/>
          </a:solidFill>
          <a:ln w="12700">
            <a:miter lim="400000"/>
          </a:ln>
        </p:spPr>
        <p:txBody>
          <a:bodyPr tIns="91439" bIns="91439" anchor="ctr"/>
          <a:lstStyle/>
          <a:p>
            <a:pPr algn="l" defTabSz="1828800">
              <a:defRPr sz="2400">
                <a:solidFill>
                  <a:srgbClr val="FFFFFF"/>
                </a:solidFill>
                <a:latin typeface="Raleway Light"/>
                <a:ea typeface="Raleway Light"/>
                <a:cs typeface="Raleway Light"/>
                <a:sym typeface="Raleway Light"/>
              </a:defRPr>
            </a:pPr>
            <a:endParaRPr/>
          </a:p>
        </p:txBody>
      </p:sp>
      <p:pic>
        <p:nvPicPr>
          <p:cNvPr id="63" name="Illinois HHMI Logo - Horizontal 2 - RGB.png" descr="Illinois HHMI Logo - Horizontal 2 - RGB.png"/>
          <p:cNvPicPr>
            <a:picLocks noChangeAspect="1"/>
          </p:cNvPicPr>
          <p:nvPr/>
        </p:nvPicPr>
        <p:blipFill>
          <a:blip r:embed="rId2"/>
          <a:stretch>
            <a:fillRect/>
          </a:stretch>
        </p:blipFill>
        <p:spPr>
          <a:xfrm>
            <a:off x="513510" y="12655550"/>
            <a:ext cx="2533898" cy="825500"/>
          </a:xfrm>
          <a:prstGeom prst="rect">
            <a:avLst/>
          </a:prstGeom>
          <a:ln w="12700">
            <a:miter lim="400000"/>
          </a:ln>
        </p:spPr>
      </p:pic>
      <p:sp>
        <p:nvSpPr>
          <p:cNvPr id="64" name="Rectangle"/>
          <p:cNvSpPr/>
          <p:nvPr/>
        </p:nvSpPr>
        <p:spPr>
          <a:xfrm>
            <a:off x="0" y="12420638"/>
            <a:ext cx="24384000" cy="25401"/>
          </a:xfrm>
          <a:prstGeom prst="rect">
            <a:avLst/>
          </a:prstGeom>
          <a:solidFill>
            <a:srgbClr val="D5D5D5"/>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endParaRPr/>
          </a:p>
        </p:txBody>
      </p:sp>
      <p:grpSp>
        <p:nvGrpSpPr>
          <p:cNvPr id="67" name="Group"/>
          <p:cNvGrpSpPr/>
          <p:nvPr/>
        </p:nvGrpSpPr>
        <p:grpSpPr>
          <a:xfrm>
            <a:off x="22266498" y="12661831"/>
            <a:ext cx="1712075" cy="812939"/>
            <a:chOff x="0" y="0"/>
            <a:chExt cx="1712074" cy="812937"/>
          </a:xfrm>
        </p:grpSpPr>
        <p:pic>
          <p:nvPicPr>
            <p:cNvPr id="65" name="Image" descr="Image"/>
            <p:cNvPicPr>
              <a:picLocks noChangeAspect="1"/>
            </p:cNvPicPr>
            <p:nvPr/>
          </p:nvPicPr>
          <p:blipFill>
            <a:blip r:embed="rId3"/>
            <a:srcRect l="33235" t="11246" r="32935" b="60653"/>
            <a:stretch>
              <a:fillRect/>
            </a:stretch>
          </p:blipFill>
          <p:spPr>
            <a:xfrm>
              <a:off x="1322738" y="44424"/>
              <a:ext cx="389337" cy="419066"/>
            </a:xfrm>
            <a:custGeom>
              <a:avLst/>
              <a:gdLst/>
              <a:ahLst/>
              <a:cxnLst>
                <a:cxn ang="0">
                  <a:pos x="wd2" y="hd2"/>
                </a:cxn>
                <a:cxn ang="5400000">
                  <a:pos x="wd2" y="hd2"/>
                </a:cxn>
                <a:cxn ang="10800000">
                  <a:pos x="wd2" y="hd2"/>
                </a:cxn>
                <a:cxn ang="16200000">
                  <a:pos x="wd2" y="hd2"/>
                </a:cxn>
              </a:cxnLst>
              <a:rect l="0" t="0" r="r" b="b"/>
              <a:pathLst>
                <a:path w="21516" h="21287" extrusionOk="0">
                  <a:moveTo>
                    <a:pt x="10879" y="66"/>
                  </a:moveTo>
                  <a:cubicBezTo>
                    <a:pt x="8071" y="-214"/>
                    <a:pt x="5237" y="394"/>
                    <a:pt x="2852" y="1820"/>
                  </a:cubicBezTo>
                  <a:cubicBezTo>
                    <a:pt x="1708" y="2504"/>
                    <a:pt x="0" y="4045"/>
                    <a:pt x="0" y="4401"/>
                  </a:cubicBezTo>
                  <a:cubicBezTo>
                    <a:pt x="0" y="4498"/>
                    <a:pt x="334" y="4918"/>
                    <a:pt x="746" y="5328"/>
                  </a:cubicBezTo>
                  <a:cubicBezTo>
                    <a:pt x="1158" y="5738"/>
                    <a:pt x="1492" y="6150"/>
                    <a:pt x="1492" y="6235"/>
                  </a:cubicBezTo>
                  <a:cubicBezTo>
                    <a:pt x="1492" y="6320"/>
                    <a:pt x="1272" y="6816"/>
                    <a:pt x="1009" y="7344"/>
                  </a:cubicBezTo>
                  <a:cubicBezTo>
                    <a:pt x="186" y="8995"/>
                    <a:pt x="-81" y="10732"/>
                    <a:pt x="176" y="12505"/>
                  </a:cubicBezTo>
                  <a:cubicBezTo>
                    <a:pt x="442" y="14341"/>
                    <a:pt x="1008" y="15701"/>
                    <a:pt x="2128" y="17142"/>
                  </a:cubicBezTo>
                  <a:cubicBezTo>
                    <a:pt x="3470" y="18869"/>
                    <a:pt x="4852" y="19854"/>
                    <a:pt x="7084" y="20650"/>
                  </a:cubicBezTo>
                  <a:cubicBezTo>
                    <a:pt x="7766" y="20892"/>
                    <a:pt x="8705" y="21143"/>
                    <a:pt x="9168" y="21214"/>
                  </a:cubicBezTo>
                  <a:cubicBezTo>
                    <a:pt x="10284" y="21386"/>
                    <a:pt x="12388" y="21241"/>
                    <a:pt x="13664" y="20912"/>
                  </a:cubicBezTo>
                  <a:cubicBezTo>
                    <a:pt x="17158" y="20011"/>
                    <a:pt x="20103" y="17234"/>
                    <a:pt x="21209" y="13815"/>
                  </a:cubicBezTo>
                  <a:cubicBezTo>
                    <a:pt x="21408" y="13199"/>
                    <a:pt x="21513" y="12068"/>
                    <a:pt x="21516" y="10912"/>
                  </a:cubicBezTo>
                  <a:cubicBezTo>
                    <a:pt x="21519" y="9757"/>
                    <a:pt x="21427" y="8579"/>
                    <a:pt x="21231" y="7888"/>
                  </a:cubicBezTo>
                  <a:cubicBezTo>
                    <a:pt x="20300" y="4608"/>
                    <a:pt x="17407" y="1846"/>
                    <a:pt x="13664" y="651"/>
                  </a:cubicBezTo>
                  <a:cubicBezTo>
                    <a:pt x="12753" y="360"/>
                    <a:pt x="11815" y="160"/>
                    <a:pt x="10879" y="66"/>
                  </a:cubicBezTo>
                  <a:close/>
                </a:path>
              </a:pathLst>
            </a:custGeom>
            <a:ln w="12700" cap="flat">
              <a:noFill/>
              <a:miter lim="400000"/>
            </a:ln>
            <a:effectLst/>
          </p:spPr>
        </p:pic>
        <p:sp>
          <p:nvSpPr>
            <p:cNvPr id="66" name="ncpre"/>
            <p:cNvSpPr txBox="1"/>
            <p:nvPr/>
          </p:nvSpPr>
          <p:spPr>
            <a:xfrm>
              <a:off x="0" y="0"/>
              <a:ext cx="1364914" cy="8129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0458" tIns="100458" rIns="100458" bIns="100458" numCol="1" anchor="ctr">
              <a:noAutofit/>
            </a:bodyPr>
            <a:lstStyle>
              <a:lvl1pPr defTabSz="1155278">
                <a:defRPr sz="3800" b="1" i="1">
                  <a:solidFill>
                    <a:srgbClr val="13294B"/>
                  </a:solidFill>
                  <a:latin typeface="Times Roman"/>
                  <a:ea typeface="Times Roman"/>
                  <a:cs typeface="Times Roman"/>
                  <a:sym typeface="Times Roman"/>
                </a:defRPr>
              </a:lvl1pPr>
            </a:lstStyle>
            <a:p>
              <a:r>
                <a:t>ncpre</a:t>
              </a:r>
            </a:p>
          </p:txBody>
        </p:sp>
      </p:grpSp>
      <p:sp>
        <p:nvSpPr>
          <p:cNvPr id="68" name="Title Text"/>
          <p:cNvSpPr txBox="1">
            <a:spLocks noGrp="1"/>
          </p:cNvSpPr>
          <p:nvPr>
            <p:ph type="title"/>
          </p:nvPr>
        </p:nvSpPr>
        <p:spPr>
          <a:xfrm>
            <a:off x="4387453" y="1234543"/>
            <a:ext cx="15609094" cy="1607726"/>
          </a:xfrm>
          <a:prstGeom prst="rect">
            <a:avLst/>
          </a:prstGeom>
        </p:spPr>
        <p:txBody>
          <a:bodyPr lIns="71437" tIns="71437" rIns="71437" bIns="71437"/>
          <a:lstStyle/>
          <a:p>
            <a:r>
              <a:t>Title Text</a:t>
            </a:r>
          </a:p>
        </p:txBody>
      </p:sp>
      <p:sp>
        <p:nvSpPr>
          <p:cNvPr id="69" name="Body Level One…"/>
          <p:cNvSpPr txBox="1">
            <a:spLocks noGrp="1"/>
          </p:cNvSpPr>
          <p:nvPr>
            <p:ph type="body" idx="1"/>
          </p:nvPr>
        </p:nvSpPr>
        <p:spPr>
          <a:xfrm>
            <a:off x="2559646" y="3051779"/>
            <a:ext cx="15609095" cy="8840392"/>
          </a:xfrm>
          <a:prstGeom prst="rect">
            <a:avLst/>
          </a:prstGeom>
        </p:spPr>
        <p:txBody>
          <a:bodyPr lIns="71437" tIns="71437" rIns="71437" bIns="71437"/>
          <a:lstStyle>
            <a:lvl1pPr marL="0" indent="0">
              <a:buSzTx/>
              <a:buNone/>
            </a:lvl1pPr>
            <a:lvl2pPr marL="0" indent="0">
              <a:buSzTx/>
              <a:buNone/>
            </a:lvl2pPr>
            <a:lvl3pPr marL="0" indent="0">
              <a:buSzTx/>
              <a:buNone/>
            </a:lvl3pPr>
            <a:lvl4pPr marL="0" indent="0">
              <a:buSzTx/>
              <a:buNone/>
            </a:lvl4pPr>
            <a:lvl5pPr marL="0" indent="0">
              <a:buSzTx/>
              <a:buNone/>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NCPRE Generic">
    <p:spTree>
      <p:nvGrpSpPr>
        <p:cNvPr id="1" name=""/>
        <p:cNvGrpSpPr/>
        <p:nvPr/>
      </p:nvGrpSpPr>
      <p:grpSpPr>
        <a:xfrm>
          <a:off x="0" y="0"/>
          <a:ext cx="0" cy="0"/>
          <a:chOff x="0" y="0"/>
          <a:chExt cx="0" cy="0"/>
        </a:xfrm>
      </p:grpSpPr>
      <p:sp>
        <p:nvSpPr>
          <p:cNvPr id="77" name="Rectangle"/>
          <p:cNvSpPr/>
          <p:nvPr/>
        </p:nvSpPr>
        <p:spPr>
          <a:xfrm>
            <a:off x="0" y="-1"/>
            <a:ext cx="24384000" cy="190501"/>
          </a:xfrm>
          <a:prstGeom prst="rect">
            <a:avLst/>
          </a:prstGeom>
          <a:solidFill>
            <a:srgbClr val="1C4686"/>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endParaRPr/>
          </a:p>
        </p:txBody>
      </p:sp>
      <p:sp>
        <p:nvSpPr>
          <p:cNvPr id="78" name="Rectangle"/>
          <p:cNvSpPr/>
          <p:nvPr/>
        </p:nvSpPr>
        <p:spPr>
          <a:xfrm>
            <a:off x="0" y="11748903"/>
            <a:ext cx="24384001" cy="63501"/>
          </a:xfrm>
          <a:prstGeom prst="rect">
            <a:avLst/>
          </a:prstGeom>
          <a:solidFill>
            <a:srgbClr val="CFD3D4"/>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endParaRPr/>
          </a:p>
        </p:txBody>
      </p:sp>
      <p:sp>
        <p:nvSpPr>
          <p:cNvPr id="79" name="Rectangle"/>
          <p:cNvSpPr/>
          <p:nvPr/>
        </p:nvSpPr>
        <p:spPr>
          <a:xfrm>
            <a:off x="0" y="13589000"/>
            <a:ext cx="24383999" cy="127000"/>
          </a:xfrm>
          <a:prstGeom prst="rect">
            <a:avLst/>
          </a:prstGeom>
          <a:solidFill>
            <a:srgbClr val="5B6365"/>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endParaRPr/>
          </a:p>
        </p:txBody>
      </p:sp>
      <p:sp>
        <p:nvSpPr>
          <p:cNvPr id="80" name="Rectangle"/>
          <p:cNvSpPr/>
          <p:nvPr/>
        </p:nvSpPr>
        <p:spPr>
          <a:xfrm>
            <a:off x="0" y="11819056"/>
            <a:ext cx="24384000" cy="1769944"/>
          </a:xfrm>
          <a:prstGeom prst="rect">
            <a:avLst/>
          </a:prstGeom>
          <a:solidFill>
            <a:srgbClr val="1D3F75"/>
          </a:solidFill>
          <a:ln w="12700">
            <a:miter lim="400000"/>
          </a:ln>
        </p:spPr>
        <p:txBody>
          <a:bodyPr tIns="91439" bIns="91439" anchor="ctr"/>
          <a:lstStyle/>
          <a:p>
            <a:pPr algn="l" defTabSz="1828800">
              <a:defRPr sz="2400">
                <a:solidFill>
                  <a:srgbClr val="FFFFFF"/>
                </a:solidFill>
                <a:latin typeface="Raleway Light"/>
                <a:ea typeface="Raleway Light"/>
                <a:cs typeface="Raleway Light"/>
                <a:sym typeface="Raleway Light"/>
              </a:defRPr>
            </a:pPr>
            <a:endParaRPr/>
          </a:p>
        </p:txBody>
      </p:sp>
      <p:pic>
        <p:nvPicPr>
          <p:cNvPr id="81" name="Illinois-Wordmark-Horizontal-Reversed-Orange-PMS.pdf" descr="Illinois-Wordmark-Horizontal-Reversed-Orange-PMS.pdf"/>
          <p:cNvPicPr>
            <a:picLocks noChangeAspect="1"/>
          </p:cNvPicPr>
          <p:nvPr/>
        </p:nvPicPr>
        <p:blipFill>
          <a:blip r:embed="rId2"/>
          <a:stretch>
            <a:fillRect/>
          </a:stretch>
        </p:blipFill>
        <p:spPr>
          <a:xfrm>
            <a:off x="795985" y="12333941"/>
            <a:ext cx="4278371" cy="740044"/>
          </a:xfrm>
          <a:prstGeom prst="rect">
            <a:avLst/>
          </a:prstGeom>
          <a:ln w="12700">
            <a:miter lim="400000"/>
          </a:ln>
        </p:spPr>
      </p:pic>
      <p:sp>
        <p:nvSpPr>
          <p:cNvPr id="82" name="ncpre"/>
          <p:cNvSpPr txBox="1"/>
          <p:nvPr/>
        </p:nvSpPr>
        <p:spPr>
          <a:xfrm>
            <a:off x="21503095" y="12188451"/>
            <a:ext cx="1734600" cy="10311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58" tIns="100458" rIns="100458" bIns="100458" anchor="ctr"/>
          <a:lstStyle>
            <a:lvl1pPr defTabSz="1155278">
              <a:defRPr sz="4800" b="1" i="1">
                <a:solidFill>
                  <a:srgbClr val="FFFFFF"/>
                </a:solidFill>
                <a:latin typeface="Times Roman"/>
                <a:ea typeface="Times Roman"/>
                <a:cs typeface="Times Roman"/>
                <a:sym typeface="Times Roman"/>
              </a:defRPr>
            </a:lvl1pPr>
          </a:lstStyle>
          <a:p>
            <a:r>
              <a:t>ncpre</a:t>
            </a: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slide">
    <p:spTree>
      <p:nvGrpSpPr>
        <p:cNvPr id="1" name=""/>
        <p:cNvGrpSpPr/>
        <p:nvPr/>
      </p:nvGrpSpPr>
      <p:grpSpPr>
        <a:xfrm>
          <a:off x="0" y="0"/>
          <a:ext cx="0" cy="0"/>
          <a:chOff x="0" y="0"/>
          <a:chExt cx="0" cy="0"/>
        </a:xfrm>
      </p:grpSpPr>
      <p:sp>
        <p:nvSpPr>
          <p:cNvPr id="90" name="Slide Number"/>
          <p:cNvSpPr txBox="1">
            <a:spLocks noGrp="1"/>
          </p:cNvSpPr>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Slide Template">
    <p:spTree>
      <p:nvGrpSpPr>
        <p:cNvPr id="1" name=""/>
        <p:cNvGrpSpPr/>
        <p:nvPr/>
      </p:nvGrpSpPr>
      <p:grpSpPr>
        <a:xfrm>
          <a:off x="0" y="0"/>
          <a:ext cx="0" cy="0"/>
          <a:chOff x="0" y="0"/>
          <a:chExt cx="0" cy="0"/>
        </a:xfrm>
      </p:grpSpPr>
      <p:sp>
        <p:nvSpPr>
          <p:cNvPr id="97" name="Rectangle"/>
          <p:cNvSpPr/>
          <p:nvPr/>
        </p:nvSpPr>
        <p:spPr>
          <a:xfrm>
            <a:off x="0" y="13589000"/>
            <a:ext cx="24383999" cy="127000"/>
          </a:xfrm>
          <a:prstGeom prst="rect">
            <a:avLst/>
          </a:prstGeom>
          <a:solidFill>
            <a:srgbClr val="5B6365"/>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endParaRPr/>
          </a:p>
        </p:txBody>
      </p:sp>
      <p:sp>
        <p:nvSpPr>
          <p:cNvPr id="98" name="Rectangle"/>
          <p:cNvSpPr/>
          <p:nvPr/>
        </p:nvSpPr>
        <p:spPr>
          <a:xfrm>
            <a:off x="0" y="-1"/>
            <a:ext cx="24384000" cy="190501"/>
          </a:xfrm>
          <a:prstGeom prst="rect">
            <a:avLst/>
          </a:prstGeom>
          <a:solidFill>
            <a:srgbClr val="1C4686"/>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endParaRPr/>
          </a:p>
        </p:txBody>
      </p:sp>
      <p:sp>
        <p:nvSpPr>
          <p:cNvPr id="99" name="Rectangle"/>
          <p:cNvSpPr/>
          <p:nvPr/>
        </p:nvSpPr>
        <p:spPr>
          <a:xfrm>
            <a:off x="0" y="11996326"/>
            <a:ext cx="24384000" cy="63501"/>
          </a:xfrm>
          <a:prstGeom prst="rect">
            <a:avLst/>
          </a:prstGeom>
          <a:solidFill>
            <a:srgbClr val="CFD3D4"/>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endParaRPr/>
          </a:p>
        </p:txBody>
      </p:sp>
      <p:sp>
        <p:nvSpPr>
          <p:cNvPr id="100" name="Rectangle"/>
          <p:cNvSpPr/>
          <p:nvPr/>
        </p:nvSpPr>
        <p:spPr>
          <a:xfrm>
            <a:off x="0" y="12060237"/>
            <a:ext cx="24384000" cy="1524001"/>
          </a:xfrm>
          <a:prstGeom prst="rect">
            <a:avLst/>
          </a:prstGeom>
          <a:gradFill>
            <a:gsLst>
              <a:gs pos="0">
                <a:srgbClr val="0A2554"/>
              </a:gs>
              <a:gs pos="11116">
                <a:srgbClr val="33569D"/>
              </a:gs>
              <a:gs pos="53311">
                <a:srgbClr val="5B86E5"/>
              </a:gs>
              <a:gs pos="83103">
                <a:srgbClr val="5897CB"/>
              </a:gs>
              <a:gs pos="100000">
                <a:srgbClr val="55A8B0"/>
              </a:gs>
            </a:gsLst>
          </a:gradFill>
          <a:ln w="12700">
            <a:miter lim="400000"/>
          </a:ln>
        </p:spPr>
        <p:txBody>
          <a:bodyPr tIns="91439" bIns="91439" anchor="ctr"/>
          <a:lstStyle/>
          <a:p>
            <a:pPr algn="l" defTabSz="1828800">
              <a:defRPr sz="2400">
                <a:solidFill>
                  <a:srgbClr val="E8EFFF"/>
                </a:solidFill>
                <a:latin typeface="Raleway Light"/>
                <a:ea typeface="Raleway Light"/>
                <a:cs typeface="Raleway Light"/>
                <a:sym typeface="Raleway Light"/>
              </a:defRPr>
            </a:pPr>
            <a:endParaRPr/>
          </a:p>
        </p:txBody>
      </p:sp>
      <p:pic>
        <p:nvPicPr>
          <p:cNvPr id="101" name="Illinois-Logo-Reversed-Orange-RGB.png" descr="Illinois-Logo-Reversed-Orange-RGB.png"/>
          <p:cNvPicPr>
            <a:picLocks noChangeAspect="1"/>
          </p:cNvPicPr>
          <p:nvPr/>
        </p:nvPicPr>
        <p:blipFill>
          <a:blip r:embed="rId2"/>
          <a:stretch>
            <a:fillRect/>
          </a:stretch>
        </p:blipFill>
        <p:spPr>
          <a:xfrm>
            <a:off x="488694" y="12612120"/>
            <a:ext cx="290439" cy="420236"/>
          </a:xfrm>
          <a:prstGeom prst="rect">
            <a:avLst/>
          </a:prstGeom>
          <a:ln w="12700">
            <a:miter lim="400000"/>
          </a:ln>
        </p:spPr>
      </p:pic>
      <p:grpSp>
        <p:nvGrpSpPr>
          <p:cNvPr id="104" name="Group"/>
          <p:cNvGrpSpPr/>
          <p:nvPr/>
        </p:nvGrpSpPr>
        <p:grpSpPr>
          <a:xfrm>
            <a:off x="1240337" y="12534900"/>
            <a:ext cx="1425971" cy="574676"/>
            <a:chOff x="0" y="-1587"/>
            <a:chExt cx="1425969" cy="574675"/>
          </a:xfrm>
        </p:grpSpPr>
        <p:pic>
          <p:nvPicPr>
            <p:cNvPr id="102" name="Image" descr="Image"/>
            <p:cNvPicPr>
              <a:picLocks noChangeAspect="1"/>
            </p:cNvPicPr>
            <p:nvPr/>
          </p:nvPicPr>
          <p:blipFill>
            <a:blip r:embed="rId3"/>
            <a:srcRect l="33235" t="11246" r="32922" b="60659"/>
            <a:stretch>
              <a:fillRect/>
            </a:stretch>
          </p:blipFill>
          <p:spPr>
            <a:xfrm>
              <a:off x="0" y="57187"/>
              <a:ext cx="449661" cy="483717"/>
            </a:xfrm>
            <a:custGeom>
              <a:avLst/>
              <a:gdLst/>
              <a:ahLst/>
              <a:cxnLst>
                <a:cxn ang="0">
                  <a:pos x="wd2" y="hd2"/>
                </a:cxn>
                <a:cxn ang="5400000">
                  <a:pos x="wd2" y="hd2"/>
                </a:cxn>
                <a:cxn ang="10800000">
                  <a:pos x="wd2" y="hd2"/>
                </a:cxn>
                <a:cxn ang="16200000">
                  <a:pos x="wd2" y="hd2"/>
                </a:cxn>
              </a:cxnLst>
              <a:rect l="0" t="0" r="r" b="b"/>
              <a:pathLst>
                <a:path w="21511" h="21381" extrusionOk="0">
                  <a:moveTo>
                    <a:pt x="8069" y="76"/>
                  </a:moveTo>
                  <a:cubicBezTo>
                    <a:pt x="6219" y="277"/>
                    <a:pt x="4437" y="875"/>
                    <a:pt x="2848" y="1830"/>
                  </a:cubicBezTo>
                  <a:cubicBezTo>
                    <a:pt x="1704" y="2518"/>
                    <a:pt x="0" y="4069"/>
                    <a:pt x="0" y="4427"/>
                  </a:cubicBezTo>
                  <a:cubicBezTo>
                    <a:pt x="0" y="4524"/>
                    <a:pt x="329" y="4944"/>
                    <a:pt x="740" y="5356"/>
                  </a:cubicBezTo>
                  <a:cubicBezTo>
                    <a:pt x="1152" y="5768"/>
                    <a:pt x="1500" y="6165"/>
                    <a:pt x="1500" y="6251"/>
                  </a:cubicBezTo>
                  <a:cubicBezTo>
                    <a:pt x="1500" y="6337"/>
                    <a:pt x="1288" y="6844"/>
                    <a:pt x="1025" y="7374"/>
                  </a:cubicBezTo>
                  <a:cubicBezTo>
                    <a:pt x="202" y="9032"/>
                    <a:pt x="-86" y="10768"/>
                    <a:pt x="171" y="12549"/>
                  </a:cubicBezTo>
                  <a:cubicBezTo>
                    <a:pt x="436" y="14393"/>
                    <a:pt x="1007" y="15768"/>
                    <a:pt x="2126" y="17215"/>
                  </a:cubicBezTo>
                  <a:cubicBezTo>
                    <a:pt x="3468" y="18950"/>
                    <a:pt x="4850" y="19942"/>
                    <a:pt x="7082" y="20741"/>
                  </a:cubicBezTo>
                  <a:cubicBezTo>
                    <a:pt x="7763" y="20985"/>
                    <a:pt x="8688" y="21231"/>
                    <a:pt x="9151" y="21302"/>
                  </a:cubicBezTo>
                  <a:cubicBezTo>
                    <a:pt x="10266" y="21475"/>
                    <a:pt x="12376" y="21352"/>
                    <a:pt x="13651" y="21022"/>
                  </a:cubicBezTo>
                  <a:cubicBezTo>
                    <a:pt x="17142" y="20117"/>
                    <a:pt x="20083" y="17316"/>
                    <a:pt x="21188" y="13882"/>
                  </a:cubicBezTo>
                  <a:cubicBezTo>
                    <a:pt x="21387" y="13263"/>
                    <a:pt x="21508" y="12131"/>
                    <a:pt x="21511" y="10970"/>
                  </a:cubicBezTo>
                  <a:cubicBezTo>
                    <a:pt x="21514" y="9809"/>
                    <a:pt x="21403" y="8629"/>
                    <a:pt x="21207" y="7935"/>
                  </a:cubicBezTo>
                  <a:cubicBezTo>
                    <a:pt x="20277" y="4640"/>
                    <a:pt x="17392" y="1856"/>
                    <a:pt x="13651" y="655"/>
                  </a:cubicBezTo>
                  <a:cubicBezTo>
                    <a:pt x="11830" y="71"/>
                    <a:pt x="9918" y="-125"/>
                    <a:pt x="8069" y="76"/>
                  </a:cubicBezTo>
                  <a:close/>
                </a:path>
              </a:pathLst>
            </a:custGeom>
            <a:ln w="12700" cap="flat">
              <a:noFill/>
              <a:miter lim="400000"/>
            </a:ln>
            <a:effectLst/>
          </p:spPr>
        </p:pic>
        <p:sp>
          <p:nvSpPr>
            <p:cNvPr id="103" name="ncpre"/>
            <p:cNvSpPr txBox="1"/>
            <p:nvPr/>
          </p:nvSpPr>
          <p:spPr>
            <a:xfrm>
              <a:off x="440776" y="-1588"/>
              <a:ext cx="985194" cy="5746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2800" b="1" i="1">
                  <a:solidFill>
                    <a:srgbClr val="FFFFFF"/>
                  </a:solidFill>
                  <a:latin typeface="Times Roman"/>
                  <a:ea typeface="Times Roman"/>
                  <a:cs typeface="Times Roman"/>
                  <a:sym typeface="Times Roman"/>
                </a:defRPr>
              </a:lvl1pPr>
            </a:lstStyle>
            <a:p>
              <a:r>
                <a:t>ncpre</a:t>
              </a:r>
            </a:p>
          </p:txBody>
        </p:sp>
      </p:grpSp>
      <p:sp>
        <p:nvSpPr>
          <p:cNvPr id="105" name="EXCELLENCE in ACADEMIC LEADERSHIP"/>
          <p:cNvSpPr txBox="1"/>
          <p:nvPr/>
        </p:nvSpPr>
        <p:spPr>
          <a:xfrm>
            <a:off x="21443148" y="11737975"/>
            <a:ext cx="3880692" cy="21685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l" defTabSz="825500">
              <a:defRPr sz="2500">
                <a:solidFill>
                  <a:srgbClr val="FFFFFF"/>
                </a:solidFill>
                <a:latin typeface="Arvo"/>
                <a:ea typeface="Arvo"/>
                <a:cs typeface="Arvo"/>
                <a:sym typeface="Arvo"/>
              </a:defRPr>
            </a:pPr>
            <a:r>
              <a:t>EXCELLENCE </a:t>
            </a:r>
            <a:r>
              <a:rPr i="1">
                <a:latin typeface="Times Roman"/>
                <a:ea typeface="Times Roman"/>
                <a:cs typeface="Times Roman"/>
                <a:sym typeface="Times Roman"/>
              </a:rPr>
              <a:t>in</a:t>
            </a:r>
            <a:r>
              <a:t> ACADEMIC LEADERSHIP</a:t>
            </a: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19507" y="-43527"/>
            <a:ext cx="24423014" cy="12015410"/>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endParaRPr/>
          </a:p>
        </p:txBody>
      </p:sp>
      <p:sp>
        <p:nvSpPr>
          <p:cNvPr id="3"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endParaRPr/>
          </a:p>
        </p:txBody>
      </p:sp>
      <p:sp>
        <p:nvSpPr>
          <p:cNvPr id="4" name="Rectangle"/>
          <p:cNvSpPr/>
          <p:nvPr/>
        </p:nvSpPr>
        <p:spPr>
          <a:xfrm>
            <a:off x="0" y="13589000"/>
            <a:ext cx="24383999" cy="127000"/>
          </a:xfrm>
          <a:prstGeom prst="rect">
            <a:avLst/>
          </a:prstGeom>
          <a:solidFill>
            <a:srgbClr val="13294B"/>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endParaRPr/>
          </a:p>
        </p:txBody>
      </p:sp>
      <p:pic>
        <p:nvPicPr>
          <p:cNvPr id="5" name="Image" descr="Image"/>
          <p:cNvPicPr>
            <a:picLocks noChangeAspect="1"/>
          </p:cNvPicPr>
          <p:nvPr/>
        </p:nvPicPr>
        <p:blipFill>
          <a:blip r:embed="rId9"/>
          <a:srcRect l="16141" t="20130" r="14153" b="20130"/>
          <a:stretch>
            <a:fillRect/>
          </a:stretch>
        </p:blipFill>
        <p:spPr>
          <a:xfrm>
            <a:off x="1314087" y="12516242"/>
            <a:ext cx="1907432" cy="691617"/>
          </a:xfrm>
          <a:prstGeom prst="rect">
            <a:avLst/>
          </a:prstGeom>
          <a:ln w="12700">
            <a:miter lim="400000"/>
          </a:ln>
        </p:spPr>
      </p:pic>
      <p:sp>
        <p:nvSpPr>
          <p:cNvPr id="6" name="Rectangle"/>
          <p:cNvSpPr/>
          <p:nvPr/>
        </p:nvSpPr>
        <p:spPr>
          <a:xfrm>
            <a:off x="-1" y="12001500"/>
            <a:ext cx="24384001" cy="63500"/>
          </a:xfrm>
          <a:prstGeom prst="rect">
            <a:avLst/>
          </a:prstGeom>
          <a:solidFill>
            <a:srgbClr val="CFD3D4"/>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endParaRPr/>
          </a:p>
        </p:txBody>
      </p:sp>
      <p:sp>
        <p:nvSpPr>
          <p:cNvPr id="7" name="Group"/>
          <p:cNvSpPr txBox="1"/>
          <p:nvPr/>
        </p:nvSpPr>
        <p:spPr>
          <a:xfrm>
            <a:off x="22439375" y="12399263"/>
            <a:ext cx="1364914" cy="812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58" tIns="100458" rIns="100458" bIns="100458" anchor="ctr"/>
          <a:lstStyle>
            <a:lvl1pPr defTabSz="1155278">
              <a:defRPr sz="3800" b="1" i="1">
                <a:solidFill>
                  <a:srgbClr val="FFFFFF"/>
                </a:solidFill>
                <a:latin typeface="Times Roman"/>
                <a:ea typeface="Times Roman"/>
                <a:cs typeface="Times Roman"/>
                <a:sym typeface="Times Roman"/>
              </a:defRPr>
            </a:lvl1pPr>
          </a:lstStyle>
          <a:p>
            <a:r>
              <a:t>ncpre</a:t>
            </a:r>
          </a:p>
        </p:txBody>
      </p:sp>
      <p:sp>
        <p:nvSpPr>
          <p:cNvPr id="8"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endParaRPr/>
          </a:p>
        </p:txBody>
      </p:sp>
      <p:sp>
        <p:nvSpPr>
          <p:cNvPr id="9" name="Rectangle"/>
          <p:cNvSpPr/>
          <p:nvPr/>
        </p:nvSpPr>
        <p:spPr>
          <a:xfrm>
            <a:off x="127000" y="12192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algn="l" defTabSz="1828800">
              <a:defRPr sz="2400">
                <a:solidFill>
                  <a:srgbClr val="FFFFFF"/>
                </a:solidFill>
                <a:latin typeface="Helvetica"/>
                <a:ea typeface="Helvetica"/>
                <a:cs typeface="Helvetica"/>
                <a:sym typeface="Helvetica"/>
              </a:defRPr>
            </a:pPr>
            <a:endParaRPr/>
          </a:p>
        </p:txBody>
      </p:sp>
      <p:pic>
        <p:nvPicPr>
          <p:cNvPr id="10" name="page1image20922752.png" descr="page1image20922752.png"/>
          <p:cNvPicPr>
            <a:picLocks noChangeAspect="1"/>
          </p:cNvPicPr>
          <p:nvPr/>
        </p:nvPicPr>
        <p:blipFill>
          <a:blip r:embed="rId10"/>
          <a:stretch>
            <a:fillRect/>
          </a:stretch>
        </p:blipFill>
        <p:spPr>
          <a:xfrm>
            <a:off x="517199" y="12605168"/>
            <a:ext cx="357738" cy="513842"/>
          </a:xfrm>
          <a:prstGeom prst="rect">
            <a:avLst/>
          </a:prstGeom>
          <a:ln w="12700">
            <a:miter lim="400000"/>
          </a:ln>
        </p:spPr>
      </p:pic>
      <p:sp>
        <p:nvSpPr>
          <p:cNvPr id="11" name="Line"/>
          <p:cNvSpPr/>
          <p:nvPr/>
        </p:nvSpPr>
        <p:spPr>
          <a:xfrm flipV="1">
            <a:off x="1146150" y="12455620"/>
            <a:ext cx="1" cy="812939"/>
          </a:xfrm>
          <a:prstGeom prst="line">
            <a:avLst/>
          </a:prstGeom>
          <a:ln w="25400">
            <a:solidFill>
              <a:srgbClr val="FFFFFF"/>
            </a:solidFill>
            <a:miter lim="400000"/>
          </a:ln>
        </p:spPr>
        <p:txBody>
          <a:bodyPr lIns="0" tIns="0" rIns="0" bIns="0" anchor="ctr"/>
          <a:lstStyle/>
          <a:p>
            <a:pPr defTabSz="825500">
              <a:defRPr sz="3200">
                <a:solidFill>
                  <a:srgbClr val="FFFFFF"/>
                </a:solidFill>
                <a:latin typeface="Helvetica Neue"/>
                <a:ea typeface="Helvetica Neue"/>
                <a:cs typeface="Helvetica Neue"/>
                <a:sym typeface="Helvetica Neue"/>
              </a:defRPr>
            </a:pPr>
            <a:endParaRPr/>
          </a:p>
        </p:txBody>
      </p:sp>
      <p:pic>
        <p:nvPicPr>
          <p:cNvPr id="12" name="Image" descr="Image"/>
          <p:cNvPicPr>
            <a:picLocks noChangeAspect="1"/>
          </p:cNvPicPr>
          <p:nvPr/>
        </p:nvPicPr>
        <p:blipFill>
          <a:blip r:embed="rId9"/>
          <a:srcRect l="16141" t="20130" r="14153" b="20130"/>
          <a:stretch>
            <a:fillRect/>
          </a:stretch>
        </p:blipFill>
        <p:spPr>
          <a:xfrm>
            <a:off x="1314087" y="12516242"/>
            <a:ext cx="1907432" cy="691617"/>
          </a:xfrm>
          <a:prstGeom prst="rect">
            <a:avLst/>
          </a:prstGeom>
          <a:ln w="12700">
            <a:miter lim="400000"/>
          </a:ln>
        </p:spPr>
      </p:pic>
      <p:sp>
        <p:nvSpPr>
          <p:cNvPr id="13" name="ncpre"/>
          <p:cNvSpPr txBox="1"/>
          <p:nvPr/>
        </p:nvSpPr>
        <p:spPr>
          <a:xfrm>
            <a:off x="22423670" y="12455620"/>
            <a:ext cx="1364914" cy="812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58" tIns="100458" rIns="100458" bIns="100458" anchor="ctr"/>
          <a:lstStyle>
            <a:lvl1pPr defTabSz="1155278">
              <a:defRPr sz="3800" b="1" i="1">
                <a:solidFill>
                  <a:srgbClr val="FFFFFF"/>
                </a:solidFill>
                <a:latin typeface="Times Roman"/>
                <a:ea typeface="Times Roman"/>
                <a:cs typeface="Times Roman"/>
                <a:sym typeface="Times Roman"/>
              </a:defRPr>
            </a:lvl1pPr>
          </a:lstStyle>
          <a:p>
            <a:r>
              <a:t>ncpre</a:t>
            </a:r>
          </a:p>
        </p:txBody>
      </p:sp>
      <p:sp>
        <p:nvSpPr>
          <p:cNvPr id="14"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15"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16"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defTabSz="825500">
              <a:defRPr sz="240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9pPr>
    </p:titleStyle>
    <p:bodyStyle>
      <a:lvl1pPr marL="661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1pPr>
      <a:lvl2pPr marL="1296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2pPr>
      <a:lvl3pPr marL="1931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3pPr>
      <a:lvl4pPr marL="2566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4pPr>
      <a:lvl5pPr marL="3201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5pPr>
      <a:lvl6pPr marL="3836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6pPr>
      <a:lvl7pPr marL="4471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7pPr>
      <a:lvl8pPr marL="5106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8pPr>
      <a:lvl9pPr marL="5741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eg"/><Relationship Id="rId7"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2.6 Jana-2facultymembers1.jpeg" descr="2.6 Jana-2facultymembers1.jpeg"/>
          <p:cNvPicPr>
            <a:picLocks noChangeAspect="1"/>
          </p:cNvPicPr>
          <p:nvPr/>
        </p:nvPicPr>
        <p:blipFill rotWithShape="1">
          <a:blip r:embed="rId2"/>
          <a:srcRect l="2207" r="7421" b="7727"/>
          <a:stretch/>
        </p:blipFill>
        <p:spPr>
          <a:xfrm>
            <a:off x="-1" y="-277043"/>
            <a:ext cx="24383999" cy="14004617"/>
          </a:xfrm>
          <a:prstGeom prst="rect">
            <a:avLst/>
          </a:prstGeom>
          <a:ln w="12700">
            <a:miter lim="400000"/>
          </a:ln>
        </p:spPr>
      </p:pic>
      <p:sp>
        <p:nvSpPr>
          <p:cNvPr id="116" name="Rectangle"/>
          <p:cNvSpPr/>
          <p:nvPr/>
        </p:nvSpPr>
        <p:spPr>
          <a:xfrm>
            <a:off x="0" y="-206882"/>
            <a:ext cx="24384000" cy="12342121"/>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endParaRPr/>
          </a:p>
        </p:txBody>
      </p:sp>
      <p:sp>
        <p:nvSpPr>
          <p:cNvPr id="117" name="Shape"/>
          <p:cNvSpPr/>
          <p:nvPr/>
        </p:nvSpPr>
        <p:spPr>
          <a:xfrm>
            <a:off x="0" y="-73144"/>
            <a:ext cx="18951453" cy="120746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351" y="0"/>
                </a:lnTo>
                <a:lnTo>
                  <a:pt x="21600" y="21600"/>
                </a:lnTo>
                <a:lnTo>
                  <a:pt x="0" y="21600"/>
                </a:lnTo>
                <a:lnTo>
                  <a:pt x="0" y="0"/>
                </a:lnTo>
                <a:close/>
              </a:path>
            </a:pathLst>
          </a:custGeom>
          <a:blipFill>
            <a:blip r:embed="rId3">
              <a:alphaModFix amt="70000"/>
            </a:blip>
            <a:stretch>
              <a:fillRect/>
            </a:stretch>
          </a:blipFill>
          <a:ln w="12700">
            <a:miter lim="400000"/>
          </a:ln>
        </p:spPr>
        <p:txBody>
          <a:bodyPr lIns="91249" tIns="91249" rIns="91249" bIns="91249" anchor="ctr"/>
          <a:lstStyle/>
          <a:p>
            <a:pPr defTabSz="1828477">
              <a:defRPr>
                <a:solidFill>
                  <a:srgbClr val="E74B26"/>
                </a:solidFill>
                <a:latin typeface="Century Gothic"/>
                <a:ea typeface="Century Gothic"/>
                <a:cs typeface="Century Gothic"/>
                <a:sym typeface="Century Gothic"/>
              </a:defRPr>
            </a:pPr>
            <a:endParaRPr/>
          </a:p>
        </p:txBody>
      </p:sp>
      <p:sp>
        <p:nvSpPr>
          <p:cNvPr id="118" name="2.6 Facilitator Slides"/>
          <p:cNvSpPr txBox="1"/>
          <p:nvPr/>
        </p:nvSpPr>
        <p:spPr>
          <a:xfrm>
            <a:off x="1341620" y="631548"/>
            <a:ext cx="8778533" cy="6540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14400">
                <a:solidFill>
                  <a:srgbClr val="FFFFFF"/>
                </a:solidFill>
                <a:latin typeface="Raleway Italic"/>
                <a:ea typeface="Raleway Italic"/>
                <a:cs typeface="Raleway Italic"/>
                <a:sym typeface="Raleway Italic"/>
              </a:defRPr>
            </a:lvl1pPr>
          </a:lstStyle>
          <a:p>
            <a:r>
              <a:t>2.6 Facilitator Slides</a:t>
            </a:r>
          </a:p>
        </p:txBody>
      </p:sp>
      <p:sp>
        <p:nvSpPr>
          <p:cNvPr id="119" name="Goals for Session"/>
          <p:cNvSpPr txBox="1"/>
          <p:nvPr/>
        </p:nvSpPr>
        <p:spPr>
          <a:xfrm>
            <a:off x="1352411" y="8251540"/>
            <a:ext cx="10210623" cy="850901"/>
          </a:xfrm>
          <a:prstGeom prst="rect">
            <a:avLst/>
          </a:prstGeom>
          <a:ln w="12700">
            <a:miter lim="400000"/>
          </a:ln>
          <a:effectLst>
            <a:outerShdw blurRad="139700" dist="30116"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228600" indent="-228600" algn="l">
              <a:spcBef>
                <a:spcPts val="5900"/>
              </a:spcBef>
              <a:buSzPct val="68000"/>
              <a:buBlip>
                <a:blip r:embed="rId4"/>
              </a:buBlip>
              <a:defRPr sz="5000">
                <a:solidFill>
                  <a:srgbClr val="FFFFFF"/>
                </a:solidFill>
                <a:latin typeface="Raleway Medium"/>
                <a:ea typeface="Raleway Medium"/>
                <a:cs typeface="Raleway Medium"/>
                <a:sym typeface="Raleway Medium"/>
              </a:defRPr>
            </a:lvl1pPr>
          </a:lstStyle>
          <a:p>
            <a:r>
              <a:t> Goals for Session</a:t>
            </a:r>
          </a:p>
        </p:txBody>
      </p:sp>
      <p:sp>
        <p:nvSpPr>
          <p:cNvPr id="120" name="Agenda and Activities"/>
          <p:cNvSpPr txBox="1"/>
          <p:nvPr/>
        </p:nvSpPr>
        <p:spPr>
          <a:xfrm>
            <a:off x="1352411" y="9348126"/>
            <a:ext cx="10210623" cy="850901"/>
          </a:xfrm>
          <a:prstGeom prst="rect">
            <a:avLst/>
          </a:prstGeom>
          <a:ln w="12700">
            <a:miter lim="400000"/>
          </a:ln>
          <a:effectLst>
            <a:outerShdw blurRad="139700" dist="30116"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661458" indent="-661458" algn="l">
              <a:spcBef>
                <a:spcPts val="5900"/>
              </a:spcBef>
              <a:buSzPct val="75000"/>
              <a:buBlip>
                <a:blip r:embed="rId5"/>
              </a:buBlip>
              <a:defRPr sz="5000">
                <a:solidFill>
                  <a:srgbClr val="FFFFFF"/>
                </a:solidFill>
                <a:latin typeface="Raleway Medium"/>
                <a:ea typeface="Raleway Medium"/>
                <a:cs typeface="Raleway Medium"/>
                <a:sym typeface="Raleway Medium"/>
              </a:defRPr>
            </a:lvl1pPr>
          </a:lstStyle>
          <a:p>
            <a:r>
              <a:t> Agenda and Activities</a:t>
            </a:r>
          </a:p>
        </p:txBody>
      </p:sp>
      <p:sp>
        <p:nvSpPr>
          <p:cNvPr id="121" name="Final Reflection"/>
          <p:cNvSpPr txBox="1"/>
          <p:nvPr/>
        </p:nvSpPr>
        <p:spPr>
          <a:xfrm>
            <a:off x="1352411" y="10444712"/>
            <a:ext cx="10210623" cy="850901"/>
          </a:xfrm>
          <a:prstGeom prst="rect">
            <a:avLst/>
          </a:prstGeom>
          <a:ln w="12700">
            <a:miter lim="400000"/>
          </a:ln>
          <a:effectLst>
            <a:outerShdw blurRad="139700" dist="30116"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661458" indent="-661458" algn="l">
              <a:spcBef>
                <a:spcPts val="5900"/>
              </a:spcBef>
              <a:buSzPct val="75000"/>
              <a:buBlip>
                <a:blip r:embed="rId6"/>
              </a:buBlip>
              <a:defRPr sz="5000">
                <a:solidFill>
                  <a:srgbClr val="FFFFFF"/>
                </a:solidFill>
                <a:latin typeface="Raleway Medium"/>
                <a:ea typeface="Raleway Medium"/>
                <a:cs typeface="Raleway Medium"/>
                <a:sym typeface="Raleway Medium"/>
              </a:defRPr>
            </a:lvl1pPr>
          </a:lstStyle>
          <a:p>
            <a:r>
              <a:t> Final Reflection</a:t>
            </a:r>
          </a:p>
        </p:txBody>
      </p:sp>
      <p:sp>
        <p:nvSpPr>
          <p:cNvPr id="122" name="Rectangle"/>
          <p:cNvSpPr/>
          <p:nvPr/>
        </p:nvSpPr>
        <p:spPr>
          <a:xfrm>
            <a:off x="0" y="12010890"/>
            <a:ext cx="24383999" cy="1716684"/>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algn="l" defTabSz="1828800">
              <a:defRPr sz="2400">
                <a:solidFill>
                  <a:srgbClr val="FFFFFF"/>
                </a:solidFill>
                <a:latin typeface="Helvetica"/>
                <a:ea typeface="Helvetica"/>
                <a:cs typeface="Helvetica"/>
                <a:sym typeface="Helvetica"/>
              </a:defRPr>
            </a:pPr>
            <a:endParaRPr/>
          </a:p>
        </p:txBody>
      </p:sp>
      <p:pic>
        <p:nvPicPr>
          <p:cNvPr id="123" name="page1image20922752.png" descr="page1image20922752.png"/>
          <p:cNvPicPr>
            <a:picLocks noChangeAspect="1"/>
          </p:cNvPicPr>
          <p:nvPr/>
        </p:nvPicPr>
        <p:blipFill>
          <a:blip r:embed="rId7"/>
          <a:stretch>
            <a:fillRect/>
          </a:stretch>
        </p:blipFill>
        <p:spPr>
          <a:xfrm>
            <a:off x="517199" y="12605168"/>
            <a:ext cx="357738" cy="513842"/>
          </a:xfrm>
          <a:prstGeom prst="rect">
            <a:avLst/>
          </a:prstGeom>
          <a:ln w="12700">
            <a:miter lim="400000"/>
          </a:ln>
        </p:spPr>
      </p:pic>
      <p:sp>
        <p:nvSpPr>
          <p:cNvPr id="124" name="Line"/>
          <p:cNvSpPr/>
          <p:nvPr/>
        </p:nvSpPr>
        <p:spPr>
          <a:xfrm flipV="1">
            <a:off x="1146150" y="12455620"/>
            <a:ext cx="1" cy="812939"/>
          </a:xfrm>
          <a:prstGeom prst="line">
            <a:avLst/>
          </a:prstGeom>
          <a:ln w="25400">
            <a:solidFill>
              <a:srgbClr val="FFFFFF"/>
            </a:solidFill>
            <a:miter lim="400000"/>
          </a:ln>
        </p:spPr>
        <p:txBody>
          <a:bodyPr lIns="0" tIns="0" rIns="0" bIns="0" anchor="ctr"/>
          <a:lstStyle/>
          <a:p>
            <a:pPr defTabSz="825500">
              <a:defRPr sz="3200">
                <a:solidFill>
                  <a:srgbClr val="FFFFFF"/>
                </a:solidFill>
                <a:latin typeface="Helvetica Neue"/>
                <a:ea typeface="Helvetica Neue"/>
                <a:cs typeface="Helvetica Neue"/>
                <a:sym typeface="Helvetica Neue"/>
              </a:defRPr>
            </a:pPr>
            <a:endParaRPr/>
          </a:p>
        </p:txBody>
      </p:sp>
      <p:pic>
        <p:nvPicPr>
          <p:cNvPr id="125" name="Image" descr="Image"/>
          <p:cNvPicPr>
            <a:picLocks noChangeAspect="1"/>
          </p:cNvPicPr>
          <p:nvPr/>
        </p:nvPicPr>
        <p:blipFill>
          <a:blip r:embed="rId8"/>
          <a:srcRect l="16141" t="20130" r="14153" b="20130"/>
          <a:stretch>
            <a:fillRect/>
          </a:stretch>
        </p:blipFill>
        <p:spPr>
          <a:xfrm>
            <a:off x="1314087" y="12516242"/>
            <a:ext cx="1907432" cy="691617"/>
          </a:xfrm>
          <a:prstGeom prst="rect">
            <a:avLst/>
          </a:prstGeom>
          <a:ln w="12700">
            <a:miter lim="400000"/>
          </a:ln>
        </p:spPr>
      </p:pic>
      <p:sp>
        <p:nvSpPr>
          <p:cNvPr id="126" name="ncpre"/>
          <p:cNvSpPr txBox="1"/>
          <p:nvPr/>
        </p:nvSpPr>
        <p:spPr>
          <a:xfrm>
            <a:off x="22423670" y="12455620"/>
            <a:ext cx="1364914" cy="812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58" tIns="100458" rIns="100458" bIns="100458" anchor="ctr"/>
          <a:lstStyle>
            <a:lvl1pPr defTabSz="1155278">
              <a:defRPr sz="3800" b="1" i="1">
                <a:solidFill>
                  <a:srgbClr val="FFFFFF"/>
                </a:solidFill>
                <a:latin typeface="Times Roman"/>
                <a:ea typeface="Times Roman"/>
                <a:cs typeface="Times Roman"/>
                <a:sym typeface="Times Roman"/>
              </a:defRPr>
            </a:lvl1pPr>
          </a:lstStyle>
          <a:p>
            <a:r>
              <a:t>ncpre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94520">
              <a:srgbClr val="58AD88"/>
            </a:gs>
          </a:gsLst>
          <a:lin ang="5400000" scaled="0"/>
        </a:gradFill>
        <a:effectLst/>
      </p:bgPr>
    </p:bg>
    <p:spTree>
      <p:nvGrpSpPr>
        <p:cNvPr id="1" name=""/>
        <p:cNvGrpSpPr/>
        <p:nvPr/>
      </p:nvGrpSpPr>
      <p:grpSpPr>
        <a:xfrm>
          <a:off x="0" y="0"/>
          <a:ext cx="0" cy="0"/>
          <a:chOff x="0" y="0"/>
          <a:chExt cx="0" cy="0"/>
        </a:xfrm>
      </p:grpSpPr>
      <p:sp>
        <p:nvSpPr>
          <p:cNvPr id="128" name="GOALS:…"/>
          <p:cNvSpPr txBox="1"/>
          <p:nvPr/>
        </p:nvSpPr>
        <p:spPr>
          <a:xfrm>
            <a:off x="2609715" y="2930216"/>
            <a:ext cx="10252683" cy="8896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pPr algn="l">
              <a:spcBef>
                <a:spcPts val="5900"/>
              </a:spcBef>
              <a:defRPr sz="4500">
                <a:latin typeface="Raleway Medium"/>
                <a:ea typeface="Raleway Medium"/>
                <a:cs typeface="Raleway Medium"/>
                <a:sym typeface="Raleway Medium"/>
              </a:defRPr>
            </a:pPr>
            <a:r>
              <a:t>GOALS:</a:t>
            </a:r>
          </a:p>
          <a:p>
            <a:pPr algn="l">
              <a:spcBef>
                <a:spcPts val="5900"/>
              </a:spcBef>
              <a:defRPr sz="4500">
                <a:latin typeface="Raleway Medium"/>
                <a:ea typeface="Raleway Medium"/>
                <a:cs typeface="Raleway Medium"/>
                <a:sym typeface="Raleway Medium"/>
              </a:defRPr>
            </a:pPr>
            <a:r>
              <a:t>Share the work that you are doing on your own as you go through the course</a:t>
            </a:r>
          </a:p>
          <a:p>
            <a:pPr algn="l">
              <a:spcBef>
                <a:spcPts val="5900"/>
              </a:spcBef>
              <a:defRPr sz="4500">
                <a:latin typeface="Raleway Medium"/>
                <a:ea typeface="Raleway Medium"/>
                <a:cs typeface="Raleway Medium"/>
                <a:sym typeface="Raleway Medium"/>
              </a:defRPr>
            </a:pPr>
            <a:r>
              <a:t>Reflect on your learning</a:t>
            </a:r>
          </a:p>
          <a:p>
            <a:pPr algn="l">
              <a:spcBef>
                <a:spcPts val="5900"/>
              </a:spcBef>
              <a:defRPr sz="4500">
                <a:latin typeface="Raleway Medium"/>
                <a:ea typeface="Raleway Medium"/>
                <a:cs typeface="Raleway Medium"/>
                <a:sym typeface="Raleway Medium"/>
              </a:defRPr>
            </a:pPr>
            <a:r>
              <a:t>Practice some of the tools that you were introduced to in the course </a:t>
            </a:r>
          </a:p>
          <a:p>
            <a:pPr lvl="4" indent="0" algn="l">
              <a:spcBef>
                <a:spcPts val="5900"/>
              </a:spcBef>
              <a:defRPr sz="4500">
                <a:latin typeface="Raleway Medium"/>
                <a:ea typeface="Raleway Medium"/>
                <a:cs typeface="Raleway Medium"/>
                <a:sym typeface="Raleway Medium"/>
              </a:defRPr>
            </a:pPr>
            <a:r>
              <a:t>Get to know others in your lab/class</a:t>
            </a:r>
          </a:p>
        </p:txBody>
      </p:sp>
      <p:sp>
        <p:nvSpPr>
          <p:cNvPr id="129" name="STRUCTURE:…"/>
          <p:cNvSpPr txBox="1"/>
          <p:nvPr/>
        </p:nvSpPr>
        <p:spPr>
          <a:xfrm>
            <a:off x="13705248" y="2854016"/>
            <a:ext cx="9280836" cy="73475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pPr algn="l" defTabSz="805100">
              <a:spcBef>
                <a:spcPts val="5700"/>
              </a:spcBef>
              <a:defRPr sz="4410">
                <a:latin typeface="Raleway Medium"/>
                <a:ea typeface="Raleway Medium"/>
                <a:cs typeface="Raleway Medium"/>
                <a:sym typeface="Raleway Medium"/>
              </a:defRPr>
            </a:pPr>
            <a:r>
              <a:t>STRUCTURE:</a:t>
            </a:r>
          </a:p>
          <a:p>
            <a:pPr algn="l" defTabSz="805100">
              <a:spcBef>
                <a:spcPts val="5700"/>
              </a:spcBef>
              <a:defRPr sz="4410">
                <a:latin typeface="Raleway Medium"/>
                <a:ea typeface="Raleway Medium"/>
                <a:cs typeface="Raleway Medium"/>
                <a:sym typeface="Raleway Medium"/>
              </a:defRPr>
            </a:pPr>
            <a:r>
              <a:t>Will meet every _ weeks for _ hours</a:t>
            </a:r>
          </a:p>
          <a:p>
            <a:pPr algn="l" defTabSz="805100">
              <a:spcBef>
                <a:spcPts val="5700"/>
              </a:spcBef>
              <a:defRPr sz="4410">
                <a:latin typeface="Raleway Medium"/>
                <a:ea typeface="Raleway Medium"/>
                <a:cs typeface="Raleway Medium"/>
                <a:sym typeface="Raleway Medium"/>
              </a:defRPr>
            </a:pPr>
            <a:r>
              <a:t>Large and small group discussions </a:t>
            </a:r>
          </a:p>
          <a:p>
            <a:pPr lvl="4" indent="0" algn="l" defTabSz="805100">
              <a:spcBef>
                <a:spcPts val="5700"/>
              </a:spcBef>
              <a:defRPr sz="4410">
                <a:latin typeface="Raleway Medium"/>
                <a:ea typeface="Raleway Medium"/>
                <a:cs typeface="Raleway Medium"/>
                <a:sym typeface="Raleway Medium"/>
              </a:defRPr>
            </a:pPr>
            <a:r>
              <a:t>Reflection, Better Science, and Lab Manual questions can be part of each session</a:t>
            </a:r>
          </a:p>
        </p:txBody>
      </p:sp>
      <p:pic>
        <p:nvPicPr>
          <p:cNvPr id="130" name="Image" descr="Image"/>
          <p:cNvPicPr>
            <a:picLocks noChangeAspect="1"/>
          </p:cNvPicPr>
          <p:nvPr/>
        </p:nvPicPr>
        <p:blipFill>
          <a:blip r:embed="rId2">
            <a:alphaModFix amt="20000"/>
          </a:blip>
          <a:stretch>
            <a:fillRect/>
          </a:stretch>
        </p:blipFill>
        <p:spPr>
          <a:xfrm>
            <a:off x="0" y="0"/>
            <a:ext cx="8354422" cy="8351976"/>
          </a:xfrm>
          <a:prstGeom prst="rect">
            <a:avLst/>
          </a:prstGeom>
          <a:ln w="12700">
            <a:miter lim="400000"/>
          </a:ln>
        </p:spPr>
      </p:pic>
      <p:sp>
        <p:nvSpPr>
          <p:cNvPr id="131" name="2.5 Session Goals"/>
          <p:cNvSpPr txBox="1"/>
          <p:nvPr/>
        </p:nvSpPr>
        <p:spPr>
          <a:xfrm>
            <a:off x="3219461" y="11801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2.5 Session Goals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2.6 Jayna and Loretta.jpg" descr="2.6 Jayna and Loretta.jpg"/>
          <p:cNvPicPr>
            <a:picLocks noChangeAspect="1"/>
          </p:cNvPicPr>
          <p:nvPr/>
        </p:nvPicPr>
        <p:blipFill rotWithShape="1">
          <a:blip r:embed="rId2"/>
          <a:srcRect t="3211" r="3095"/>
          <a:stretch/>
        </p:blipFill>
        <p:spPr>
          <a:xfrm>
            <a:off x="169511" y="-73144"/>
            <a:ext cx="24383999" cy="13699455"/>
          </a:xfrm>
          <a:prstGeom prst="rect">
            <a:avLst/>
          </a:prstGeom>
          <a:ln w="12700">
            <a:miter lim="400000"/>
          </a:ln>
        </p:spPr>
      </p:pic>
      <p:sp>
        <p:nvSpPr>
          <p:cNvPr id="134" name="Rectangle"/>
          <p:cNvSpPr/>
          <p:nvPr/>
        </p:nvSpPr>
        <p:spPr>
          <a:xfrm>
            <a:off x="0" y="-43527"/>
            <a:ext cx="24553510" cy="12015410"/>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endParaRPr/>
          </a:p>
        </p:txBody>
      </p:sp>
      <p:sp>
        <p:nvSpPr>
          <p:cNvPr id="135" name="Shape"/>
          <p:cNvSpPr/>
          <p:nvPr/>
        </p:nvSpPr>
        <p:spPr>
          <a:xfrm>
            <a:off x="0" y="-73144"/>
            <a:ext cx="18951453" cy="120746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351" y="0"/>
                </a:lnTo>
                <a:lnTo>
                  <a:pt x="21600" y="21600"/>
                </a:lnTo>
                <a:lnTo>
                  <a:pt x="0" y="21600"/>
                </a:lnTo>
                <a:lnTo>
                  <a:pt x="0" y="0"/>
                </a:lnTo>
                <a:close/>
              </a:path>
            </a:pathLst>
          </a:custGeom>
          <a:blipFill>
            <a:blip r:embed="rId3">
              <a:alphaModFix amt="70000"/>
            </a:blip>
            <a:stretch>
              <a:fillRect/>
            </a:stretch>
          </a:blipFill>
          <a:ln w="12700">
            <a:miter lim="400000"/>
          </a:ln>
        </p:spPr>
        <p:txBody>
          <a:bodyPr lIns="91249" tIns="91249" rIns="91249" bIns="91249" anchor="ctr"/>
          <a:lstStyle/>
          <a:p>
            <a:pPr defTabSz="1828477">
              <a:defRPr>
                <a:solidFill>
                  <a:srgbClr val="E74B26"/>
                </a:solidFill>
                <a:latin typeface="Century Gothic"/>
                <a:ea typeface="Century Gothic"/>
                <a:cs typeface="Century Gothic"/>
                <a:sym typeface="Century Gothic"/>
              </a:defRPr>
            </a:pPr>
            <a:endParaRPr/>
          </a:p>
        </p:txBody>
      </p:sp>
      <p:sp>
        <p:nvSpPr>
          <p:cNvPr id="136" name="Activities and…"/>
          <p:cNvSpPr txBox="1"/>
          <p:nvPr/>
        </p:nvSpPr>
        <p:spPr>
          <a:xfrm>
            <a:off x="1053244" y="4893775"/>
            <a:ext cx="14163431" cy="439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14400">
                <a:solidFill>
                  <a:srgbClr val="FFFFFF"/>
                </a:solidFill>
                <a:latin typeface="Raleway Italic"/>
                <a:ea typeface="Raleway Italic"/>
                <a:cs typeface="Raleway Italic"/>
                <a:sym typeface="Raleway Italic"/>
              </a:defRPr>
            </a:pPr>
            <a:r>
              <a:t>Activities and</a:t>
            </a:r>
          </a:p>
          <a:p>
            <a:pPr algn="l">
              <a:defRPr sz="14400">
                <a:solidFill>
                  <a:srgbClr val="FFFFFF"/>
                </a:solidFill>
                <a:latin typeface="Raleway Italic"/>
                <a:ea typeface="Raleway Italic"/>
                <a:cs typeface="Raleway Italic"/>
                <a:sym typeface="Raleway Italic"/>
              </a:defRPr>
            </a:pPr>
            <a:r>
              <a:t>Discussions</a:t>
            </a:r>
          </a:p>
        </p:txBody>
      </p:sp>
      <p:sp>
        <p:nvSpPr>
          <p:cNvPr id="137"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endParaRPr/>
          </a:p>
        </p:txBody>
      </p:sp>
      <p:sp>
        <p:nvSpPr>
          <p:cNvPr id="138" name="Rectangle"/>
          <p:cNvSpPr/>
          <p:nvPr/>
        </p:nvSpPr>
        <p:spPr>
          <a:xfrm>
            <a:off x="0" y="13589000"/>
            <a:ext cx="24383999" cy="127000"/>
          </a:xfrm>
          <a:prstGeom prst="rect">
            <a:avLst/>
          </a:prstGeom>
          <a:solidFill>
            <a:srgbClr val="13294B"/>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endParaRPr/>
          </a:p>
        </p:txBody>
      </p:sp>
      <p:pic>
        <p:nvPicPr>
          <p:cNvPr id="139" name="Image" descr="Image"/>
          <p:cNvPicPr>
            <a:picLocks noChangeAspect="1"/>
          </p:cNvPicPr>
          <p:nvPr/>
        </p:nvPicPr>
        <p:blipFill>
          <a:blip r:embed="rId4"/>
          <a:srcRect l="16141" t="20130" r="14153" b="20130"/>
          <a:stretch>
            <a:fillRect/>
          </a:stretch>
        </p:blipFill>
        <p:spPr>
          <a:xfrm>
            <a:off x="1314087" y="12516242"/>
            <a:ext cx="1907432" cy="691617"/>
          </a:xfrm>
          <a:prstGeom prst="rect">
            <a:avLst/>
          </a:prstGeom>
          <a:ln w="12700">
            <a:miter lim="400000"/>
          </a:ln>
        </p:spPr>
      </p:pic>
      <p:sp>
        <p:nvSpPr>
          <p:cNvPr id="140" name="Rectangle"/>
          <p:cNvSpPr/>
          <p:nvPr/>
        </p:nvSpPr>
        <p:spPr>
          <a:xfrm>
            <a:off x="-1" y="12001500"/>
            <a:ext cx="24384001" cy="63500"/>
          </a:xfrm>
          <a:prstGeom prst="rect">
            <a:avLst/>
          </a:prstGeom>
          <a:solidFill>
            <a:srgbClr val="CFD3D4"/>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endParaRPr/>
          </a:p>
        </p:txBody>
      </p:sp>
      <p:sp>
        <p:nvSpPr>
          <p:cNvPr id="141" name="Group"/>
          <p:cNvSpPr txBox="1"/>
          <p:nvPr/>
        </p:nvSpPr>
        <p:spPr>
          <a:xfrm>
            <a:off x="22439375" y="12399263"/>
            <a:ext cx="1364914" cy="812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58" tIns="100458" rIns="100458" bIns="100458" anchor="ctr"/>
          <a:lstStyle>
            <a:lvl1pPr defTabSz="1155278">
              <a:defRPr sz="3800" b="1" i="1">
                <a:solidFill>
                  <a:srgbClr val="FFFFFF"/>
                </a:solidFill>
                <a:latin typeface="Times Roman"/>
                <a:ea typeface="Times Roman"/>
                <a:cs typeface="Times Roman"/>
                <a:sym typeface="Times Roman"/>
              </a:defRPr>
            </a:lvl1pPr>
          </a:lstStyle>
          <a:p>
            <a:r>
              <a:t>ncpre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84BBCE"/>
            </a:gs>
          </a:gsLst>
          <a:lin ang="5400000" scaled="0"/>
        </a:gradFill>
        <a:effectLst/>
      </p:bgPr>
    </p:bg>
    <p:spTree>
      <p:nvGrpSpPr>
        <p:cNvPr id="1" name=""/>
        <p:cNvGrpSpPr/>
        <p:nvPr/>
      </p:nvGrpSpPr>
      <p:grpSpPr>
        <a:xfrm>
          <a:off x="0" y="0"/>
          <a:ext cx="0" cy="0"/>
          <a:chOff x="0" y="0"/>
          <a:chExt cx="0" cy="0"/>
        </a:xfrm>
      </p:grpSpPr>
      <p:pic>
        <p:nvPicPr>
          <p:cNvPr id="143" name="Image" descr="Image"/>
          <p:cNvPicPr>
            <a:picLocks noChangeAspect="1"/>
          </p:cNvPicPr>
          <p:nvPr/>
        </p:nvPicPr>
        <p:blipFill>
          <a:blip r:embed="rId2">
            <a:alphaModFix amt="20000"/>
          </a:blip>
          <a:stretch>
            <a:fillRect/>
          </a:stretch>
        </p:blipFill>
        <p:spPr>
          <a:xfrm>
            <a:off x="0" y="0"/>
            <a:ext cx="8460044" cy="8458929"/>
          </a:xfrm>
          <a:prstGeom prst="rect">
            <a:avLst/>
          </a:prstGeom>
          <a:ln w="12700">
            <a:miter lim="400000"/>
          </a:ln>
        </p:spPr>
      </p:pic>
      <p:sp>
        <p:nvSpPr>
          <p:cNvPr id="144" name="Microaggressions"/>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Microaggressions</a:t>
            </a:r>
          </a:p>
        </p:txBody>
      </p:sp>
      <p:pic>
        <p:nvPicPr>
          <p:cNvPr id="145" name="Image" descr="Image"/>
          <p:cNvPicPr>
            <a:picLocks noChangeAspect="1"/>
          </p:cNvPicPr>
          <p:nvPr/>
        </p:nvPicPr>
        <p:blipFill>
          <a:blip r:embed="rId3"/>
          <a:stretch>
            <a:fillRect/>
          </a:stretch>
        </p:blipFill>
        <p:spPr>
          <a:xfrm>
            <a:off x="19571507" y="790198"/>
            <a:ext cx="4264225" cy="756404"/>
          </a:xfrm>
          <a:prstGeom prst="rect">
            <a:avLst/>
          </a:prstGeom>
          <a:ln w="12700">
            <a:miter lim="400000"/>
          </a:ln>
        </p:spPr>
      </p:pic>
      <p:pic>
        <p:nvPicPr>
          <p:cNvPr id="146" name="Image" descr="Image"/>
          <p:cNvPicPr>
            <a:picLocks noChangeAspect="1"/>
          </p:cNvPicPr>
          <p:nvPr/>
        </p:nvPicPr>
        <p:blipFill>
          <a:blip r:embed="rId4"/>
          <a:stretch>
            <a:fillRect/>
          </a:stretch>
        </p:blipFill>
        <p:spPr>
          <a:xfrm>
            <a:off x="19553223" y="1779716"/>
            <a:ext cx="4282509" cy="756404"/>
          </a:xfrm>
          <a:prstGeom prst="rect">
            <a:avLst/>
          </a:prstGeom>
          <a:ln w="12700">
            <a:miter lim="400000"/>
          </a:ln>
        </p:spPr>
      </p:pic>
      <p:pic>
        <p:nvPicPr>
          <p:cNvPr id="147" name="Image" descr="Image"/>
          <p:cNvPicPr>
            <a:picLocks noChangeAspect="1"/>
          </p:cNvPicPr>
          <p:nvPr/>
        </p:nvPicPr>
        <p:blipFill>
          <a:blip r:embed="rId5"/>
          <a:stretch>
            <a:fillRect/>
          </a:stretch>
        </p:blipFill>
        <p:spPr>
          <a:xfrm>
            <a:off x="19571507" y="2794926"/>
            <a:ext cx="4264225" cy="705020"/>
          </a:xfrm>
          <a:prstGeom prst="rect">
            <a:avLst/>
          </a:prstGeom>
          <a:ln w="12700">
            <a:miter lim="400000"/>
          </a:ln>
        </p:spPr>
      </p:pic>
      <p:sp>
        <p:nvSpPr>
          <p:cNvPr id="148" name="All Jayna wants to do is her research, and it’s hit a roadblock. On her way to what she expects is going to be another frustrating day in the lab, she encounters microaggressions and incivility from senior colleagues. The interaction carries implicit mes"/>
          <p:cNvSpPr txBox="1">
            <a:spLocks noGrp="1"/>
          </p:cNvSpPr>
          <p:nvPr>
            <p:ph type="body" sz="half" idx="4294967295"/>
          </p:nvPr>
        </p:nvSpPr>
        <p:spPr>
          <a:xfrm>
            <a:off x="4664625" y="2923798"/>
            <a:ext cx="15054750" cy="8619704"/>
          </a:xfrm>
          <a:prstGeom prst="rect">
            <a:avLst/>
          </a:prstGeom>
        </p:spPr>
        <p:txBody>
          <a:bodyPr lIns="121899" tIns="121899" rIns="121899" bIns="121899" anchor="t"/>
          <a:lstStyle/>
          <a:p>
            <a:pPr marL="0" indent="0" defTabSz="599717">
              <a:spcBef>
                <a:spcPts val="4300"/>
              </a:spcBef>
              <a:buClr>
                <a:srgbClr val="424242"/>
              </a:buClr>
              <a:buSzTx/>
              <a:buFont typeface="Helvetica"/>
              <a:buNone/>
              <a:defRPr sz="3650"/>
            </a:pPr>
            <a:r>
              <a:t>All Jayna wants to do is her research, and it’s hit a roadblock. On her way to what she expects is going to be another frustrating day in the lab, she encounters microaggressions and incivility from senior colleagues. The interaction carries implicit messages that she doesn’t belong, set against reminders of external societal inequities.</a:t>
            </a:r>
            <a:endParaRPr sz="1314"/>
          </a:p>
          <a:p>
            <a:pPr marL="0" indent="0" defTabSz="599717">
              <a:spcBef>
                <a:spcPts val="4300"/>
              </a:spcBef>
              <a:buClr>
                <a:srgbClr val="424242"/>
              </a:buClr>
              <a:buSzTx/>
              <a:buFont typeface="Helvetica"/>
              <a:buNone/>
              <a:defRPr sz="3650"/>
            </a:pPr>
            <a:r>
              <a:t>Discuss the following questions in your small groups (10-15 Minutes):</a:t>
            </a:r>
          </a:p>
          <a:p>
            <a:pPr marL="983387" indent="-841235" defTabSz="599717">
              <a:spcBef>
                <a:spcPts val="2900"/>
              </a:spcBef>
              <a:buClr>
                <a:srgbClr val="424242"/>
              </a:buClr>
              <a:buSzPts val="3600"/>
              <a:buFont typeface="Helvetica"/>
              <a:buChar char="●"/>
              <a:defRPr sz="3650"/>
            </a:pPr>
            <a:r>
              <a:t>How would you have liked to respond if you had been in Jayna’s place?</a:t>
            </a:r>
          </a:p>
          <a:p>
            <a:pPr marL="983387" indent="-841235" defTabSz="599717">
              <a:spcBef>
                <a:spcPts val="2900"/>
              </a:spcBef>
              <a:buClr>
                <a:srgbClr val="424242"/>
              </a:buClr>
              <a:buSzPts val="3600"/>
              <a:buFont typeface="Helvetica"/>
              <a:buChar char="●"/>
              <a:defRPr sz="3650"/>
            </a:pPr>
            <a:r>
              <a:t>Imagine having such experiences at work, repeatedly. When you are present when others have experiences like Jayna, what, responsibility do you feel to speak up?</a:t>
            </a:r>
          </a:p>
          <a:p>
            <a:pPr marL="983387" indent="-841235" defTabSz="599717">
              <a:spcBef>
                <a:spcPts val="2900"/>
              </a:spcBef>
              <a:buClr>
                <a:srgbClr val="424242"/>
              </a:buClr>
              <a:buSzPts val="3600"/>
              <a:buFont typeface="Helvetica"/>
              <a:buChar char="●"/>
              <a:defRPr sz="3650"/>
            </a:pPr>
            <a:r>
              <a:t>How would you like your colleagues to respond?</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84BBCE"/>
            </a:gs>
          </a:gsLst>
          <a:lin ang="5400000" scaled="0"/>
        </a:gradFill>
        <a:effectLst/>
      </p:bgPr>
    </p:bg>
    <p:spTree>
      <p:nvGrpSpPr>
        <p:cNvPr id="1" name=""/>
        <p:cNvGrpSpPr/>
        <p:nvPr/>
      </p:nvGrpSpPr>
      <p:grpSpPr>
        <a:xfrm>
          <a:off x="0" y="0"/>
          <a:ext cx="0" cy="0"/>
          <a:chOff x="0" y="0"/>
          <a:chExt cx="0" cy="0"/>
        </a:xfrm>
      </p:grpSpPr>
      <p:pic>
        <p:nvPicPr>
          <p:cNvPr id="150" name="Image" descr="Image"/>
          <p:cNvPicPr>
            <a:picLocks noChangeAspect="1"/>
          </p:cNvPicPr>
          <p:nvPr/>
        </p:nvPicPr>
        <p:blipFill>
          <a:blip r:embed="rId2">
            <a:alphaModFix amt="20000"/>
          </a:blip>
          <a:stretch>
            <a:fillRect/>
          </a:stretch>
        </p:blipFill>
        <p:spPr>
          <a:xfrm>
            <a:off x="62889" y="0"/>
            <a:ext cx="8460044" cy="8458929"/>
          </a:xfrm>
          <a:prstGeom prst="rect">
            <a:avLst/>
          </a:prstGeom>
          <a:ln w="12700">
            <a:miter lim="400000"/>
          </a:ln>
        </p:spPr>
      </p:pic>
      <p:sp>
        <p:nvSpPr>
          <p:cNvPr id="151" name="Microaggressions"/>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Microaggressions</a:t>
            </a:r>
          </a:p>
        </p:txBody>
      </p:sp>
      <p:pic>
        <p:nvPicPr>
          <p:cNvPr id="152" name="Image" descr="Image"/>
          <p:cNvPicPr>
            <a:picLocks noChangeAspect="1"/>
          </p:cNvPicPr>
          <p:nvPr/>
        </p:nvPicPr>
        <p:blipFill>
          <a:blip r:embed="rId3"/>
          <a:stretch>
            <a:fillRect/>
          </a:stretch>
        </p:blipFill>
        <p:spPr>
          <a:xfrm>
            <a:off x="19571507" y="790198"/>
            <a:ext cx="4264225" cy="756404"/>
          </a:xfrm>
          <a:prstGeom prst="rect">
            <a:avLst/>
          </a:prstGeom>
          <a:ln w="12700">
            <a:miter lim="400000"/>
          </a:ln>
        </p:spPr>
      </p:pic>
      <p:pic>
        <p:nvPicPr>
          <p:cNvPr id="153" name="Image" descr="Image"/>
          <p:cNvPicPr>
            <a:picLocks noChangeAspect="1"/>
          </p:cNvPicPr>
          <p:nvPr/>
        </p:nvPicPr>
        <p:blipFill>
          <a:blip r:embed="rId4"/>
          <a:stretch>
            <a:fillRect/>
          </a:stretch>
        </p:blipFill>
        <p:spPr>
          <a:xfrm>
            <a:off x="19553223" y="1779716"/>
            <a:ext cx="4282509" cy="756404"/>
          </a:xfrm>
          <a:prstGeom prst="rect">
            <a:avLst/>
          </a:prstGeom>
          <a:ln w="12700">
            <a:miter lim="400000"/>
          </a:ln>
        </p:spPr>
      </p:pic>
      <p:pic>
        <p:nvPicPr>
          <p:cNvPr id="154" name="Image" descr="Image"/>
          <p:cNvPicPr>
            <a:picLocks noChangeAspect="1"/>
          </p:cNvPicPr>
          <p:nvPr/>
        </p:nvPicPr>
        <p:blipFill>
          <a:blip r:embed="rId5"/>
          <a:stretch>
            <a:fillRect/>
          </a:stretch>
        </p:blipFill>
        <p:spPr>
          <a:xfrm>
            <a:off x="19571507" y="2794926"/>
            <a:ext cx="4264225" cy="705020"/>
          </a:xfrm>
          <a:prstGeom prst="rect">
            <a:avLst/>
          </a:prstGeom>
          <a:ln w="12700">
            <a:miter lim="400000"/>
          </a:ln>
        </p:spPr>
      </p:pic>
      <p:sp>
        <p:nvSpPr>
          <p:cNvPr id="155" name="Large Group Discussion"/>
          <p:cNvSpPr txBox="1"/>
          <p:nvPr/>
        </p:nvSpPr>
        <p:spPr>
          <a:xfrm>
            <a:off x="3473461" y="2208317"/>
            <a:ext cx="15609094" cy="16077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6000">
                <a:solidFill>
                  <a:srgbClr val="408B94"/>
                </a:solidFill>
                <a:latin typeface="+mj-lt"/>
                <a:ea typeface="+mj-ea"/>
                <a:cs typeface="+mj-cs"/>
                <a:sym typeface="Lato Black"/>
              </a:defRPr>
            </a:lvl1pPr>
          </a:lstStyle>
          <a:p>
            <a:r>
              <a:t>Large Group Discussion</a:t>
            </a:r>
          </a:p>
        </p:txBody>
      </p:sp>
      <p:sp>
        <p:nvSpPr>
          <p:cNvPr id="156" name="Share one or two key takeaways from your small group discussion with the whole group (5-10 Minutes).…"/>
          <p:cNvSpPr txBox="1">
            <a:spLocks noGrp="1"/>
          </p:cNvSpPr>
          <p:nvPr>
            <p:ph type="body" idx="4294967295"/>
          </p:nvPr>
        </p:nvSpPr>
        <p:spPr>
          <a:xfrm>
            <a:off x="3381964" y="3758751"/>
            <a:ext cx="17620072" cy="8153484"/>
          </a:xfrm>
          <a:prstGeom prst="rect">
            <a:avLst/>
          </a:prstGeom>
        </p:spPr>
        <p:txBody>
          <a:bodyPr lIns="121899" tIns="121899" rIns="121899" bIns="121899" anchor="t"/>
          <a:lstStyle/>
          <a:p>
            <a:pPr marL="0" indent="0">
              <a:buClr>
                <a:srgbClr val="424242"/>
              </a:buClr>
              <a:buSzTx/>
              <a:buFont typeface="Helvetica"/>
              <a:buNone/>
            </a:pPr>
            <a:r>
              <a:t>Share one or two key takeaways from your small group discussion with the whole group (5-10 Minutes).</a:t>
            </a:r>
            <a:endParaRPr sz="1800"/>
          </a:p>
          <a:p>
            <a:pPr marL="0" indent="0">
              <a:buClr>
                <a:srgbClr val="424242"/>
              </a:buClr>
              <a:buSzTx/>
              <a:buFont typeface="Helvetica"/>
              <a:buNone/>
            </a:pPr>
            <a:r>
              <a:t>As a large group, discuss this question (5-10 Minutes):</a:t>
            </a:r>
          </a:p>
          <a:p>
            <a:pPr marL="952500" indent="-952500">
              <a:buClr>
                <a:srgbClr val="424242"/>
              </a:buClr>
              <a:buSzPts val="5000"/>
              <a:buFont typeface="Helvetica"/>
              <a:buChar char="●"/>
            </a:pPr>
            <a:r>
              <a:t>How do these experiences undermine a culture of excellence?</a:t>
            </a:r>
          </a:p>
          <a:p>
            <a:pPr marL="952500" indent="-952500">
              <a:buClr>
                <a:srgbClr val="424242"/>
              </a:buClr>
              <a:buSzPts val="5000"/>
              <a:buFont typeface="Helvetica"/>
              <a:buChar char="●"/>
            </a:pPr>
            <a:r>
              <a:t>What lab practices could help handle such situations?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809D8B"/>
            </a:gs>
          </a:gsLst>
          <a:lin ang="5400000" scaled="0"/>
        </a:gradFill>
        <a:effectLst/>
      </p:bgPr>
    </p:bg>
    <p:spTree>
      <p:nvGrpSpPr>
        <p:cNvPr id="1" name=""/>
        <p:cNvGrpSpPr/>
        <p:nvPr/>
      </p:nvGrpSpPr>
      <p:grpSpPr>
        <a:xfrm>
          <a:off x="0" y="0"/>
          <a:ext cx="0" cy="0"/>
          <a:chOff x="0" y="0"/>
          <a:chExt cx="0" cy="0"/>
        </a:xfrm>
      </p:grpSpPr>
      <p:pic>
        <p:nvPicPr>
          <p:cNvPr id="158" name="Image" descr="Image"/>
          <p:cNvPicPr>
            <a:picLocks noChangeAspect="1"/>
          </p:cNvPicPr>
          <p:nvPr/>
        </p:nvPicPr>
        <p:blipFill>
          <a:blip r:embed="rId2">
            <a:alphaModFix amt="20000"/>
          </a:blip>
          <a:stretch>
            <a:fillRect/>
          </a:stretch>
        </p:blipFill>
        <p:spPr>
          <a:xfrm>
            <a:off x="0" y="0"/>
            <a:ext cx="8875269" cy="8874107"/>
          </a:xfrm>
          <a:prstGeom prst="rect">
            <a:avLst/>
          </a:prstGeom>
          <a:ln w="12700">
            <a:miter lim="400000"/>
          </a:ln>
        </p:spPr>
      </p:pic>
      <p:pic>
        <p:nvPicPr>
          <p:cNvPr id="159" name="Image" descr="Image"/>
          <p:cNvPicPr>
            <a:picLocks noChangeAspect="1"/>
          </p:cNvPicPr>
          <p:nvPr/>
        </p:nvPicPr>
        <p:blipFill>
          <a:blip r:embed="rId3"/>
          <a:stretch>
            <a:fillRect/>
          </a:stretch>
        </p:blipFill>
        <p:spPr>
          <a:xfrm>
            <a:off x="18074602" y="558752"/>
            <a:ext cx="5854742" cy="756404"/>
          </a:xfrm>
          <a:prstGeom prst="rect">
            <a:avLst/>
          </a:prstGeom>
          <a:ln w="12700">
            <a:miter lim="400000"/>
          </a:ln>
        </p:spPr>
      </p:pic>
      <p:sp>
        <p:nvSpPr>
          <p:cNvPr id="160" name="Practice - Using the Personal Scripts"/>
          <p:cNvSpPr txBox="1"/>
          <p:nvPr/>
        </p:nvSpPr>
        <p:spPr>
          <a:xfrm>
            <a:off x="3473461" y="1103972"/>
            <a:ext cx="1393904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defTabSz="681870">
              <a:defRPr sz="6640">
                <a:solidFill>
                  <a:srgbClr val="408B94"/>
                </a:solidFill>
                <a:latin typeface="+mj-lt"/>
                <a:ea typeface="+mj-ea"/>
                <a:cs typeface="+mj-cs"/>
                <a:sym typeface="Lato Black"/>
              </a:defRPr>
            </a:lvl1pPr>
          </a:lstStyle>
          <a:p>
            <a:r>
              <a:t>Practice - Using the Personal Scripts</a:t>
            </a:r>
          </a:p>
        </p:txBody>
      </p:sp>
      <p:pic>
        <p:nvPicPr>
          <p:cNvPr id="161" name="Image" descr="Image"/>
          <p:cNvPicPr>
            <a:picLocks noChangeAspect="1"/>
          </p:cNvPicPr>
          <p:nvPr/>
        </p:nvPicPr>
        <p:blipFill>
          <a:blip r:embed="rId4"/>
          <a:stretch>
            <a:fillRect/>
          </a:stretch>
        </p:blipFill>
        <p:spPr>
          <a:xfrm>
            <a:off x="19673107" y="1555326"/>
            <a:ext cx="4264225" cy="705019"/>
          </a:xfrm>
          <a:prstGeom prst="rect">
            <a:avLst/>
          </a:prstGeom>
          <a:ln w="12700">
            <a:miter lim="400000"/>
          </a:ln>
        </p:spPr>
      </p:pic>
      <p:sp>
        <p:nvSpPr>
          <p:cNvPr id="162" name="How might things be different in a situation of incivility or bias and the person to whom you are responding is of greater power and status?…"/>
          <p:cNvSpPr txBox="1">
            <a:spLocks noGrp="1"/>
          </p:cNvSpPr>
          <p:nvPr>
            <p:ph type="body" idx="4294967295"/>
          </p:nvPr>
        </p:nvSpPr>
        <p:spPr>
          <a:xfrm>
            <a:off x="3884309" y="3248160"/>
            <a:ext cx="16615382" cy="8503924"/>
          </a:xfrm>
          <a:prstGeom prst="rect">
            <a:avLst/>
          </a:prstGeom>
        </p:spPr>
        <p:txBody>
          <a:bodyPr lIns="121899" tIns="121899" rIns="121899" bIns="121899" anchor="t"/>
          <a:lstStyle/>
          <a:p>
            <a:pPr marL="0" indent="0" defTabSz="566856">
              <a:spcBef>
                <a:spcPts val="4000"/>
              </a:spcBef>
              <a:buClr>
                <a:srgbClr val="424242"/>
              </a:buClr>
              <a:buSzTx/>
              <a:buFont typeface="Helvetica"/>
              <a:buNone/>
              <a:defRPr sz="3450"/>
            </a:pPr>
            <a:r>
              <a:t>How might things be different in a situation of incivility or bias and the person to whom you are responding is of </a:t>
            </a:r>
            <a:r>
              <a:rPr i="1">
                <a:latin typeface="Nunito"/>
                <a:ea typeface="Nunito"/>
                <a:cs typeface="Nunito"/>
                <a:sym typeface="Nunito"/>
              </a:rPr>
              <a:t>greater power and status</a:t>
            </a:r>
            <a:r>
              <a:t>? </a:t>
            </a:r>
            <a:endParaRPr sz="1380"/>
          </a:p>
          <a:p>
            <a:pPr marL="0" indent="0" defTabSz="566856">
              <a:spcBef>
                <a:spcPts val="4000"/>
              </a:spcBef>
              <a:buClr>
                <a:srgbClr val="424242"/>
              </a:buClr>
              <a:buSzTx/>
              <a:buFont typeface="Helvetica"/>
              <a:buNone/>
              <a:defRPr sz="3450"/>
            </a:pPr>
            <a:r>
              <a:t>With your small group, write down 2-3 personal scripts that you could use towards a person of </a:t>
            </a:r>
            <a:r>
              <a:rPr i="1">
                <a:latin typeface="Nunito"/>
                <a:ea typeface="Nunito"/>
                <a:cs typeface="Nunito"/>
                <a:sym typeface="Nunito"/>
              </a:rPr>
              <a:t>higher power or status</a:t>
            </a:r>
            <a:r>
              <a:t> in the following situations (15 Minutes):</a:t>
            </a:r>
            <a:endParaRPr sz="1380"/>
          </a:p>
          <a:p>
            <a:pPr marL="1051560" indent="-1051560" defTabSz="566856">
              <a:spcBef>
                <a:spcPts val="4000"/>
              </a:spcBef>
              <a:buClr>
                <a:srgbClr val="424242"/>
              </a:buClr>
              <a:buSzPts val="3400"/>
              <a:buAutoNum type="arabicPeriod"/>
              <a:defRPr sz="3450"/>
            </a:pPr>
            <a:r>
              <a:t>When you are in a situation where you are experiencing bias or incivility</a:t>
            </a:r>
            <a:endParaRPr sz="690"/>
          </a:p>
          <a:p>
            <a:pPr marL="1051560" indent="-1051560" defTabSz="566856">
              <a:spcBef>
                <a:spcPts val="4000"/>
              </a:spcBef>
              <a:buClr>
                <a:srgbClr val="424242"/>
              </a:buClr>
              <a:buSzPts val="3400"/>
              <a:buAutoNum type="arabicPeriod"/>
              <a:defRPr sz="3450"/>
            </a:pPr>
            <a:r>
              <a:t>When you are listening to someone else talk about a time when they experienced bias or incivility:</a:t>
            </a:r>
            <a:endParaRPr sz="690"/>
          </a:p>
          <a:p>
            <a:pPr marL="1051560" indent="-1051560" defTabSz="566856">
              <a:spcBef>
                <a:spcPts val="4000"/>
              </a:spcBef>
              <a:buClr>
                <a:srgbClr val="424242"/>
              </a:buClr>
              <a:buSzPts val="3400"/>
              <a:buAutoNum type="arabicPeriod"/>
              <a:defRPr sz="3450"/>
            </a:pPr>
            <a:r>
              <a:t>When you are a bystander and you observe someone who is experiencing bias or incivility:</a:t>
            </a:r>
            <a:endParaRPr sz="1104"/>
          </a:p>
          <a:p>
            <a:pPr marL="0" indent="0" defTabSz="566856">
              <a:spcBef>
                <a:spcPts val="4000"/>
              </a:spcBef>
              <a:buClr>
                <a:srgbClr val="424242"/>
              </a:buClr>
              <a:buSzTx/>
              <a:buFont typeface="Helvetica"/>
              <a:buNone/>
              <a:defRPr sz="3450"/>
            </a:pPr>
            <a:r>
              <a:t>Share your ideas with the larger group (10 Minutes)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83B394"/>
            </a:gs>
          </a:gsLst>
          <a:lin ang="5400000" scaled="0"/>
        </a:gradFill>
        <a:effectLst/>
      </p:bgPr>
    </p:bg>
    <p:spTree>
      <p:nvGrpSpPr>
        <p:cNvPr id="1" name=""/>
        <p:cNvGrpSpPr/>
        <p:nvPr/>
      </p:nvGrpSpPr>
      <p:grpSpPr>
        <a:xfrm>
          <a:off x="0" y="0"/>
          <a:ext cx="0" cy="0"/>
          <a:chOff x="0" y="0"/>
          <a:chExt cx="0" cy="0"/>
        </a:xfrm>
      </p:grpSpPr>
      <p:pic>
        <p:nvPicPr>
          <p:cNvPr id="164" name="Image" descr="Image"/>
          <p:cNvPicPr>
            <a:picLocks noChangeAspect="1"/>
          </p:cNvPicPr>
          <p:nvPr/>
        </p:nvPicPr>
        <p:blipFill>
          <a:blip r:embed="rId2">
            <a:alphaModFix amt="18249"/>
          </a:blip>
          <a:stretch>
            <a:fillRect/>
          </a:stretch>
        </p:blipFill>
        <p:spPr>
          <a:xfrm>
            <a:off x="0" y="0"/>
            <a:ext cx="7827468" cy="7825176"/>
          </a:xfrm>
          <a:prstGeom prst="rect">
            <a:avLst/>
          </a:prstGeom>
          <a:ln w="12700">
            <a:miter lim="400000"/>
          </a:ln>
        </p:spPr>
      </p:pic>
      <p:pic>
        <p:nvPicPr>
          <p:cNvPr id="165" name="Image" descr="Image"/>
          <p:cNvPicPr>
            <a:picLocks noChangeAspect="1"/>
          </p:cNvPicPr>
          <p:nvPr/>
        </p:nvPicPr>
        <p:blipFill>
          <a:blip r:embed="rId3"/>
          <a:stretch>
            <a:fillRect/>
          </a:stretch>
        </p:blipFill>
        <p:spPr>
          <a:xfrm>
            <a:off x="18995581" y="667108"/>
            <a:ext cx="4934836" cy="703455"/>
          </a:xfrm>
          <a:prstGeom prst="rect">
            <a:avLst/>
          </a:prstGeom>
          <a:ln w="12700">
            <a:miter lim="400000"/>
          </a:ln>
        </p:spPr>
      </p:pic>
      <p:sp>
        <p:nvSpPr>
          <p:cNvPr id="166" name="Better Science Discussion"/>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Better Science Discussion</a:t>
            </a:r>
          </a:p>
        </p:txBody>
      </p:sp>
      <p:sp>
        <p:nvSpPr>
          <p:cNvPr id="167" name="The frustrations between the two labs in this scenario stem from a collaboration that isn’t going well. The Heideberg lab is unable to reproduce the molecule that they need to share with the Sorenson lab.…"/>
          <p:cNvSpPr txBox="1">
            <a:spLocks noGrp="1"/>
          </p:cNvSpPr>
          <p:nvPr>
            <p:ph type="body" idx="4294967295"/>
          </p:nvPr>
        </p:nvSpPr>
        <p:spPr>
          <a:xfrm>
            <a:off x="3151678" y="3050129"/>
            <a:ext cx="18080644" cy="8631742"/>
          </a:xfrm>
          <a:prstGeom prst="rect">
            <a:avLst/>
          </a:prstGeom>
        </p:spPr>
        <p:txBody>
          <a:bodyPr lIns="121899" tIns="121899" rIns="121899" bIns="121899" anchor="t"/>
          <a:lstStyle/>
          <a:p>
            <a:pPr marL="0" indent="0" defTabSz="698301">
              <a:spcBef>
                <a:spcPts val="5000"/>
              </a:spcBef>
              <a:buClr>
                <a:srgbClr val="424242"/>
              </a:buClr>
              <a:buSzTx/>
              <a:buFont typeface="Helvetica"/>
              <a:buNone/>
              <a:defRPr sz="4250"/>
            </a:pPr>
            <a:r>
              <a:t>The frustrations between the two labs in this scenario stem from a collaboration that isn’t going well. The Heideberg lab is unable to reproduce the molecule that they need to share with the Sorenson lab. </a:t>
            </a:r>
            <a:endParaRPr sz="1530"/>
          </a:p>
          <a:p>
            <a:pPr marL="0" indent="0" defTabSz="698301">
              <a:spcBef>
                <a:spcPts val="5000"/>
              </a:spcBef>
              <a:buClr>
                <a:srgbClr val="424242"/>
              </a:buClr>
              <a:buSzTx/>
              <a:buFont typeface="Helvetica"/>
              <a:buNone/>
              <a:defRPr sz="4250"/>
            </a:pPr>
            <a:r>
              <a:t>Discuss the following questions with your groups (10-15 Minutes):</a:t>
            </a:r>
          </a:p>
          <a:p>
            <a:pPr marL="674687" indent="-674687" defTabSz="698301">
              <a:spcBef>
                <a:spcPts val="5000"/>
              </a:spcBef>
              <a:buClr>
                <a:srgbClr val="424242"/>
              </a:buClr>
              <a:buSzPts val="4200"/>
              <a:buFont typeface="Helvetica"/>
              <a:buChar char="●"/>
              <a:defRPr sz="4250"/>
            </a:pPr>
            <a:r>
              <a:t>In the scene, Darren asserts that the two sample are the same molecule; on what basis does he make that statement?</a:t>
            </a:r>
          </a:p>
          <a:p>
            <a:pPr marL="674687" indent="-674687" defTabSz="698301">
              <a:spcBef>
                <a:spcPts val="5000"/>
              </a:spcBef>
              <a:buClr>
                <a:srgbClr val="424242"/>
              </a:buClr>
              <a:buSzPts val="4200"/>
              <a:buFont typeface="Helvetica"/>
              <a:buChar char="●"/>
              <a:defRPr sz="4250"/>
            </a:pPr>
            <a:r>
              <a:t>Describe the science that allows him to know this.</a:t>
            </a:r>
          </a:p>
          <a:p>
            <a:pPr marL="674687" indent="-674687" defTabSz="698301">
              <a:spcBef>
                <a:spcPts val="5000"/>
              </a:spcBef>
              <a:buClr>
                <a:srgbClr val="424242"/>
              </a:buClr>
              <a:buSzPts val="4200"/>
              <a:buFont typeface="Helvetica"/>
              <a:buChar char="●"/>
              <a:defRPr sz="4250"/>
            </a:pPr>
            <a:r>
              <a:t>Why/how might he be in error?  What are some check against error for him/for you in your lab?</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9EB7DC"/>
            </a:gs>
          </a:gsLst>
          <a:lin ang="5400000" scaled="0"/>
        </a:gradFill>
        <a:effectLst/>
      </p:bgPr>
    </p:bg>
    <p:spTree>
      <p:nvGrpSpPr>
        <p:cNvPr id="1" name=""/>
        <p:cNvGrpSpPr/>
        <p:nvPr/>
      </p:nvGrpSpPr>
      <p:grpSpPr>
        <a:xfrm>
          <a:off x="0" y="0"/>
          <a:ext cx="0" cy="0"/>
          <a:chOff x="0" y="0"/>
          <a:chExt cx="0" cy="0"/>
        </a:xfrm>
      </p:grpSpPr>
      <p:pic>
        <p:nvPicPr>
          <p:cNvPr id="169" name="Image" descr="Image"/>
          <p:cNvPicPr>
            <a:picLocks noChangeAspect="1"/>
          </p:cNvPicPr>
          <p:nvPr/>
        </p:nvPicPr>
        <p:blipFill>
          <a:blip r:embed="rId2">
            <a:alphaModFix amt="18249"/>
          </a:blip>
          <a:stretch>
            <a:fillRect/>
          </a:stretch>
        </p:blipFill>
        <p:spPr>
          <a:xfrm>
            <a:off x="0" y="0"/>
            <a:ext cx="7827468" cy="7825176"/>
          </a:xfrm>
          <a:prstGeom prst="rect">
            <a:avLst/>
          </a:prstGeom>
          <a:ln w="12700">
            <a:miter lim="400000"/>
          </a:ln>
        </p:spPr>
      </p:pic>
      <p:pic>
        <p:nvPicPr>
          <p:cNvPr id="170" name="Image" descr="Image"/>
          <p:cNvPicPr>
            <a:picLocks noChangeAspect="1"/>
          </p:cNvPicPr>
          <p:nvPr/>
        </p:nvPicPr>
        <p:blipFill>
          <a:blip r:embed="rId3"/>
          <a:stretch>
            <a:fillRect/>
          </a:stretch>
        </p:blipFill>
        <p:spPr>
          <a:xfrm>
            <a:off x="19684689" y="611723"/>
            <a:ext cx="4310219" cy="712625"/>
          </a:xfrm>
          <a:prstGeom prst="rect">
            <a:avLst/>
          </a:prstGeom>
          <a:ln w="12700">
            <a:miter lim="400000"/>
          </a:ln>
        </p:spPr>
      </p:pic>
      <p:sp>
        <p:nvSpPr>
          <p:cNvPr id="171" name="Lab Manual Discussion Questions"/>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Lab Manual Discussion Questions</a:t>
            </a:r>
          </a:p>
        </p:txBody>
      </p:sp>
      <p:sp>
        <p:nvSpPr>
          <p:cNvPr id="172" name="Consider how at the center of these scenes are issues of creating a culture of inclusion, upstanding, and openness.…"/>
          <p:cNvSpPr txBox="1">
            <a:spLocks noGrp="1"/>
          </p:cNvSpPr>
          <p:nvPr>
            <p:ph type="body" sz="half" idx="4294967295"/>
          </p:nvPr>
        </p:nvSpPr>
        <p:spPr>
          <a:xfrm>
            <a:off x="2827332" y="3618466"/>
            <a:ext cx="18465018" cy="6479068"/>
          </a:xfrm>
          <a:prstGeom prst="rect">
            <a:avLst/>
          </a:prstGeom>
        </p:spPr>
        <p:txBody>
          <a:bodyPr lIns="121899" tIns="121899" rIns="121899" bIns="121899" anchor="t"/>
          <a:lstStyle/>
          <a:p>
            <a:pPr marL="0" indent="0">
              <a:buClr>
                <a:srgbClr val="424242"/>
              </a:buClr>
              <a:buSzTx/>
              <a:buFont typeface="Helvetica"/>
              <a:buNone/>
            </a:pPr>
            <a:r>
              <a:t>Consider how at the center of these scenes are issues of creating a culture of inclusion, upstanding, and openness. </a:t>
            </a:r>
            <a:endParaRPr sz="1800"/>
          </a:p>
          <a:p>
            <a:pPr marL="0" indent="0">
              <a:buClr>
                <a:srgbClr val="424242"/>
              </a:buClr>
              <a:buSzTx/>
              <a:buFont typeface="Helvetica"/>
              <a:buNone/>
            </a:pPr>
            <a:r>
              <a:t>In small groups, discuss the following (5-10 Minutes):</a:t>
            </a:r>
            <a:endParaRPr sz="1600"/>
          </a:p>
          <a:p>
            <a:pPr marL="1347106" indent="-1152377">
              <a:buClr>
                <a:srgbClr val="424242"/>
              </a:buClr>
              <a:buSzPts val="5000"/>
              <a:buFont typeface="Helvetica"/>
              <a:buChar char="●"/>
            </a:pPr>
            <a:r>
              <a:t>From the sample lab manuals, which elements/sections did you particularly like for building your lab culture of excellence?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spd="med"/>
</p:sld>
</file>

<file path=ppt/theme/theme1.xml><?xml version="1.0" encoding="utf-8"?>
<a:theme xmlns:a="http://schemas.openxmlformats.org/drawingml/2006/main" name="White">
  <a:themeElements>
    <a:clrScheme name="White">
      <a:dk1>
        <a:srgbClr val="5E5E5E"/>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ato Black"/>
        <a:ea typeface="Lato Black"/>
        <a:cs typeface="Lato Black"/>
      </a:majorFont>
      <a:minorFont>
        <a:latin typeface="Raleway"/>
        <a:ea typeface="Raleway"/>
        <a:cs typeface="Ralewa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ato Black"/>
        <a:ea typeface="Lato Black"/>
        <a:cs typeface="Lato Black"/>
      </a:majorFont>
      <a:minorFont>
        <a:latin typeface="Raleway"/>
        <a:ea typeface="Raleway"/>
        <a:cs typeface="Ralewa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566</Words>
  <Application>Microsoft Macintosh PowerPoint</Application>
  <PresentationFormat>Custom</PresentationFormat>
  <Paragraphs>47</Paragraphs>
  <Slides>9</Slides>
  <Notes>0</Notes>
  <HiddenSlides>1</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9</vt:i4>
      </vt:variant>
    </vt:vector>
  </HeadingPairs>
  <TitlesOfParts>
    <vt:vector size="24" baseType="lpstr">
      <vt:lpstr>Arvo</vt:lpstr>
      <vt:lpstr>Century Gothic</vt:lpstr>
      <vt:lpstr>Helvetica</vt:lpstr>
      <vt:lpstr>Helvetica Light</vt:lpstr>
      <vt:lpstr>Helvetica Neue</vt:lpstr>
      <vt:lpstr>Helvetica Neue Light</vt:lpstr>
      <vt:lpstr>Lato Black</vt:lpstr>
      <vt:lpstr>Nunito</vt:lpstr>
      <vt:lpstr>Raleway Italic</vt:lpstr>
      <vt:lpstr>Raleway Light</vt:lpstr>
      <vt:lpstr>Raleway Medium</vt:lpstr>
      <vt:lpstr>Raleway SemiBold</vt:lpstr>
      <vt:lpstr>Times Roman</vt:lpstr>
      <vt:lpstr>Trebuchet MS</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Henderson, Corinne Marie</cp:lastModifiedBy>
  <cp:revision>1</cp:revision>
  <dcterms:modified xsi:type="dcterms:W3CDTF">2023-05-16T21:36:48Z</dcterms:modified>
</cp:coreProperties>
</file>