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1pPr>
    <a:lvl2pPr marL="0" marR="0" indent="2286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2pPr>
    <a:lvl3pPr marL="0" marR="0" indent="4572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3pPr>
    <a:lvl4pPr marL="0" marR="0" indent="6858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4pPr>
    <a:lvl5pPr marL="0" marR="0" indent="9144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5pPr>
    <a:lvl6pPr marL="0" marR="0" indent="11430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6pPr>
    <a:lvl7pPr marL="0" marR="0" indent="13716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7pPr>
    <a:lvl8pPr marL="0" marR="0" indent="16002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8pPr>
    <a:lvl9pPr marL="0" marR="0" indent="18288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2" name="Shape 112"/>
          <p:cNvSpPr/>
          <p:nvPr>
            <p:ph type="sldImg"/>
          </p:nvPr>
        </p:nvSpPr>
        <p:spPr>
          <a:xfrm>
            <a:off x="1143000" y="685800"/>
            <a:ext cx="4572000" cy="3429000"/>
          </a:xfrm>
          <a:prstGeom prst="rect">
            <a:avLst/>
          </a:prstGeom>
        </p:spPr>
        <p:txBody>
          <a:bodyPr/>
          <a:lstStyle/>
          <a:p>
            <a:pPr/>
          </a:p>
        </p:txBody>
      </p:sp>
      <p:sp>
        <p:nvSpPr>
          <p:cNvPr id="113" name="Shape 11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acilitator Slide Template">
    <p:bg>
      <p:bgPr>
        <a:gradFill flip="none" rotWithShape="1">
          <a:gsLst>
            <a:gs pos="0">
              <a:srgbClr val="FFFFFF"/>
            </a:gs>
            <a:gs pos="30501">
              <a:srgbClr val="E8F7F6"/>
            </a:gs>
            <a:gs pos="42243">
              <a:srgbClr val="DDF3F2"/>
            </a:gs>
            <a:gs pos="51820">
              <a:srgbClr val="D1EFED"/>
            </a:gs>
            <a:gs pos="94520">
              <a:srgbClr val="58ADAF"/>
            </a:gs>
          </a:gsLst>
          <a:lin ang="5400000" scaled="0"/>
        </a:gradFill>
      </p:bgPr>
    </p:bg>
    <p:spTree>
      <p:nvGrpSpPr>
        <p:cNvPr id="1" name=""/>
        <p:cNvGrpSpPr/>
        <p:nvPr/>
      </p:nvGrpSpPr>
      <p:grpSpPr>
        <a:xfrm>
          <a:off x="0" y="0"/>
          <a:ext cx="0" cy="0"/>
          <a:chOff x="0" y="0"/>
          <a:chExt cx="0" cy="0"/>
        </a:xfrm>
      </p:grpSpPr>
      <p:grpSp>
        <p:nvGrpSpPr>
          <p:cNvPr id="38" name="Group"/>
          <p:cNvGrpSpPr/>
          <p:nvPr/>
        </p:nvGrpSpPr>
        <p:grpSpPr>
          <a:xfrm>
            <a:off x="-1" y="-1"/>
            <a:ext cx="24384001" cy="13716001"/>
            <a:chOff x="0" y="0"/>
            <a:chExt cx="24384000" cy="13716000"/>
          </a:xfrm>
        </p:grpSpPr>
        <p:sp>
          <p:nvSpPr>
            <p:cNvPr id="30" name="Rectangle"/>
            <p:cNvSpPr/>
            <p:nvPr/>
          </p:nvSpPr>
          <p:spPr>
            <a:xfrm>
              <a:off x="0" y="12065000"/>
              <a:ext cx="24383999" cy="1524000"/>
            </a:xfrm>
            <a:prstGeom prst="rect">
              <a:avLst/>
            </a:prstGeom>
            <a:gradFill flip="none" rotWithShape="1">
              <a:gsLst>
                <a:gs pos="0">
                  <a:srgbClr val="058D96"/>
                </a:gs>
                <a:gs pos="74648">
                  <a:srgbClr val="039973"/>
                </a:gs>
                <a:gs pos="100000">
                  <a:srgbClr val="00A450"/>
                </a:gs>
              </a:gsLst>
              <a:lin ang="0" scaled="0"/>
            </a:gradFill>
            <a:ln w="12700" cap="flat">
              <a:noFill/>
              <a:miter lim="400000"/>
            </a:ln>
            <a:effectLst/>
          </p:spPr>
          <p:txBody>
            <a:bodyPr wrap="square" lIns="91439" tIns="91439" rIns="91439" bIns="91439" numCol="1" anchor="ctr">
              <a:noAutofit/>
            </a:bodyPr>
            <a:lstStyle/>
            <a:p>
              <a:pPr algn="l" defTabSz="1828800">
                <a:defRPr sz="2400">
                  <a:solidFill>
                    <a:srgbClr val="FFFFFF"/>
                  </a:solidFill>
                  <a:latin typeface="Helvetica"/>
                  <a:ea typeface="Helvetica"/>
                  <a:cs typeface="Helvetica"/>
                  <a:sym typeface="Helvetica"/>
                </a:defRPr>
              </a:pPr>
            </a:p>
          </p:txBody>
        </p:sp>
        <p:sp>
          <p:nvSpPr>
            <p:cNvPr id="31" name="Rectangle"/>
            <p:cNvSpPr/>
            <p:nvPr/>
          </p:nvSpPr>
          <p:spPr>
            <a:xfrm>
              <a:off x="0" y="13589000"/>
              <a:ext cx="24383999" cy="127000"/>
            </a:xfrm>
            <a:prstGeom prst="rect">
              <a:avLst/>
            </a:prstGeom>
            <a:solidFill>
              <a:srgbClr val="13294B"/>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p>
          </p:txBody>
        </p:sp>
        <p:pic>
          <p:nvPicPr>
            <p:cNvPr id="32" name="page1image20922752.png" descr="page1image20922752.png"/>
            <p:cNvPicPr>
              <a:picLocks noChangeAspect="1"/>
            </p:cNvPicPr>
            <p:nvPr/>
          </p:nvPicPr>
          <p:blipFill>
            <a:blip r:embed="rId2">
              <a:extLst/>
            </a:blip>
            <a:stretch>
              <a:fillRect/>
            </a:stretch>
          </p:blipFill>
          <p:spPr>
            <a:xfrm>
              <a:off x="517199" y="12605168"/>
              <a:ext cx="357738" cy="513842"/>
            </a:xfrm>
            <a:prstGeom prst="rect">
              <a:avLst/>
            </a:prstGeom>
            <a:ln w="12700" cap="flat">
              <a:noFill/>
              <a:miter lim="400000"/>
            </a:ln>
            <a:effectLst/>
          </p:spPr>
        </p:pic>
        <p:sp>
          <p:nvSpPr>
            <p:cNvPr id="33" name="Line"/>
            <p:cNvSpPr/>
            <p:nvPr/>
          </p:nvSpPr>
          <p:spPr>
            <a:xfrm flipV="1">
              <a:off x="1146150" y="12455620"/>
              <a:ext cx="1" cy="812939"/>
            </a:xfrm>
            <a:prstGeom prst="line">
              <a:avLst/>
            </a:prstGeom>
            <a:noFill/>
            <a:ln w="25400" cap="flat">
              <a:solidFill>
                <a:srgbClr val="FFFFFF"/>
              </a:solidFill>
              <a:prstDash val="solid"/>
              <a:miter lim="400000"/>
            </a:ln>
            <a:effectLst/>
          </p:spPr>
          <p:txBody>
            <a:bodyPr wrap="square" lIns="0" tIns="0" rIns="0" bIns="0" numCol="1" anchor="ctr">
              <a:noAutofit/>
            </a:bodyPr>
            <a:lstStyle/>
            <a:p>
              <a:pPr defTabSz="825500">
                <a:defRPr sz="3200">
                  <a:solidFill>
                    <a:srgbClr val="FFFFFF"/>
                  </a:solidFill>
                  <a:latin typeface="Helvetica Neue"/>
                  <a:ea typeface="Helvetica Neue"/>
                  <a:cs typeface="Helvetica Neue"/>
                  <a:sym typeface="Helvetica Neue"/>
                </a:defRPr>
              </a:pPr>
            </a:p>
          </p:txBody>
        </p:sp>
        <p:pic>
          <p:nvPicPr>
            <p:cNvPr id="34" name="Image" descr="Image"/>
            <p:cNvPicPr>
              <a:picLocks noChangeAspect="1"/>
            </p:cNvPicPr>
            <p:nvPr/>
          </p:nvPicPr>
          <p:blipFill>
            <a:blip r:embed="rId3">
              <a:extLst/>
            </a:blip>
            <a:srcRect l="16141" t="20130" r="14153" b="20130"/>
            <a:stretch>
              <a:fillRect/>
            </a:stretch>
          </p:blipFill>
          <p:spPr>
            <a:xfrm>
              <a:off x="1314087" y="12516242"/>
              <a:ext cx="1907432" cy="691617"/>
            </a:xfrm>
            <a:prstGeom prst="rect">
              <a:avLst/>
            </a:prstGeom>
            <a:ln w="12700" cap="flat">
              <a:noFill/>
              <a:miter lim="400000"/>
            </a:ln>
            <a:effectLst/>
          </p:spPr>
        </p:pic>
        <p:sp>
          <p:nvSpPr>
            <p:cNvPr id="35" name="Rectangle"/>
            <p:cNvSpPr/>
            <p:nvPr/>
          </p:nvSpPr>
          <p:spPr>
            <a:xfrm>
              <a:off x="0" y="-1"/>
              <a:ext cx="24384000" cy="63501"/>
            </a:xfrm>
            <a:prstGeom prst="rect">
              <a:avLst/>
            </a:prstGeom>
            <a:solidFill>
              <a:srgbClr val="13294B"/>
            </a:solidFill>
            <a:ln w="12700" cap="flat">
              <a:noFill/>
              <a:miter lim="400000"/>
            </a:ln>
            <a:effectLst/>
          </p:spPr>
          <p:txBody>
            <a:bodyPr wrap="square" lIns="91439" tIns="91439" rIns="91439" bIns="91439" numCol="1" anchor="ctr">
              <a:noAutofit/>
            </a:bodyPr>
            <a:lstStyle/>
            <a:p>
              <a:pPr defTabSz="1828800">
                <a:defRPr sz="3200">
                  <a:solidFill>
                    <a:srgbClr val="FFFFFF"/>
                  </a:solidFill>
                  <a:latin typeface="Trebuchet MS"/>
                  <a:ea typeface="Trebuchet MS"/>
                  <a:cs typeface="Trebuchet MS"/>
                  <a:sym typeface="Trebuchet MS"/>
                </a:defRPr>
              </a:pPr>
            </a:p>
          </p:txBody>
        </p:sp>
        <p:sp>
          <p:nvSpPr>
            <p:cNvPr id="36" name="Rectangle"/>
            <p:cNvSpPr/>
            <p:nvPr/>
          </p:nvSpPr>
          <p:spPr>
            <a:xfrm>
              <a:off x="-1" y="12001500"/>
              <a:ext cx="24384001" cy="63500"/>
            </a:xfrm>
            <a:prstGeom prst="rect">
              <a:avLst/>
            </a:prstGeom>
            <a:solidFill>
              <a:srgbClr val="CFD3D4"/>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p>
          </p:txBody>
        </p:sp>
        <p:sp>
          <p:nvSpPr>
            <p:cNvPr id="37" name="ncpre"/>
            <p:cNvSpPr txBox="1"/>
            <p:nvPr/>
          </p:nvSpPr>
          <p:spPr>
            <a:xfrm>
              <a:off x="22423670" y="12455620"/>
              <a:ext cx="1364914" cy="8129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0458" tIns="100458" rIns="100458" bIns="100458" numCol="1" anchor="ctr">
              <a:noAutofit/>
            </a:bodyPr>
            <a:lstStyle>
              <a:lvl1pPr defTabSz="1155278">
                <a:defRPr b="1" i="1" sz="3800">
                  <a:solidFill>
                    <a:srgbClr val="FFFFFF"/>
                  </a:solidFill>
                  <a:latin typeface="Times Roman"/>
                  <a:ea typeface="Times Roman"/>
                  <a:cs typeface="Times Roman"/>
                  <a:sym typeface="Times Roman"/>
                </a:defRPr>
              </a:lvl1pPr>
            </a:lstStyle>
            <a:p>
              <a:pPr/>
              <a:r>
                <a:t>ncpre</a:t>
              </a:r>
            </a:p>
          </p:txBody>
        </p:sp>
      </p:grpSp>
      <p:sp>
        <p:nvSpPr>
          <p:cNvPr id="39" name="Slide Number"/>
          <p:cNvSpPr txBox="1"/>
          <p:nvPr>
            <p:ph type="sldNum" sz="quarter" idx="2"/>
          </p:nvPr>
        </p:nvSpPr>
        <p:spPr>
          <a:xfrm>
            <a:off x="11959031" y="13081000"/>
            <a:ext cx="453238" cy="461366"/>
          </a:xfrm>
          <a:prstGeom prst="rect">
            <a:avLst/>
          </a:prstGeom>
        </p:spPr>
        <p:txBody>
          <a:bodyPr/>
          <a:lstStyle>
            <a:lvl1pPr>
              <a:defRPr>
                <a:latin typeface="Helvetica Neue"/>
                <a:ea typeface="Helvetica Neue"/>
                <a:cs typeface="Helvetica Neue"/>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acilitator Slide Template copy">
    <p:bg>
      <p:bgPr>
        <a:gradFill flip="none" rotWithShape="1">
          <a:gsLst>
            <a:gs pos="0">
              <a:srgbClr val="FFFFFF"/>
            </a:gs>
            <a:gs pos="30501">
              <a:srgbClr val="E8F7F6"/>
            </a:gs>
            <a:gs pos="42243">
              <a:srgbClr val="DDF3F2"/>
            </a:gs>
            <a:gs pos="51820">
              <a:srgbClr val="D1EFED"/>
            </a:gs>
            <a:gs pos="94520">
              <a:srgbClr val="B2ABF5"/>
            </a:gs>
          </a:gsLst>
          <a:lin ang="5400000" scaled="0"/>
        </a:gradFill>
      </p:bgPr>
    </p:bg>
    <p:spTree>
      <p:nvGrpSpPr>
        <p:cNvPr id="1" name=""/>
        <p:cNvGrpSpPr/>
        <p:nvPr/>
      </p:nvGrpSpPr>
      <p:grpSpPr>
        <a:xfrm>
          <a:off x="0" y="0"/>
          <a:ext cx="0" cy="0"/>
          <a:chOff x="0" y="0"/>
          <a:chExt cx="0" cy="0"/>
        </a:xfrm>
      </p:grpSpPr>
      <p:grpSp>
        <p:nvGrpSpPr>
          <p:cNvPr id="54" name="Group"/>
          <p:cNvGrpSpPr/>
          <p:nvPr/>
        </p:nvGrpSpPr>
        <p:grpSpPr>
          <a:xfrm>
            <a:off x="-1" y="-1"/>
            <a:ext cx="24384001" cy="13716001"/>
            <a:chOff x="0" y="0"/>
            <a:chExt cx="24384000" cy="13716000"/>
          </a:xfrm>
        </p:grpSpPr>
        <p:sp>
          <p:nvSpPr>
            <p:cNvPr id="46" name="Rectangle"/>
            <p:cNvSpPr/>
            <p:nvPr/>
          </p:nvSpPr>
          <p:spPr>
            <a:xfrm>
              <a:off x="0" y="12065000"/>
              <a:ext cx="24383999" cy="1524000"/>
            </a:xfrm>
            <a:prstGeom prst="rect">
              <a:avLst/>
            </a:prstGeom>
            <a:gradFill flip="none" rotWithShape="1">
              <a:gsLst>
                <a:gs pos="0">
                  <a:srgbClr val="058D96"/>
                </a:gs>
                <a:gs pos="74648">
                  <a:srgbClr val="039973"/>
                </a:gs>
                <a:gs pos="100000">
                  <a:srgbClr val="00A450"/>
                </a:gs>
              </a:gsLst>
              <a:lin ang="0" scaled="0"/>
            </a:gradFill>
            <a:ln w="12700" cap="flat">
              <a:noFill/>
              <a:miter lim="400000"/>
            </a:ln>
            <a:effectLst/>
          </p:spPr>
          <p:txBody>
            <a:bodyPr wrap="square" lIns="91439" tIns="91439" rIns="91439" bIns="91439" numCol="1" anchor="ctr">
              <a:noAutofit/>
            </a:bodyPr>
            <a:lstStyle/>
            <a:p>
              <a:pPr algn="l" defTabSz="1828800">
                <a:defRPr sz="2400">
                  <a:solidFill>
                    <a:srgbClr val="FFFFFF"/>
                  </a:solidFill>
                  <a:latin typeface="Helvetica"/>
                  <a:ea typeface="Helvetica"/>
                  <a:cs typeface="Helvetica"/>
                  <a:sym typeface="Helvetica"/>
                </a:defRPr>
              </a:pPr>
            </a:p>
          </p:txBody>
        </p:sp>
        <p:sp>
          <p:nvSpPr>
            <p:cNvPr id="47" name="Rectangle"/>
            <p:cNvSpPr/>
            <p:nvPr/>
          </p:nvSpPr>
          <p:spPr>
            <a:xfrm>
              <a:off x="0" y="13589000"/>
              <a:ext cx="24383999" cy="127000"/>
            </a:xfrm>
            <a:prstGeom prst="rect">
              <a:avLst/>
            </a:prstGeom>
            <a:solidFill>
              <a:srgbClr val="13294B"/>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p>
          </p:txBody>
        </p:sp>
        <p:pic>
          <p:nvPicPr>
            <p:cNvPr id="48" name="page1image20922752.png" descr="page1image20922752.png"/>
            <p:cNvPicPr>
              <a:picLocks noChangeAspect="1"/>
            </p:cNvPicPr>
            <p:nvPr/>
          </p:nvPicPr>
          <p:blipFill>
            <a:blip r:embed="rId2">
              <a:extLst/>
            </a:blip>
            <a:stretch>
              <a:fillRect/>
            </a:stretch>
          </p:blipFill>
          <p:spPr>
            <a:xfrm>
              <a:off x="517199" y="12605168"/>
              <a:ext cx="357738" cy="513842"/>
            </a:xfrm>
            <a:prstGeom prst="rect">
              <a:avLst/>
            </a:prstGeom>
            <a:ln w="12700" cap="flat">
              <a:noFill/>
              <a:miter lim="400000"/>
            </a:ln>
            <a:effectLst/>
          </p:spPr>
        </p:pic>
        <p:sp>
          <p:nvSpPr>
            <p:cNvPr id="49" name="Line"/>
            <p:cNvSpPr/>
            <p:nvPr/>
          </p:nvSpPr>
          <p:spPr>
            <a:xfrm flipV="1">
              <a:off x="1146150" y="12455620"/>
              <a:ext cx="1" cy="812939"/>
            </a:xfrm>
            <a:prstGeom prst="line">
              <a:avLst/>
            </a:prstGeom>
            <a:noFill/>
            <a:ln w="25400" cap="flat">
              <a:solidFill>
                <a:srgbClr val="FFFFFF"/>
              </a:solidFill>
              <a:prstDash val="solid"/>
              <a:miter lim="400000"/>
            </a:ln>
            <a:effectLst/>
          </p:spPr>
          <p:txBody>
            <a:bodyPr wrap="square" lIns="0" tIns="0" rIns="0" bIns="0" numCol="1" anchor="ctr">
              <a:noAutofit/>
            </a:bodyPr>
            <a:lstStyle/>
            <a:p>
              <a:pPr defTabSz="825500">
                <a:defRPr sz="3200">
                  <a:solidFill>
                    <a:srgbClr val="FFFFFF"/>
                  </a:solidFill>
                  <a:latin typeface="Helvetica Neue"/>
                  <a:ea typeface="Helvetica Neue"/>
                  <a:cs typeface="Helvetica Neue"/>
                  <a:sym typeface="Helvetica Neue"/>
                </a:defRPr>
              </a:pPr>
            </a:p>
          </p:txBody>
        </p:sp>
        <p:pic>
          <p:nvPicPr>
            <p:cNvPr id="50" name="Image" descr="Image"/>
            <p:cNvPicPr>
              <a:picLocks noChangeAspect="1"/>
            </p:cNvPicPr>
            <p:nvPr/>
          </p:nvPicPr>
          <p:blipFill>
            <a:blip r:embed="rId3">
              <a:extLst/>
            </a:blip>
            <a:srcRect l="16141" t="20130" r="14153" b="20130"/>
            <a:stretch>
              <a:fillRect/>
            </a:stretch>
          </p:blipFill>
          <p:spPr>
            <a:xfrm>
              <a:off x="1314087" y="12516242"/>
              <a:ext cx="1907432" cy="691617"/>
            </a:xfrm>
            <a:prstGeom prst="rect">
              <a:avLst/>
            </a:prstGeom>
            <a:ln w="12700" cap="flat">
              <a:noFill/>
              <a:miter lim="400000"/>
            </a:ln>
            <a:effectLst/>
          </p:spPr>
        </p:pic>
        <p:sp>
          <p:nvSpPr>
            <p:cNvPr id="51" name="Rectangle"/>
            <p:cNvSpPr/>
            <p:nvPr/>
          </p:nvSpPr>
          <p:spPr>
            <a:xfrm>
              <a:off x="0" y="-1"/>
              <a:ext cx="24384000" cy="63501"/>
            </a:xfrm>
            <a:prstGeom prst="rect">
              <a:avLst/>
            </a:prstGeom>
            <a:solidFill>
              <a:srgbClr val="13294B"/>
            </a:solidFill>
            <a:ln w="12700" cap="flat">
              <a:noFill/>
              <a:miter lim="400000"/>
            </a:ln>
            <a:effectLst/>
          </p:spPr>
          <p:txBody>
            <a:bodyPr wrap="square" lIns="91439" tIns="91439" rIns="91439" bIns="91439" numCol="1" anchor="ctr">
              <a:noAutofit/>
            </a:bodyPr>
            <a:lstStyle/>
            <a:p>
              <a:pPr defTabSz="1828800">
                <a:defRPr sz="3200">
                  <a:solidFill>
                    <a:srgbClr val="FFFFFF"/>
                  </a:solidFill>
                  <a:latin typeface="Trebuchet MS"/>
                  <a:ea typeface="Trebuchet MS"/>
                  <a:cs typeface="Trebuchet MS"/>
                  <a:sym typeface="Trebuchet MS"/>
                </a:defRPr>
              </a:pPr>
            </a:p>
          </p:txBody>
        </p:sp>
        <p:sp>
          <p:nvSpPr>
            <p:cNvPr id="52" name="Rectangle"/>
            <p:cNvSpPr/>
            <p:nvPr/>
          </p:nvSpPr>
          <p:spPr>
            <a:xfrm>
              <a:off x="-1" y="12001500"/>
              <a:ext cx="24384001" cy="63500"/>
            </a:xfrm>
            <a:prstGeom prst="rect">
              <a:avLst/>
            </a:prstGeom>
            <a:solidFill>
              <a:srgbClr val="CFD3D4"/>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p>
          </p:txBody>
        </p:sp>
        <p:sp>
          <p:nvSpPr>
            <p:cNvPr id="53" name="ncpre"/>
            <p:cNvSpPr txBox="1"/>
            <p:nvPr/>
          </p:nvSpPr>
          <p:spPr>
            <a:xfrm>
              <a:off x="22423670" y="12455620"/>
              <a:ext cx="1364914" cy="8129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0458" tIns="100458" rIns="100458" bIns="100458" numCol="1" anchor="ctr">
              <a:noAutofit/>
            </a:bodyPr>
            <a:lstStyle>
              <a:lvl1pPr defTabSz="1155278">
                <a:defRPr b="1" i="1" sz="3800">
                  <a:solidFill>
                    <a:srgbClr val="FFFFFF"/>
                  </a:solidFill>
                  <a:latin typeface="Times Roman"/>
                  <a:ea typeface="Times Roman"/>
                  <a:cs typeface="Times Roman"/>
                  <a:sym typeface="Times Roman"/>
                </a:defRPr>
              </a:lvl1pPr>
            </a:lstStyle>
            <a:p>
              <a:pPr/>
              <a:r>
                <a:t>ncpre</a:t>
              </a:r>
            </a:p>
          </p:txBody>
        </p:sp>
      </p:grpSp>
      <p:sp>
        <p:nvSpPr>
          <p:cNvPr id="55" name="Slide Number"/>
          <p:cNvSpPr txBox="1"/>
          <p:nvPr>
            <p:ph type="sldNum" sz="quarter" idx="2"/>
          </p:nvPr>
        </p:nvSpPr>
        <p:spPr>
          <a:xfrm>
            <a:off x="11959031" y="13081000"/>
            <a:ext cx="453238" cy="461366"/>
          </a:xfrm>
          <a:prstGeom prst="rect">
            <a:avLst/>
          </a:prstGeom>
        </p:spPr>
        <p:txBody>
          <a:bodyPr/>
          <a:lstStyle>
            <a:lvl1pPr>
              <a:defRPr>
                <a:latin typeface="Helvetica Neue"/>
                <a:ea typeface="Helvetica Neue"/>
                <a:cs typeface="Helvetica Neue"/>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ext slide/ white footer">
    <p:spTree>
      <p:nvGrpSpPr>
        <p:cNvPr id="1" name=""/>
        <p:cNvGrpSpPr/>
        <p:nvPr/>
      </p:nvGrpSpPr>
      <p:grpSpPr>
        <a:xfrm>
          <a:off x="0" y="0"/>
          <a:ext cx="0" cy="0"/>
          <a:chOff x="0" y="0"/>
          <a:chExt cx="0" cy="0"/>
        </a:xfrm>
      </p:grpSpPr>
      <p:sp>
        <p:nvSpPr>
          <p:cNvPr id="62" name="Rectangle"/>
          <p:cNvSpPr/>
          <p:nvPr/>
        </p:nvSpPr>
        <p:spPr>
          <a:xfrm>
            <a:off x="0" y="12090438"/>
            <a:ext cx="24384000" cy="1524001"/>
          </a:xfrm>
          <a:prstGeom prst="rect">
            <a:avLst/>
          </a:prstGeom>
          <a:solidFill>
            <a:srgbClr val="FFFFFF"/>
          </a:solidFill>
          <a:ln w="12700">
            <a:miter lim="400000"/>
          </a:ln>
        </p:spPr>
        <p:txBody>
          <a:bodyPr tIns="91439" bIns="91439" anchor="ctr"/>
          <a:lstStyle/>
          <a:p>
            <a:pPr algn="l" defTabSz="1828800">
              <a:defRPr sz="2400">
                <a:solidFill>
                  <a:srgbClr val="FFFFFF"/>
                </a:solidFill>
                <a:latin typeface="Raleway Light"/>
                <a:ea typeface="Raleway Light"/>
                <a:cs typeface="Raleway Light"/>
                <a:sym typeface="Raleway Light"/>
              </a:defRPr>
            </a:pPr>
          </a:p>
        </p:txBody>
      </p:sp>
      <p:pic>
        <p:nvPicPr>
          <p:cNvPr id="63" name="Illinois HHMI Logo - Horizontal 2 - RGB.png" descr="Illinois HHMI Logo - Horizontal 2 - RGB.png"/>
          <p:cNvPicPr>
            <a:picLocks noChangeAspect="1"/>
          </p:cNvPicPr>
          <p:nvPr/>
        </p:nvPicPr>
        <p:blipFill>
          <a:blip r:embed="rId2">
            <a:extLst/>
          </a:blip>
          <a:stretch>
            <a:fillRect/>
          </a:stretch>
        </p:blipFill>
        <p:spPr>
          <a:xfrm>
            <a:off x="513510" y="12655550"/>
            <a:ext cx="2533898" cy="825500"/>
          </a:xfrm>
          <a:prstGeom prst="rect">
            <a:avLst/>
          </a:prstGeom>
          <a:ln w="12700">
            <a:miter lim="400000"/>
          </a:ln>
        </p:spPr>
      </p:pic>
      <p:sp>
        <p:nvSpPr>
          <p:cNvPr id="64" name="Rectangle"/>
          <p:cNvSpPr/>
          <p:nvPr/>
        </p:nvSpPr>
        <p:spPr>
          <a:xfrm>
            <a:off x="0" y="12420638"/>
            <a:ext cx="24384000" cy="25401"/>
          </a:xfrm>
          <a:prstGeom prst="rect">
            <a:avLst/>
          </a:prstGeom>
          <a:solidFill>
            <a:srgbClr val="D5D5D5"/>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p>
        </p:txBody>
      </p:sp>
      <p:grpSp>
        <p:nvGrpSpPr>
          <p:cNvPr id="67" name="Group"/>
          <p:cNvGrpSpPr/>
          <p:nvPr/>
        </p:nvGrpSpPr>
        <p:grpSpPr>
          <a:xfrm>
            <a:off x="22266498" y="12661831"/>
            <a:ext cx="1712075" cy="812939"/>
            <a:chOff x="0" y="0"/>
            <a:chExt cx="1712074" cy="812937"/>
          </a:xfrm>
        </p:grpSpPr>
        <p:pic>
          <p:nvPicPr>
            <p:cNvPr id="65" name="Image" descr="Image"/>
            <p:cNvPicPr>
              <a:picLocks noChangeAspect="1"/>
            </p:cNvPicPr>
            <p:nvPr/>
          </p:nvPicPr>
          <p:blipFill>
            <a:blip r:embed="rId3">
              <a:extLst/>
            </a:blip>
            <a:srcRect l="33235" t="11246" r="32935" b="60653"/>
            <a:stretch>
              <a:fillRect/>
            </a:stretch>
          </p:blipFill>
          <p:spPr>
            <a:xfrm>
              <a:off x="1322738" y="44424"/>
              <a:ext cx="389337" cy="419066"/>
            </a:xfrm>
            <a:custGeom>
              <a:avLst/>
              <a:gdLst/>
              <a:ahLst/>
              <a:cxnLst>
                <a:cxn ang="0">
                  <a:pos x="wd2" y="hd2"/>
                </a:cxn>
                <a:cxn ang="5400000">
                  <a:pos x="wd2" y="hd2"/>
                </a:cxn>
                <a:cxn ang="10800000">
                  <a:pos x="wd2" y="hd2"/>
                </a:cxn>
                <a:cxn ang="16200000">
                  <a:pos x="wd2" y="hd2"/>
                </a:cxn>
              </a:cxnLst>
              <a:rect l="0" t="0" r="r" b="b"/>
              <a:pathLst>
                <a:path w="21516" h="21287" fill="norm" stroke="1" extrusionOk="0">
                  <a:moveTo>
                    <a:pt x="10879" y="66"/>
                  </a:moveTo>
                  <a:cubicBezTo>
                    <a:pt x="8071" y="-214"/>
                    <a:pt x="5237" y="394"/>
                    <a:pt x="2852" y="1820"/>
                  </a:cubicBezTo>
                  <a:cubicBezTo>
                    <a:pt x="1708" y="2504"/>
                    <a:pt x="0" y="4045"/>
                    <a:pt x="0" y="4401"/>
                  </a:cubicBezTo>
                  <a:cubicBezTo>
                    <a:pt x="0" y="4498"/>
                    <a:pt x="334" y="4918"/>
                    <a:pt x="746" y="5328"/>
                  </a:cubicBezTo>
                  <a:cubicBezTo>
                    <a:pt x="1158" y="5738"/>
                    <a:pt x="1492" y="6150"/>
                    <a:pt x="1492" y="6235"/>
                  </a:cubicBezTo>
                  <a:cubicBezTo>
                    <a:pt x="1492" y="6320"/>
                    <a:pt x="1272" y="6816"/>
                    <a:pt x="1009" y="7344"/>
                  </a:cubicBezTo>
                  <a:cubicBezTo>
                    <a:pt x="186" y="8995"/>
                    <a:pt x="-81" y="10732"/>
                    <a:pt x="176" y="12505"/>
                  </a:cubicBezTo>
                  <a:cubicBezTo>
                    <a:pt x="442" y="14341"/>
                    <a:pt x="1008" y="15701"/>
                    <a:pt x="2128" y="17142"/>
                  </a:cubicBezTo>
                  <a:cubicBezTo>
                    <a:pt x="3470" y="18869"/>
                    <a:pt x="4852" y="19854"/>
                    <a:pt x="7084" y="20650"/>
                  </a:cubicBezTo>
                  <a:cubicBezTo>
                    <a:pt x="7766" y="20892"/>
                    <a:pt x="8705" y="21143"/>
                    <a:pt x="9168" y="21214"/>
                  </a:cubicBezTo>
                  <a:cubicBezTo>
                    <a:pt x="10284" y="21386"/>
                    <a:pt x="12388" y="21241"/>
                    <a:pt x="13664" y="20912"/>
                  </a:cubicBezTo>
                  <a:cubicBezTo>
                    <a:pt x="17158" y="20011"/>
                    <a:pt x="20103" y="17234"/>
                    <a:pt x="21209" y="13815"/>
                  </a:cubicBezTo>
                  <a:cubicBezTo>
                    <a:pt x="21408" y="13199"/>
                    <a:pt x="21513" y="12068"/>
                    <a:pt x="21516" y="10912"/>
                  </a:cubicBezTo>
                  <a:cubicBezTo>
                    <a:pt x="21519" y="9757"/>
                    <a:pt x="21427" y="8579"/>
                    <a:pt x="21231" y="7888"/>
                  </a:cubicBezTo>
                  <a:cubicBezTo>
                    <a:pt x="20300" y="4608"/>
                    <a:pt x="17407" y="1846"/>
                    <a:pt x="13664" y="651"/>
                  </a:cubicBezTo>
                  <a:cubicBezTo>
                    <a:pt x="12753" y="360"/>
                    <a:pt x="11815" y="160"/>
                    <a:pt x="10879" y="66"/>
                  </a:cubicBezTo>
                  <a:close/>
                </a:path>
              </a:pathLst>
            </a:custGeom>
            <a:ln w="12700" cap="flat">
              <a:noFill/>
              <a:miter lim="400000"/>
            </a:ln>
            <a:effectLst/>
          </p:spPr>
        </p:pic>
        <p:sp>
          <p:nvSpPr>
            <p:cNvPr id="66" name="ncpre"/>
            <p:cNvSpPr txBox="1"/>
            <p:nvPr/>
          </p:nvSpPr>
          <p:spPr>
            <a:xfrm>
              <a:off x="0" y="0"/>
              <a:ext cx="1364914" cy="8129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0458" tIns="100458" rIns="100458" bIns="100458" numCol="1" anchor="ctr">
              <a:noAutofit/>
            </a:bodyPr>
            <a:lstStyle>
              <a:lvl1pPr defTabSz="1155278">
                <a:defRPr b="1" i="1" sz="3800">
                  <a:solidFill>
                    <a:srgbClr val="13294B"/>
                  </a:solidFill>
                  <a:latin typeface="Times Roman"/>
                  <a:ea typeface="Times Roman"/>
                  <a:cs typeface="Times Roman"/>
                  <a:sym typeface="Times Roman"/>
                </a:defRPr>
              </a:lvl1pPr>
            </a:lstStyle>
            <a:p>
              <a:pPr/>
              <a:r>
                <a:t>ncpre</a:t>
              </a:r>
            </a:p>
          </p:txBody>
        </p:sp>
      </p:grpSp>
      <p:sp>
        <p:nvSpPr>
          <p:cNvPr id="68" name="Title Text"/>
          <p:cNvSpPr txBox="1"/>
          <p:nvPr>
            <p:ph type="title"/>
          </p:nvPr>
        </p:nvSpPr>
        <p:spPr>
          <a:xfrm>
            <a:off x="4387453" y="1234543"/>
            <a:ext cx="15609094" cy="1607726"/>
          </a:xfrm>
          <a:prstGeom prst="rect">
            <a:avLst/>
          </a:prstGeom>
        </p:spPr>
        <p:txBody>
          <a:bodyPr lIns="71437" tIns="71437" rIns="71437" bIns="71437"/>
          <a:lstStyle/>
          <a:p>
            <a:pPr/>
            <a:r>
              <a:t>Title Text</a:t>
            </a:r>
          </a:p>
        </p:txBody>
      </p:sp>
      <p:sp>
        <p:nvSpPr>
          <p:cNvPr id="69" name="Body Level One…"/>
          <p:cNvSpPr txBox="1"/>
          <p:nvPr>
            <p:ph type="body" idx="1"/>
          </p:nvPr>
        </p:nvSpPr>
        <p:spPr>
          <a:xfrm>
            <a:off x="2559646" y="3051779"/>
            <a:ext cx="15609095" cy="8840392"/>
          </a:xfrm>
          <a:prstGeom prst="rect">
            <a:avLst/>
          </a:prstGeom>
        </p:spPr>
        <p:txBody>
          <a:bodyPr lIns="71437" tIns="71437" rIns="71437" bIns="71437"/>
          <a:lstStyle>
            <a:lvl1pPr marL="0" indent="0">
              <a:buSzTx/>
              <a:buNone/>
            </a:lvl1pPr>
            <a:lvl2pPr marL="0" indent="0">
              <a:buSzTx/>
              <a:buNone/>
            </a:lvl2pPr>
            <a:lvl3pPr marL="0" indent="0">
              <a:buSzTx/>
              <a:buNone/>
            </a:lvl3pPr>
            <a:lvl4pPr marL="0" indent="0">
              <a:buSzTx/>
              <a:buNone/>
            </a:lvl4pPr>
            <a:lvl5pPr marL="0" indent="0">
              <a:buSzTx/>
              <a:buNone/>
            </a:lvl5pPr>
          </a:lstStyle>
          <a:p>
            <a:pPr/>
            <a:r>
              <a:t>Body Level One</a:t>
            </a:r>
          </a:p>
          <a:p>
            <a:pPr lvl="1"/>
            <a:r>
              <a:t>Body Level Two</a:t>
            </a:r>
          </a:p>
          <a:p>
            <a:pPr lvl="2"/>
            <a:r>
              <a:t>Body Level Three</a:t>
            </a:r>
          </a:p>
          <a:p>
            <a:pPr lvl="3"/>
            <a:r>
              <a:t>Body Level Four</a:t>
            </a:r>
          </a:p>
          <a:p>
            <a:pPr lvl="4"/>
            <a:r>
              <a:t>Body Level Five</a:t>
            </a:r>
          </a:p>
        </p:txBody>
      </p:sp>
      <p:sp>
        <p:nvSpPr>
          <p:cNvPr id="70" name="Slide Number"/>
          <p:cNvSpPr txBox="1"/>
          <p:nvPr>
            <p:ph type="sldNum" sz="quarter" idx="2"/>
          </p:nvPr>
        </p:nvSpPr>
        <p:spPr>
          <a:xfrm>
            <a:off x="11935814" y="13010554"/>
            <a:ext cx="494513" cy="511176"/>
          </a:xfrm>
          <a:prstGeom prst="rect">
            <a:avLst/>
          </a:prstGeom>
        </p:spPr>
        <p:txBody>
          <a:bodyPr lIns="71437" tIns="71437" rIns="71437" bIns="71437"/>
          <a:lstStyle>
            <a:lvl1pPr defTabSz="821531">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NCPRE Generic">
    <p:spTree>
      <p:nvGrpSpPr>
        <p:cNvPr id="1" name=""/>
        <p:cNvGrpSpPr/>
        <p:nvPr/>
      </p:nvGrpSpPr>
      <p:grpSpPr>
        <a:xfrm>
          <a:off x="0" y="0"/>
          <a:ext cx="0" cy="0"/>
          <a:chOff x="0" y="0"/>
          <a:chExt cx="0" cy="0"/>
        </a:xfrm>
      </p:grpSpPr>
      <p:sp>
        <p:nvSpPr>
          <p:cNvPr id="77" name="Rectangle"/>
          <p:cNvSpPr/>
          <p:nvPr/>
        </p:nvSpPr>
        <p:spPr>
          <a:xfrm>
            <a:off x="0" y="-1"/>
            <a:ext cx="24384000" cy="190501"/>
          </a:xfrm>
          <a:prstGeom prst="rect">
            <a:avLst/>
          </a:prstGeom>
          <a:solidFill>
            <a:srgbClr val="1C4686"/>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p>
        </p:txBody>
      </p:sp>
      <p:sp>
        <p:nvSpPr>
          <p:cNvPr id="78" name="Rectangle"/>
          <p:cNvSpPr/>
          <p:nvPr/>
        </p:nvSpPr>
        <p:spPr>
          <a:xfrm>
            <a:off x="0" y="11748903"/>
            <a:ext cx="24384001" cy="63501"/>
          </a:xfrm>
          <a:prstGeom prst="rect">
            <a:avLst/>
          </a:prstGeom>
          <a:solidFill>
            <a:srgbClr val="CFD3D4"/>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p>
        </p:txBody>
      </p:sp>
      <p:sp>
        <p:nvSpPr>
          <p:cNvPr id="79" name="Rectangle"/>
          <p:cNvSpPr/>
          <p:nvPr/>
        </p:nvSpPr>
        <p:spPr>
          <a:xfrm>
            <a:off x="0" y="13589000"/>
            <a:ext cx="24383999" cy="127000"/>
          </a:xfrm>
          <a:prstGeom prst="rect">
            <a:avLst/>
          </a:prstGeom>
          <a:solidFill>
            <a:srgbClr val="5B6365"/>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p>
        </p:txBody>
      </p:sp>
      <p:sp>
        <p:nvSpPr>
          <p:cNvPr id="80" name="Rectangle"/>
          <p:cNvSpPr/>
          <p:nvPr/>
        </p:nvSpPr>
        <p:spPr>
          <a:xfrm>
            <a:off x="0" y="11819056"/>
            <a:ext cx="24384000" cy="1769944"/>
          </a:xfrm>
          <a:prstGeom prst="rect">
            <a:avLst/>
          </a:prstGeom>
          <a:solidFill>
            <a:srgbClr val="1D3F75"/>
          </a:solidFill>
          <a:ln w="12700">
            <a:miter lim="400000"/>
          </a:ln>
        </p:spPr>
        <p:txBody>
          <a:bodyPr tIns="91439" bIns="91439" anchor="ctr"/>
          <a:lstStyle/>
          <a:p>
            <a:pPr algn="l" defTabSz="1828800">
              <a:defRPr sz="2400">
                <a:solidFill>
                  <a:srgbClr val="FFFFFF"/>
                </a:solidFill>
                <a:latin typeface="Raleway Light"/>
                <a:ea typeface="Raleway Light"/>
                <a:cs typeface="Raleway Light"/>
                <a:sym typeface="Raleway Light"/>
              </a:defRPr>
            </a:pPr>
          </a:p>
        </p:txBody>
      </p:sp>
      <p:pic>
        <p:nvPicPr>
          <p:cNvPr id="81" name="Illinois-Wordmark-Horizontal-Reversed-Orange-PMS.pdf" descr="Illinois-Wordmark-Horizontal-Reversed-Orange-PMS.pdf"/>
          <p:cNvPicPr>
            <a:picLocks noChangeAspect="1"/>
          </p:cNvPicPr>
          <p:nvPr/>
        </p:nvPicPr>
        <p:blipFill>
          <a:blip r:embed="rId2">
            <a:extLst/>
          </a:blip>
          <a:stretch>
            <a:fillRect/>
          </a:stretch>
        </p:blipFill>
        <p:spPr>
          <a:xfrm>
            <a:off x="795985" y="12333941"/>
            <a:ext cx="4278371" cy="740044"/>
          </a:xfrm>
          <a:prstGeom prst="rect">
            <a:avLst/>
          </a:prstGeom>
          <a:ln w="12700">
            <a:miter lim="400000"/>
          </a:ln>
        </p:spPr>
      </p:pic>
      <p:sp>
        <p:nvSpPr>
          <p:cNvPr id="82" name="ncpre"/>
          <p:cNvSpPr txBox="1"/>
          <p:nvPr/>
        </p:nvSpPr>
        <p:spPr>
          <a:xfrm>
            <a:off x="21503095" y="12188451"/>
            <a:ext cx="1734600" cy="1031154"/>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4800">
                <a:solidFill>
                  <a:srgbClr val="FFFFFF"/>
                </a:solidFill>
                <a:latin typeface="Times Roman"/>
                <a:ea typeface="Times Roman"/>
                <a:cs typeface="Times Roman"/>
                <a:sym typeface="Times Roman"/>
              </a:defRPr>
            </a:lvl1pPr>
          </a:lstStyle>
          <a:p>
            <a:pPr/>
            <a:r>
              <a:t>ncpre</a:t>
            </a:r>
          </a:p>
        </p:txBody>
      </p:sp>
      <p:sp>
        <p:nvSpPr>
          <p:cNvPr id="8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slide">
    <p:spTree>
      <p:nvGrpSpPr>
        <p:cNvPr id="1" name=""/>
        <p:cNvGrpSpPr/>
        <p:nvPr/>
      </p:nvGrpSpPr>
      <p:grpSpPr>
        <a:xfrm>
          <a:off x="0" y="0"/>
          <a:ext cx="0" cy="0"/>
          <a:chOff x="0" y="0"/>
          <a:chExt cx="0" cy="0"/>
        </a:xfrm>
      </p:grpSpPr>
      <p:sp>
        <p:nvSpPr>
          <p:cNvPr id="90" name="Slide Number"/>
          <p:cNvSpPr txBox="1"/>
          <p:nvPr>
            <p:ph type="sldNum" sz="quarter" idx="2"/>
          </p:nvPr>
        </p:nvSpPr>
        <p:spPr>
          <a:xfrm>
            <a:off x="11935814" y="13010554"/>
            <a:ext cx="494513" cy="511176"/>
          </a:xfrm>
          <a:prstGeom prst="rect">
            <a:avLst/>
          </a:prstGeom>
        </p:spPr>
        <p:txBody>
          <a:bodyPr lIns="71437" tIns="71437" rIns="71437" bIns="71437"/>
          <a:lstStyle>
            <a:lvl1pPr defTabSz="821531">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lide Template">
    <p:spTree>
      <p:nvGrpSpPr>
        <p:cNvPr id="1" name=""/>
        <p:cNvGrpSpPr/>
        <p:nvPr/>
      </p:nvGrpSpPr>
      <p:grpSpPr>
        <a:xfrm>
          <a:off x="0" y="0"/>
          <a:ext cx="0" cy="0"/>
          <a:chOff x="0" y="0"/>
          <a:chExt cx="0" cy="0"/>
        </a:xfrm>
      </p:grpSpPr>
      <p:sp>
        <p:nvSpPr>
          <p:cNvPr id="97" name="Rectangle"/>
          <p:cNvSpPr/>
          <p:nvPr/>
        </p:nvSpPr>
        <p:spPr>
          <a:xfrm>
            <a:off x="0" y="13589000"/>
            <a:ext cx="24383999" cy="127000"/>
          </a:xfrm>
          <a:prstGeom prst="rect">
            <a:avLst/>
          </a:prstGeom>
          <a:solidFill>
            <a:srgbClr val="5B6365"/>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p>
        </p:txBody>
      </p:sp>
      <p:sp>
        <p:nvSpPr>
          <p:cNvPr id="98" name="Rectangle"/>
          <p:cNvSpPr/>
          <p:nvPr/>
        </p:nvSpPr>
        <p:spPr>
          <a:xfrm>
            <a:off x="0" y="-1"/>
            <a:ext cx="24384000" cy="190501"/>
          </a:xfrm>
          <a:prstGeom prst="rect">
            <a:avLst/>
          </a:prstGeom>
          <a:solidFill>
            <a:srgbClr val="1C4686"/>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p>
        </p:txBody>
      </p:sp>
      <p:sp>
        <p:nvSpPr>
          <p:cNvPr id="99" name="Rectangle"/>
          <p:cNvSpPr/>
          <p:nvPr/>
        </p:nvSpPr>
        <p:spPr>
          <a:xfrm>
            <a:off x="0" y="11996326"/>
            <a:ext cx="24384000" cy="63501"/>
          </a:xfrm>
          <a:prstGeom prst="rect">
            <a:avLst/>
          </a:prstGeom>
          <a:solidFill>
            <a:srgbClr val="CFD3D4"/>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p>
        </p:txBody>
      </p:sp>
      <p:sp>
        <p:nvSpPr>
          <p:cNvPr id="100" name="Rectangle"/>
          <p:cNvSpPr/>
          <p:nvPr/>
        </p:nvSpPr>
        <p:spPr>
          <a:xfrm>
            <a:off x="0" y="12060237"/>
            <a:ext cx="24384000" cy="1524001"/>
          </a:xfrm>
          <a:prstGeom prst="rect">
            <a:avLst/>
          </a:prstGeom>
          <a:gradFill>
            <a:gsLst>
              <a:gs pos="0">
                <a:srgbClr val="0A2554"/>
              </a:gs>
              <a:gs pos="11116">
                <a:srgbClr val="33569D"/>
              </a:gs>
              <a:gs pos="53311">
                <a:srgbClr val="5B86E5"/>
              </a:gs>
              <a:gs pos="83103">
                <a:srgbClr val="5897CB"/>
              </a:gs>
              <a:gs pos="100000">
                <a:srgbClr val="55A8B0"/>
              </a:gs>
            </a:gsLst>
          </a:gradFill>
          <a:ln w="12700">
            <a:miter lim="400000"/>
          </a:ln>
        </p:spPr>
        <p:txBody>
          <a:bodyPr tIns="91439" bIns="91439" anchor="ctr"/>
          <a:lstStyle/>
          <a:p>
            <a:pPr algn="l" defTabSz="1828800">
              <a:defRPr sz="2400">
                <a:solidFill>
                  <a:srgbClr val="E8EFFF"/>
                </a:solidFill>
                <a:latin typeface="Raleway Light"/>
                <a:ea typeface="Raleway Light"/>
                <a:cs typeface="Raleway Light"/>
                <a:sym typeface="Raleway Light"/>
              </a:defRPr>
            </a:pPr>
          </a:p>
        </p:txBody>
      </p:sp>
      <p:pic>
        <p:nvPicPr>
          <p:cNvPr id="101" name="Illinois-Logo-Reversed-Orange-RGB.png" descr="Illinois-Logo-Reversed-Orange-RGB.png"/>
          <p:cNvPicPr>
            <a:picLocks noChangeAspect="1"/>
          </p:cNvPicPr>
          <p:nvPr/>
        </p:nvPicPr>
        <p:blipFill>
          <a:blip r:embed="rId2">
            <a:extLst/>
          </a:blip>
          <a:stretch>
            <a:fillRect/>
          </a:stretch>
        </p:blipFill>
        <p:spPr>
          <a:xfrm>
            <a:off x="488694" y="12612120"/>
            <a:ext cx="290439" cy="420236"/>
          </a:xfrm>
          <a:prstGeom prst="rect">
            <a:avLst/>
          </a:prstGeom>
          <a:ln w="12700">
            <a:miter lim="400000"/>
          </a:ln>
        </p:spPr>
      </p:pic>
      <p:grpSp>
        <p:nvGrpSpPr>
          <p:cNvPr id="104" name="Group"/>
          <p:cNvGrpSpPr/>
          <p:nvPr/>
        </p:nvGrpSpPr>
        <p:grpSpPr>
          <a:xfrm>
            <a:off x="1240337" y="12534900"/>
            <a:ext cx="1425971" cy="574676"/>
            <a:chOff x="0" y="-1587"/>
            <a:chExt cx="1425969" cy="574675"/>
          </a:xfrm>
        </p:grpSpPr>
        <p:pic>
          <p:nvPicPr>
            <p:cNvPr id="102" name="Image" descr="Image"/>
            <p:cNvPicPr>
              <a:picLocks noChangeAspect="1"/>
            </p:cNvPicPr>
            <p:nvPr/>
          </p:nvPicPr>
          <p:blipFill>
            <a:blip r:embed="rId3">
              <a:extLst/>
            </a:blip>
            <a:srcRect l="33235" t="11246" r="32922" b="60659"/>
            <a:stretch>
              <a:fillRect/>
            </a:stretch>
          </p:blipFill>
          <p:spPr>
            <a:xfrm>
              <a:off x="0" y="57187"/>
              <a:ext cx="449661" cy="483717"/>
            </a:xfrm>
            <a:custGeom>
              <a:avLst/>
              <a:gdLst/>
              <a:ahLst/>
              <a:cxnLst>
                <a:cxn ang="0">
                  <a:pos x="wd2" y="hd2"/>
                </a:cxn>
                <a:cxn ang="5400000">
                  <a:pos x="wd2" y="hd2"/>
                </a:cxn>
                <a:cxn ang="10800000">
                  <a:pos x="wd2" y="hd2"/>
                </a:cxn>
                <a:cxn ang="16200000">
                  <a:pos x="wd2" y="hd2"/>
                </a:cxn>
              </a:cxnLst>
              <a:rect l="0" t="0" r="r" b="b"/>
              <a:pathLst>
                <a:path w="21511" h="21381" fill="norm" stroke="1" extrusionOk="0">
                  <a:moveTo>
                    <a:pt x="8069" y="76"/>
                  </a:moveTo>
                  <a:cubicBezTo>
                    <a:pt x="6219" y="277"/>
                    <a:pt x="4437" y="875"/>
                    <a:pt x="2848" y="1830"/>
                  </a:cubicBezTo>
                  <a:cubicBezTo>
                    <a:pt x="1704" y="2518"/>
                    <a:pt x="0" y="4069"/>
                    <a:pt x="0" y="4427"/>
                  </a:cubicBezTo>
                  <a:cubicBezTo>
                    <a:pt x="0" y="4524"/>
                    <a:pt x="329" y="4944"/>
                    <a:pt x="740" y="5356"/>
                  </a:cubicBezTo>
                  <a:cubicBezTo>
                    <a:pt x="1152" y="5768"/>
                    <a:pt x="1500" y="6165"/>
                    <a:pt x="1500" y="6251"/>
                  </a:cubicBezTo>
                  <a:cubicBezTo>
                    <a:pt x="1500" y="6337"/>
                    <a:pt x="1288" y="6844"/>
                    <a:pt x="1025" y="7374"/>
                  </a:cubicBezTo>
                  <a:cubicBezTo>
                    <a:pt x="202" y="9032"/>
                    <a:pt x="-86" y="10768"/>
                    <a:pt x="171" y="12549"/>
                  </a:cubicBezTo>
                  <a:cubicBezTo>
                    <a:pt x="436" y="14393"/>
                    <a:pt x="1007" y="15768"/>
                    <a:pt x="2126" y="17215"/>
                  </a:cubicBezTo>
                  <a:cubicBezTo>
                    <a:pt x="3468" y="18950"/>
                    <a:pt x="4850" y="19942"/>
                    <a:pt x="7082" y="20741"/>
                  </a:cubicBezTo>
                  <a:cubicBezTo>
                    <a:pt x="7763" y="20985"/>
                    <a:pt x="8688" y="21231"/>
                    <a:pt x="9151" y="21302"/>
                  </a:cubicBezTo>
                  <a:cubicBezTo>
                    <a:pt x="10266" y="21475"/>
                    <a:pt x="12376" y="21352"/>
                    <a:pt x="13651" y="21022"/>
                  </a:cubicBezTo>
                  <a:cubicBezTo>
                    <a:pt x="17142" y="20117"/>
                    <a:pt x="20083" y="17316"/>
                    <a:pt x="21188" y="13882"/>
                  </a:cubicBezTo>
                  <a:cubicBezTo>
                    <a:pt x="21387" y="13263"/>
                    <a:pt x="21508" y="12131"/>
                    <a:pt x="21511" y="10970"/>
                  </a:cubicBezTo>
                  <a:cubicBezTo>
                    <a:pt x="21514" y="9809"/>
                    <a:pt x="21403" y="8629"/>
                    <a:pt x="21207" y="7935"/>
                  </a:cubicBezTo>
                  <a:cubicBezTo>
                    <a:pt x="20277" y="4640"/>
                    <a:pt x="17392" y="1856"/>
                    <a:pt x="13651" y="655"/>
                  </a:cubicBezTo>
                  <a:cubicBezTo>
                    <a:pt x="11830" y="71"/>
                    <a:pt x="9918" y="-125"/>
                    <a:pt x="8069" y="76"/>
                  </a:cubicBezTo>
                  <a:close/>
                </a:path>
              </a:pathLst>
            </a:custGeom>
            <a:ln w="12700" cap="flat">
              <a:noFill/>
              <a:miter lim="400000"/>
            </a:ln>
            <a:effectLst/>
          </p:spPr>
        </p:pic>
        <p:sp>
          <p:nvSpPr>
            <p:cNvPr id="103" name="ncpre"/>
            <p:cNvSpPr txBox="1"/>
            <p:nvPr/>
          </p:nvSpPr>
          <p:spPr>
            <a:xfrm>
              <a:off x="440776" y="-1588"/>
              <a:ext cx="985194" cy="5746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b="1" i="1" sz="2800">
                  <a:solidFill>
                    <a:srgbClr val="FFFFFF"/>
                  </a:solidFill>
                  <a:latin typeface="Times Roman"/>
                  <a:ea typeface="Times Roman"/>
                  <a:cs typeface="Times Roman"/>
                  <a:sym typeface="Times Roman"/>
                </a:defRPr>
              </a:lvl1pPr>
            </a:lstStyle>
            <a:p>
              <a:pPr/>
              <a:r>
                <a:t>ncpre</a:t>
              </a:r>
            </a:p>
          </p:txBody>
        </p:sp>
      </p:grpSp>
      <p:sp>
        <p:nvSpPr>
          <p:cNvPr id="105" name="EXCELLENCE in ACADEMIC LEADERSHIP"/>
          <p:cNvSpPr txBox="1"/>
          <p:nvPr/>
        </p:nvSpPr>
        <p:spPr>
          <a:xfrm>
            <a:off x="21443148" y="11737975"/>
            <a:ext cx="3880692" cy="216852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lgn="l" defTabSz="825500">
              <a:defRPr sz="2500">
                <a:solidFill>
                  <a:srgbClr val="FFFFFF"/>
                </a:solidFill>
                <a:latin typeface="Arvo"/>
                <a:ea typeface="Arvo"/>
                <a:cs typeface="Arvo"/>
                <a:sym typeface="Arvo"/>
              </a:defRPr>
            </a:pPr>
            <a:r>
              <a:t>EXCELLENCE </a:t>
            </a:r>
            <a:r>
              <a:rPr i="1">
                <a:latin typeface="Times Roman"/>
                <a:ea typeface="Times Roman"/>
                <a:cs typeface="Times Roman"/>
                <a:sym typeface="Times Roman"/>
              </a:rPr>
              <a:t>in</a:t>
            </a:r>
            <a:r>
              <a:t> ACADEMIC LEADERSHIP</a:t>
            </a:r>
          </a:p>
        </p:txBody>
      </p:sp>
      <p:sp>
        <p:nvSpPr>
          <p:cNvPr id="1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Rectangle"/>
          <p:cNvSpPr/>
          <p:nvPr/>
        </p:nvSpPr>
        <p:spPr>
          <a:xfrm>
            <a:off x="-19507" y="-43527"/>
            <a:ext cx="24423014" cy="12015410"/>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p>
        </p:txBody>
      </p:sp>
      <p:sp>
        <p:nvSpPr>
          <p:cNvPr id="3"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p>
        </p:txBody>
      </p:sp>
      <p:sp>
        <p:nvSpPr>
          <p:cNvPr id="4" name="Rectangle"/>
          <p:cNvSpPr/>
          <p:nvPr/>
        </p:nvSpPr>
        <p:spPr>
          <a:xfrm>
            <a:off x="0" y="13589000"/>
            <a:ext cx="24383999" cy="127000"/>
          </a:xfrm>
          <a:prstGeom prst="rect">
            <a:avLst/>
          </a:prstGeom>
          <a:solidFill>
            <a:srgbClr val="13294B"/>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p>
        </p:txBody>
      </p:sp>
      <p:pic>
        <p:nvPicPr>
          <p:cNvPr id="5" name="Image" descr="Image"/>
          <p:cNvPicPr>
            <a:picLocks noChangeAspect="1"/>
          </p:cNvPicPr>
          <p:nvPr/>
        </p:nvPicPr>
        <p:blipFill>
          <a:blip r:embed="rId2">
            <a:extLst/>
          </a:blip>
          <a:srcRect l="16141" t="20130" r="14153" b="20130"/>
          <a:stretch>
            <a:fillRect/>
          </a:stretch>
        </p:blipFill>
        <p:spPr>
          <a:xfrm>
            <a:off x="1314087" y="12516242"/>
            <a:ext cx="1907432" cy="691617"/>
          </a:xfrm>
          <a:prstGeom prst="rect">
            <a:avLst/>
          </a:prstGeom>
          <a:ln w="12700">
            <a:miter lim="400000"/>
          </a:ln>
        </p:spPr>
      </p:pic>
      <p:sp>
        <p:nvSpPr>
          <p:cNvPr id="6" name="Rectangle"/>
          <p:cNvSpPr/>
          <p:nvPr/>
        </p:nvSpPr>
        <p:spPr>
          <a:xfrm>
            <a:off x="-1" y="12001500"/>
            <a:ext cx="24384001" cy="63500"/>
          </a:xfrm>
          <a:prstGeom prst="rect">
            <a:avLst/>
          </a:prstGeom>
          <a:solidFill>
            <a:srgbClr val="CFD3D4"/>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p>
        </p:txBody>
      </p:sp>
      <p:sp>
        <p:nvSpPr>
          <p:cNvPr id="7" name="Group"/>
          <p:cNvSpPr txBox="1"/>
          <p:nvPr/>
        </p:nvSpPr>
        <p:spPr>
          <a:xfrm>
            <a:off x="22439375" y="12399263"/>
            <a:ext cx="1364914" cy="812939"/>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3800">
                <a:solidFill>
                  <a:srgbClr val="FFFFFF"/>
                </a:solidFill>
                <a:latin typeface="Times Roman"/>
                <a:ea typeface="Times Roman"/>
                <a:cs typeface="Times Roman"/>
                <a:sym typeface="Times Roman"/>
              </a:defRPr>
            </a:lvl1pPr>
          </a:lstStyle>
          <a:p>
            <a:pPr/>
            <a:r>
              <a:t>ncpre</a:t>
            </a:r>
          </a:p>
        </p:txBody>
      </p:sp>
      <p:sp>
        <p:nvSpPr>
          <p:cNvPr id="8"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p>
        </p:txBody>
      </p:sp>
      <p:sp>
        <p:nvSpPr>
          <p:cNvPr id="9" name="Rectangle"/>
          <p:cNvSpPr/>
          <p:nvPr/>
        </p:nvSpPr>
        <p:spPr>
          <a:xfrm>
            <a:off x="127000" y="12192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algn="l" defTabSz="1828800">
              <a:defRPr sz="2400">
                <a:solidFill>
                  <a:srgbClr val="FFFFFF"/>
                </a:solidFill>
                <a:latin typeface="Helvetica"/>
                <a:ea typeface="Helvetica"/>
                <a:cs typeface="Helvetica"/>
                <a:sym typeface="Helvetica"/>
              </a:defRPr>
            </a:pPr>
          </a:p>
        </p:txBody>
      </p:sp>
      <p:pic>
        <p:nvPicPr>
          <p:cNvPr id="10" name="page1image20922752.png" descr="page1image20922752.png"/>
          <p:cNvPicPr>
            <a:picLocks noChangeAspect="1"/>
          </p:cNvPicPr>
          <p:nvPr/>
        </p:nvPicPr>
        <p:blipFill>
          <a:blip r:embed="rId3">
            <a:extLst/>
          </a:blip>
          <a:stretch>
            <a:fillRect/>
          </a:stretch>
        </p:blipFill>
        <p:spPr>
          <a:xfrm>
            <a:off x="517199" y="12605168"/>
            <a:ext cx="357738" cy="513842"/>
          </a:xfrm>
          <a:prstGeom prst="rect">
            <a:avLst/>
          </a:prstGeom>
          <a:ln w="12700">
            <a:miter lim="400000"/>
          </a:ln>
        </p:spPr>
      </p:pic>
      <p:sp>
        <p:nvSpPr>
          <p:cNvPr id="11" name="Line"/>
          <p:cNvSpPr/>
          <p:nvPr/>
        </p:nvSpPr>
        <p:spPr>
          <a:xfrm flipV="1">
            <a:off x="1146150" y="12455620"/>
            <a:ext cx="1" cy="812939"/>
          </a:xfrm>
          <a:prstGeom prst="line">
            <a:avLst/>
          </a:prstGeom>
          <a:ln w="25400">
            <a:solidFill>
              <a:srgbClr val="FFFFFF"/>
            </a:solidFill>
            <a:miter lim="400000"/>
          </a:ln>
        </p:spPr>
        <p:txBody>
          <a:bodyPr lIns="0" tIns="0" rIns="0" bIns="0" anchor="ctr"/>
          <a:lstStyle/>
          <a:p>
            <a:pPr defTabSz="825500">
              <a:defRPr sz="3200">
                <a:solidFill>
                  <a:srgbClr val="FFFFFF"/>
                </a:solidFill>
                <a:latin typeface="Helvetica Neue"/>
                <a:ea typeface="Helvetica Neue"/>
                <a:cs typeface="Helvetica Neue"/>
                <a:sym typeface="Helvetica Neue"/>
              </a:defRPr>
            </a:pPr>
          </a:p>
        </p:txBody>
      </p:sp>
      <p:pic>
        <p:nvPicPr>
          <p:cNvPr id="12" name="Image" descr="Image"/>
          <p:cNvPicPr>
            <a:picLocks noChangeAspect="1"/>
          </p:cNvPicPr>
          <p:nvPr/>
        </p:nvPicPr>
        <p:blipFill>
          <a:blip r:embed="rId2">
            <a:extLst/>
          </a:blip>
          <a:srcRect l="16141" t="20130" r="14153" b="20130"/>
          <a:stretch>
            <a:fillRect/>
          </a:stretch>
        </p:blipFill>
        <p:spPr>
          <a:xfrm>
            <a:off x="1314087" y="12516242"/>
            <a:ext cx="1907432" cy="691617"/>
          </a:xfrm>
          <a:prstGeom prst="rect">
            <a:avLst/>
          </a:prstGeom>
          <a:ln w="12700">
            <a:miter lim="400000"/>
          </a:ln>
        </p:spPr>
      </p:pic>
      <p:sp>
        <p:nvSpPr>
          <p:cNvPr id="13" name="ncpre"/>
          <p:cNvSpPr txBox="1"/>
          <p:nvPr/>
        </p:nvSpPr>
        <p:spPr>
          <a:xfrm>
            <a:off x="22423670" y="12455620"/>
            <a:ext cx="1364914" cy="812939"/>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3800">
                <a:solidFill>
                  <a:srgbClr val="FFFFFF"/>
                </a:solidFill>
                <a:latin typeface="Times Roman"/>
                <a:ea typeface="Times Roman"/>
                <a:cs typeface="Times Roman"/>
                <a:sym typeface="Times Roman"/>
              </a:defRPr>
            </a:lvl1pPr>
          </a:lstStyle>
          <a:p>
            <a:pPr/>
            <a:r>
              <a:t>ncpre</a:t>
            </a:r>
          </a:p>
        </p:txBody>
      </p:sp>
      <p:sp>
        <p:nvSpPr>
          <p:cNvPr id="14" name="Title Text"/>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15" name="Body Level One…"/>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6" name="Slide Number"/>
          <p:cNvSpPr txBox="1"/>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defTabSz="825500">
              <a:defRPr sz="2400">
                <a:solidFill>
                  <a:srgbClr val="000000"/>
                </a:solidFill>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Lst>
  <p:transition xmlns:p14="http://schemas.microsoft.com/office/powerpoint/2010/main" spd="med" advClick="1"/>
  <p:txStyles>
    <p:titleStyle>
      <a:lvl1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1pPr>
      <a:lvl2pPr marL="0" marR="0" indent="2286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2pPr>
      <a:lvl3pPr marL="0" marR="0" indent="4572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3pPr>
      <a:lvl4pPr marL="0" marR="0" indent="6858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4pPr>
      <a:lvl5pPr marL="0" marR="0" indent="9144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5pPr>
      <a:lvl6pPr marL="0" marR="0" indent="11430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6pPr>
      <a:lvl7pPr marL="0" marR="0" indent="13716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7pPr>
      <a:lvl8pPr marL="0" marR="0" indent="16002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8pPr>
      <a:lvl9pPr marL="0" marR="0" indent="18288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9pPr>
    </p:titleStyle>
    <p:bodyStyle>
      <a:lvl1pPr marL="66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1pPr>
      <a:lvl2pPr marL="1296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2pPr>
      <a:lvl3pPr marL="193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3pPr>
      <a:lvl4pPr marL="2566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4pPr>
      <a:lvl5pPr marL="320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5pPr>
      <a:lvl6pPr marL="3836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6pPr>
      <a:lvl7pPr marL="447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7pPr>
      <a:lvl8pPr marL="5106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8pPr>
      <a:lvl9pPr marL="574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1pPr>
      <a:lvl2pPr marL="0" marR="0" indent="228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2pPr>
      <a:lvl3pPr marL="0" marR="0" indent="457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3pPr>
      <a:lvl4pPr marL="0" marR="0" indent="6858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4pPr>
      <a:lvl5pPr marL="0" marR="0" indent="9144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2.png"/><Relationship Id="rId8"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 Id="rId3" Type="http://schemas.openxmlformats.org/officeDocument/2006/relationships/image" Target="../media/image2.jpeg"/><Relationship Id="rId4"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1.png"/><Relationship Id="rId4" Type="http://schemas.openxmlformats.org/officeDocument/2006/relationships/image" Target="../media/image1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6.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5" name="2.10 Meena2.jpg" descr="2.10 Meena2.jpg"/>
          <p:cNvPicPr>
            <a:picLocks noChangeAspect="1"/>
          </p:cNvPicPr>
          <p:nvPr/>
        </p:nvPicPr>
        <p:blipFill>
          <a:blip r:embed="rId2">
            <a:extLst/>
          </a:blip>
          <a:stretch>
            <a:fillRect/>
          </a:stretch>
        </p:blipFill>
        <p:spPr>
          <a:xfrm>
            <a:off x="-2214166" y="-3087778"/>
            <a:ext cx="28812372" cy="16206960"/>
          </a:xfrm>
          <a:prstGeom prst="rect">
            <a:avLst/>
          </a:prstGeom>
          <a:ln w="12700">
            <a:miter lim="400000"/>
          </a:ln>
        </p:spPr>
      </p:pic>
      <p:sp>
        <p:nvSpPr>
          <p:cNvPr id="116" name="Rectangle"/>
          <p:cNvSpPr/>
          <p:nvPr/>
        </p:nvSpPr>
        <p:spPr>
          <a:xfrm>
            <a:off x="0" y="-206882"/>
            <a:ext cx="24384000" cy="12342121"/>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p>
        </p:txBody>
      </p:sp>
      <p:sp>
        <p:nvSpPr>
          <p:cNvPr id="117" name="Shape"/>
          <p:cNvSpPr/>
          <p:nvPr/>
        </p:nvSpPr>
        <p:spPr>
          <a:xfrm>
            <a:off x="0" y="-73144"/>
            <a:ext cx="18951453" cy="120746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351" y="0"/>
                </a:lnTo>
                <a:lnTo>
                  <a:pt x="21600" y="21600"/>
                </a:lnTo>
                <a:lnTo>
                  <a:pt x="0" y="21600"/>
                </a:lnTo>
                <a:lnTo>
                  <a:pt x="0" y="0"/>
                </a:lnTo>
                <a:close/>
              </a:path>
            </a:pathLst>
          </a:custGeom>
          <a:blipFill>
            <a:blip r:embed="rId3">
              <a:alphaModFix amt="70000"/>
            </a:blip>
            <a:stretch>
              <a:fillRect/>
            </a:stretch>
          </a:blipFill>
          <a:ln w="12700">
            <a:miter lim="400000"/>
          </a:ln>
        </p:spPr>
        <p:txBody>
          <a:bodyPr lIns="91249" tIns="91249" rIns="91249" bIns="91249" anchor="ctr"/>
          <a:lstStyle/>
          <a:p>
            <a:pPr defTabSz="1828477">
              <a:defRPr>
                <a:solidFill>
                  <a:srgbClr val="E74B26"/>
                </a:solidFill>
                <a:latin typeface="Century Gothic"/>
                <a:ea typeface="Century Gothic"/>
                <a:cs typeface="Century Gothic"/>
                <a:sym typeface="Century Gothic"/>
              </a:defRPr>
            </a:pPr>
          </a:p>
        </p:txBody>
      </p:sp>
      <p:sp>
        <p:nvSpPr>
          <p:cNvPr id="118" name="2.10 Facilitator Slides"/>
          <p:cNvSpPr txBox="1"/>
          <p:nvPr/>
        </p:nvSpPr>
        <p:spPr>
          <a:xfrm>
            <a:off x="1341620" y="631548"/>
            <a:ext cx="8778533" cy="6540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14400">
                <a:solidFill>
                  <a:srgbClr val="FFFFFF"/>
                </a:solidFill>
                <a:latin typeface="Raleway Italic"/>
                <a:ea typeface="Raleway Italic"/>
                <a:cs typeface="Raleway Italic"/>
                <a:sym typeface="Raleway Italic"/>
              </a:defRPr>
            </a:lvl1pPr>
          </a:lstStyle>
          <a:p>
            <a:pPr/>
            <a:r>
              <a:t>2.10 Facilitator Slides</a:t>
            </a:r>
          </a:p>
        </p:txBody>
      </p:sp>
      <p:sp>
        <p:nvSpPr>
          <p:cNvPr id="119" name="Goals for Session"/>
          <p:cNvSpPr txBox="1"/>
          <p:nvPr/>
        </p:nvSpPr>
        <p:spPr>
          <a:xfrm>
            <a:off x="1352411" y="8251540"/>
            <a:ext cx="10210623" cy="850901"/>
          </a:xfrm>
          <a:prstGeom prst="rect">
            <a:avLst/>
          </a:prstGeom>
          <a:ln w="12700">
            <a:miter lim="400000"/>
          </a:ln>
          <a:effectLst>
            <a:outerShdw sx="100000" sy="100000" kx="0" ky="0" algn="b" rotWithShape="0" blurRad="139700" dist="30116"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marL="228600" indent="-228600" algn="l">
              <a:spcBef>
                <a:spcPts val="5900"/>
              </a:spcBef>
              <a:buSzPct val="68000"/>
              <a:buBlip>
                <a:blip r:embed="rId4"/>
              </a:buBlip>
              <a:defRPr sz="5000">
                <a:solidFill>
                  <a:srgbClr val="FFFFFF"/>
                </a:solidFill>
                <a:latin typeface="Raleway Medium"/>
                <a:ea typeface="Raleway Medium"/>
                <a:cs typeface="Raleway Medium"/>
                <a:sym typeface="Raleway Medium"/>
              </a:defRPr>
            </a:lvl1pPr>
          </a:lstStyle>
          <a:p>
            <a:pPr/>
            <a:r>
              <a:t> Goals for Session</a:t>
            </a:r>
          </a:p>
        </p:txBody>
      </p:sp>
      <p:sp>
        <p:nvSpPr>
          <p:cNvPr id="120" name="Agenda and Activities"/>
          <p:cNvSpPr txBox="1"/>
          <p:nvPr/>
        </p:nvSpPr>
        <p:spPr>
          <a:xfrm>
            <a:off x="1352411" y="9348126"/>
            <a:ext cx="10210623" cy="850901"/>
          </a:xfrm>
          <a:prstGeom prst="rect">
            <a:avLst/>
          </a:prstGeom>
          <a:ln w="12700">
            <a:miter lim="400000"/>
          </a:ln>
          <a:effectLst>
            <a:outerShdw sx="100000" sy="100000" kx="0" ky="0" algn="b" rotWithShape="0" blurRad="139700" dist="30116"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marL="661458" indent="-661458" algn="l">
              <a:spcBef>
                <a:spcPts val="5900"/>
              </a:spcBef>
              <a:buSzPct val="75000"/>
              <a:buBlip>
                <a:blip r:embed="rId5"/>
              </a:buBlip>
              <a:defRPr sz="5000">
                <a:solidFill>
                  <a:srgbClr val="FFFFFF"/>
                </a:solidFill>
                <a:latin typeface="Raleway Medium"/>
                <a:ea typeface="Raleway Medium"/>
                <a:cs typeface="Raleway Medium"/>
                <a:sym typeface="Raleway Medium"/>
              </a:defRPr>
            </a:lvl1pPr>
          </a:lstStyle>
          <a:p>
            <a:pPr/>
            <a:r>
              <a:t> Agenda and Activities</a:t>
            </a:r>
          </a:p>
        </p:txBody>
      </p:sp>
      <p:sp>
        <p:nvSpPr>
          <p:cNvPr id="121" name="Final Reflection"/>
          <p:cNvSpPr txBox="1"/>
          <p:nvPr/>
        </p:nvSpPr>
        <p:spPr>
          <a:xfrm>
            <a:off x="1352411" y="10444712"/>
            <a:ext cx="10210623" cy="850901"/>
          </a:xfrm>
          <a:prstGeom prst="rect">
            <a:avLst/>
          </a:prstGeom>
          <a:ln w="12700">
            <a:miter lim="400000"/>
          </a:ln>
          <a:effectLst>
            <a:outerShdw sx="100000" sy="100000" kx="0" ky="0" algn="b" rotWithShape="0" blurRad="139700" dist="30116"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marL="661458" indent="-661458" algn="l">
              <a:spcBef>
                <a:spcPts val="5900"/>
              </a:spcBef>
              <a:buSzPct val="75000"/>
              <a:buBlip>
                <a:blip r:embed="rId6"/>
              </a:buBlip>
              <a:defRPr sz="5000">
                <a:solidFill>
                  <a:srgbClr val="FFFFFF"/>
                </a:solidFill>
                <a:latin typeface="Raleway Medium"/>
                <a:ea typeface="Raleway Medium"/>
                <a:cs typeface="Raleway Medium"/>
                <a:sym typeface="Raleway Medium"/>
              </a:defRPr>
            </a:lvl1pPr>
          </a:lstStyle>
          <a:p>
            <a:pPr/>
            <a:r>
              <a:t> Final Reflection</a:t>
            </a:r>
          </a:p>
        </p:txBody>
      </p:sp>
      <p:sp>
        <p:nvSpPr>
          <p:cNvPr id="122" name="Rectangle"/>
          <p:cNvSpPr/>
          <p:nvPr/>
        </p:nvSpPr>
        <p:spPr>
          <a:xfrm>
            <a:off x="0" y="12010890"/>
            <a:ext cx="24383999" cy="1716684"/>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algn="l" defTabSz="1828800">
              <a:defRPr sz="2400">
                <a:solidFill>
                  <a:srgbClr val="FFFFFF"/>
                </a:solidFill>
                <a:latin typeface="Helvetica"/>
                <a:ea typeface="Helvetica"/>
                <a:cs typeface="Helvetica"/>
                <a:sym typeface="Helvetica"/>
              </a:defRPr>
            </a:pPr>
          </a:p>
        </p:txBody>
      </p:sp>
      <p:pic>
        <p:nvPicPr>
          <p:cNvPr id="123" name="page1image20922752.png" descr="page1image20922752.png"/>
          <p:cNvPicPr>
            <a:picLocks noChangeAspect="1"/>
          </p:cNvPicPr>
          <p:nvPr/>
        </p:nvPicPr>
        <p:blipFill>
          <a:blip r:embed="rId7">
            <a:extLst/>
          </a:blip>
          <a:stretch>
            <a:fillRect/>
          </a:stretch>
        </p:blipFill>
        <p:spPr>
          <a:xfrm>
            <a:off x="517199" y="12605168"/>
            <a:ext cx="357738" cy="513842"/>
          </a:xfrm>
          <a:prstGeom prst="rect">
            <a:avLst/>
          </a:prstGeom>
          <a:ln w="12700">
            <a:miter lim="400000"/>
          </a:ln>
        </p:spPr>
      </p:pic>
      <p:sp>
        <p:nvSpPr>
          <p:cNvPr id="124" name="Line"/>
          <p:cNvSpPr/>
          <p:nvPr/>
        </p:nvSpPr>
        <p:spPr>
          <a:xfrm flipV="1">
            <a:off x="1146150" y="12455620"/>
            <a:ext cx="1" cy="812939"/>
          </a:xfrm>
          <a:prstGeom prst="line">
            <a:avLst/>
          </a:prstGeom>
          <a:ln w="25400">
            <a:solidFill>
              <a:srgbClr val="FFFFFF"/>
            </a:solidFill>
            <a:miter lim="400000"/>
          </a:ln>
        </p:spPr>
        <p:txBody>
          <a:bodyPr lIns="0" tIns="0" rIns="0" bIns="0" anchor="ctr"/>
          <a:lstStyle/>
          <a:p>
            <a:pPr defTabSz="825500">
              <a:defRPr sz="3200">
                <a:solidFill>
                  <a:srgbClr val="FFFFFF"/>
                </a:solidFill>
                <a:latin typeface="Helvetica Neue"/>
                <a:ea typeface="Helvetica Neue"/>
                <a:cs typeface="Helvetica Neue"/>
                <a:sym typeface="Helvetica Neue"/>
              </a:defRPr>
            </a:pPr>
          </a:p>
        </p:txBody>
      </p:sp>
      <p:pic>
        <p:nvPicPr>
          <p:cNvPr id="125" name="Image" descr="Image"/>
          <p:cNvPicPr>
            <a:picLocks noChangeAspect="1"/>
          </p:cNvPicPr>
          <p:nvPr/>
        </p:nvPicPr>
        <p:blipFill>
          <a:blip r:embed="rId8">
            <a:extLst/>
          </a:blip>
          <a:srcRect l="16141" t="20130" r="14153" b="20130"/>
          <a:stretch>
            <a:fillRect/>
          </a:stretch>
        </p:blipFill>
        <p:spPr>
          <a:xfrm>
            <a:off x="1314087" y="12516242"/>
            <a:ext cx="1907432" cy="691617"/>
          </a:xfrm>
          <a:prstGeom prst="rect">
            <a:avLst/>
          </a:prstGeom>
          <a:ln w="12700">
            <a:miter lim="400000"/>
          </a:ln>
        </p:spPr>
      </p:pic>
      <p:sp>
        <p:nvSpPr>
          <p:cNvPr id="126" name="ncpre"/>
          <p:cNvSpPr txBox="1"/>
          <p:nvPr/>
        </p:nvSpPr>
        <p:spPr>
          <a:xfrm>
            <a:off x="22423670" y="12455620"/>
            <a:ext cx="1364914" cy="812939"/>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3800">
                <a:solidFill>
                  <a:srgbClr val="FFFFFF"/>
                </a:solidFill>
                <a:latin typeface="Times Roman"/>
                <a:ea typeface="Times Roman"/>
                <a:cs typeface="Times Roman"/>
                <a:sym typeface="Times Roman"/>
              </a:defRPr>
            </a:lvl1pPr>
          </a:lstStyle>
          <a:p>
            <a:pPr/>
            <a:r>
              <a:t>ncpre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94520">
              <a:srgbClr val="58AD88"/>
            </a:gs>
          </a:gsLst>
          <a:lin ang="5400000" scaled="0"/>
        </a:gradFill>
      </p:bgPr>
    </p:bg>
    <p:spTree>
      <p:nvGrpSpPr>
        <p:cNvPr id="1" name=""/>
        <p:cNvGrpSpPr/>
        <p:nvPr/>
      </p:nvGrpSpPr>
      <p:grpSpPr>
        <a:xfrm>
          <a:off x="0" y="0"/>
          <a:ext cx="0" cy="0"/>
          <a:chOff x="0" y="0"/>
          <a:chExt cx="0" cy="0"/>
        </a:xfrm>
      </p:grpSpPr>
      <p:sp>
        <p:nvSpPr>
          <p:cNvPr id="128" name="GOALS:…"/>
          <p:cNvSpPr txBox="1"/>
          <p:nvPr/>
        </p:nvSpPr>
        <p:spPr>
          <a:xfrm>
            <a:off x="2609715" y="2930216"/>
            <a:ext cx="10252683" cy="889686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lgn="l">
              <a:spcBef>
                <a:spcPts val="5900"/>
              </a:spcBef>
              <a:defRPr sz="4500">
                <a:latin typeface="Raleway Medium"/>
                <a:ea typeface="Raleway Medium"/>
                <a:cs typeface="Raleway Medium"/>
                <a:sym typeface="Raleway Medium"/>
              </a:defRPr>
            </a:pPr>
            <a:r>
              <a:t>GOALS:</a:t>
            </a:r>
          </a:p>
          <a:p>
            <a:pPr algn="l">
              <a:spcBef>
                <a:spcPts val="5900"/>
              </a:spcBef>
              <a:defRPr sz="4500">
                <a:latin typeface="Raleway Medium"/>
                <a:ea typeface="Raleway Medium"/>
                <a:cs typeface="Raleway Medium"/>
                <a:sym typeface="Raleway Medium"/>
              </a:defRPr>
            </a:pPr>
            <a:r>
              <a:t>Share the work that you are doing on your own as you go through the course</a:t>
            </a:r>
          </a:p>
          <a:p>
            <a:pPr algn="l">
              <a:spcBef>
                <a:spcPts val="5900"/>
              </a:spcBef>
              <a:defRPr sz="4500">
                <a:latin typeface="Raleway Medium"/>
                <a:ea typeface="Raleway Medium"/>
                <a:cs typeface="Raleway Medium"/>
                <a:sym typeface="Raleway Medium"/>
              </a:defRPr>
            </a:pPr>
            <a:r>
              <a:t>Reflect on your learning</a:t>
            </a:r>
          </a:p>
          <a:p>
            <a:pPr algn="l">
              <a:spcBef>
                <a:spcPts val="5900"/>
              </a:spcBef>
              <a:defRPr sz="4500">
                <a:latin typeface="Raleway Medium"/>
                <a:ea typeface="Raleway Medium"/>
                <a:cs typeface="Raleway Medium"/>
                <a:sym typeface="Raleway Medium"/>
              </a:defRPr>
            </a:pPr>
            <a:r>
              <a:t>Practice some of the tools that you were introduced to in the course </a:t>
            </a:r>
          </a:p>
          <a:p>
            <a:pPr lvl="4" indent="0" algn="l">
              <a:spcBef>
                <a:spcPts val="5900"/>
              </a:spcBef>
              <a:defRPr sz="4500">
                <a:latin typeface="Raleway Medium"/>
                <a:ea typeface="Raleway Medium"/>
                <a:cs typeface="Raleway Medium"/>
                <a:sym typeface="Raleway Medium"/>
              </a:defRPr>
            </a:pPr>
            <a:r>
              <a:t>Get to know others in your lab/class</a:t>
            </a:r>
          </a:p>
        </p:txBody>
      </p:sp>
      <p:sp>
        <p:nvSpPr>
          <p:cNvPr id="129" name="STRUCTURE:…"/>
          <p:cNvSpPr txBox="1"/>
          <p:nvPr/>
        </p:nvSpPr>
        <p:spPr>
          <a:xfrm>
            <a:off x="13705248" y="2854016"/>
            <a:ext cx="9280836" cy="7347568"/>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lgn="l" defTabSz="796885">
              <a:spcBef>
                <a:spcPts val="5700"/>
              </a:spcBef>
              <a:defRPr sz="4365">
                <a:latin typeface="Raleway Medium"/>
                <a:ea typeface="Raleway Medium"/>
                <a:cs typeface="Raleway Medium"/>
                <a:sym typeface="Raleway Medium"/>
              </a:defRPr>
            </a:pPr>
            <a:r>
              <a:t>STRUCTURE:</a:t>
            </a:r>
          </a:p>
          <a:p>
            <a:pPr algn="l" defTabSz="796885">
              <a:spcBef>
                <a:spcPts val="5700"/>
              </a:spcBef>
              <a:defRPr sz="4365">
                <a:latin typeface="Raleway Medium"/>
                <a:ea typeface="Raleway Medium"/>
                <a:cs typeface="Raleway Medium"/>
                <a:sym typeface="Raleway Medium"/>
              </a:defRPr>
            </a:pPr>
            <a:r>
              <a:t>Will meet every _ weeks for _ hours</a:t>
            </a:r>
          </a:p>
          <a:p>
            <a:pPr algn="l" defTabSz="796885">
              <a:spcBef>
                <a:spcPts val="5700"/>
              </a:spcBef>
              <a:defRPr sz="4365">
                <a:latin typeface="Raleway Medium"/>
                <a:ea typeface="Raleway Medium"/>
                <a:cs typeface="Raleway Medium"/>
                <a:sym typeface="Raleway Medium"/>
              </a:defRPr>
            </a:pPr>
            <a:r>
              <a:t>Large and small group discussions </a:t>
            </a:r>
          </a:p>
          <a:p>
            <a:pPr lvl="4" indent="0" algn="l" defTabSz="796885">
              <a:spcBef>
                <a:spcPts val="5700"/>
              </a:spcBef>
              <a:defRPr sz="4365">
                <a:latin typeface="Raleway Medium"/>
                <a:ea typeface="Raleway Medium"/>
                <a:cs typeface="Raleway Medium"/>
                <a:sym typeface="Raleway Medium"/>
              </a:defRPr>
            </a:pPr>
            <a:r>
              <a:t>Logbook Activities, Program Reflection, Better Science, and Lab Manual questions can be part of each session</a:t>
            </a:r>
          </a:p>
        </p:txBody>
      </p:sp>
      <p:pic>
        <p:nvPicPr>
          <p:cNvPr id="130" name="Image" descr="Image"/>
          <p:cNvPicPr>
            <a:picLocks noChangeAspect="1"/>
          </p:cNvPicPr>
          <p:nvPr/>
        </p:nvPicPr>
        <p:blipFill>
          <a:blip r:embed="rId2">
            <a:alphaModFix amt="20000"/>
            <a:extLst/>
          </a:blip>
          <a:stretch>
            <a:fillRect/>
          </a:stretch>
        </p:blipFill>
        <p:spPr>
          <a:xfrm>
            <a:off x="-1714292" y="-487949"/>
            <a:ext cx="8354422" cy="8351976"/>
          </a:xfrm>
          <a:prstGeom prst="rect">
            <a:avLst/>
          </a:prstGeom>
          <a:ln w="12700">
            <a:miter lim="400000"/>
          </a:ln>
        </p:spPr>
      </p:pic>
      <p:sp>
        <p:nvSpPr>
          <p:cNvPr id="131" name="2.10 Session Goals"/>
          <p:cNvSpPr txBox="1"/>
          <p:nvPr/>
        </p:nvSpPr>
        <p:spPr>
          <a:xfrm>
            <a:off x="3219461" y="11801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2.10 Session Goals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3" name="2.10 Meena.jpg" descr="2.10 Meena.jpg"/>
          <p:cNvPicPr>
            <a:picLocks noChangeAspect="1"/>
          </p:cNvPicPr>
          <p:nvPr/>
        </p:nvPicPr>
        <p:blipFill>
          <a:blip r:embed="rId2">
            <a:extLst/>
          </a:blip>
          <a:srcRect l="0" t="0" r="0" b="0"/>
          <a:stretch>
            <a:fillRect/>
          </a:stretch>
        </p:blipFill>
        <p:spPr>
          <a:xfrm>
            <a:off x="-387238" y="-109934"/>
            <a:ext cx="31626724" cy="17790031"/>
          </a:xfrm>
          <a:prstGeom prst="rect">
            <a:avLst/>
          </a:prstGeom>
          <a:ln w="12700">
            <a:miter lim="400000"/>
          </a:ln>
        </p:spPr>
      </p:pic>
      <p:sp>
        <p:nvSpPr>
          <p:cNvPr id="134" name="Rectangle"/>
          <p:cNvSpPr/>
          <p:nvPr/>
        </p:nvSpPr>
        <p:spPr>
          <a:xfrm>
            <a:off x="0" y="-43527"/>
            <a:ext cx="24384000" cy="12015410"/>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p>
        </p:txBody>
      </p:sp>
      <p:sp>
        <p:nvSpPr>
          <p:cNvPr id="135" name="Shape"/>
          <p:cNvSpPr/>
          <p:nvPr/>
        </p:nvSpPr>
        <p:spPr>
          <a:xfrm>
            <a:off x="0" y="-73144"/>
            <a:ext cx="18951453" cy="120746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351" y="0"/>
                </a:lnTo>
                <a:lnTo>
                  <a:pt x="21600" y="21600"/>
                </a:lnTo>
                <a:lnTo>
                  <a:pt x="0" y="21600"/>
                </a:lnTo>
                <a:lnTo>
                  <a:pt x="0" y="0"/>
                </a:lnTo>
                <a:close/>
              </a:path>
            </a:pathLst>
          </a:custGeom>
          <a:blipFill>
            <a:blip r:embed="rId3">
              <a:alphaModFix amt="70000"/>
            </a:blip>
            <a:stretch>
              <a:fillRect/>
            </a:stretch>
          </a:blipFill>
          <a:ln w="12700">
            <a:miter lim="400000"/>
          </a:ln>
        </p:spPr>
        <p:txBody>
          <a:bodyPr lIns="91249" tIns="91249" rIns="91249" bIns="91249" anchor="ctr"/>
          <a:lstStyle/>
          <a:p>
            <a:pPr defTabSz="1828477">
              <a:defRPr>
                <a:solidFill>
                  <a:srgbClr val="E74B26"/>
                </a:solidFill>
                <a:latin typeface="Century Gothic"/>
                <a:ea typeface="Century Gothic"/>
                <a:cs typeface="Century Gothic"/>
                <a:sym typeface="Century Gothic"/>
              </a:defRPr>
            </a:pPr>
          </a:p>
        </p:txBody>
      </p:sp>
      <p:sp>
        <p:nvSpPr>
          <p:cNvPr id="136" name="Activities and…"/>
          <p:cNvSpPr txBox="1"/>
          <p:nvPr/>
        </p:nvSpPr>
        <p:spPr>
          <a:xfrm>
            <a:off x="1053244" y="4893775"/>
            <a:ext cx="14163431" cy="439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4400">
                <a:solidFill>
                  <a:srgbClr val="FFFFFF"/>
                </a:solidFill>
                <a:latin typeface="Raleway Italic"/>
                <a:ea typeface="Raleway Italic"/>
                <a:cs typeface="Raleway Italic"/>
                <a:sym typeface="Raleway Italic"/>
              </a:defRPr>
            </a:pPr>
            <a:r>
              <a:t>Activities and</a:t>
            </a:r>
          </a:p>
          <a:p>
            <a:pPr algn="l">
              <a:defRPr sz="14400">
                <a:solidFill>
                  <a:srgbClr val="FFFFFF"/>
                </a:solidFill>
                <a:latin typeface="Raleway Italic"/>
                <a:ea typeface="Raleway Italic"/>
                <a:cs typeface="Raleway Italic"/>
                <a:sym typeface="Raleway Italic"/>
              </a:defRPr>
            </a:pPr>
            <a:r>
              <a:t>Discussions</a:t>
            </a:r>
          </a:p>
        </p:txBody>
      </p:sp>
      <p:sp>
        <p:nvSpPr>
          <p:cNvPr id="137"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p>
        </p:txBody>
      </p:sp>
      <p:sp>
        <p:nvSpPr>
          <p:cNvPr id="138" name="Rectangle"/>
          <p:cNvSpPr/>
          <p:nvPr/>
        </p:nvSpPr>
        <p:spPr>
          <a:xfrm>
            <a:off x="0" y="13589000"/>
            <a:ext cx="24383999" cy="127000"/>
          </a:xfrm>
          <a:prstGeom prst="rect">
            <a:avLst/>
          </a:prstGeom>
          <a:solidFill>
            <a:srgbClr val="13294B"/>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p>
        </p:txBody>
      </p:sp>
      <p:pic>
        <p:nvPicPr>
          <p:cNvPr id="139" name="Image" descr="Image"/>
          <p:cNvPicPr>
            <a:picLocks noChangeAspect="1"/>
          </p:cNvPicPr>
          <p:nvPr/>
        </p:nvPicPr>
        <p:blipFill>
          <a:blip r:embed="rId4">
            <a:extLst/>
          </a:blip>
          <a:srcRect l="16141" t="20130" r="14153" b="20130"/>
          <a:stretch>
            <a:fillRect/>
          </a:stretch>
        </p:blipFill>
        <p:spPr>
          <a:xfrm>
            <a:off x="1314087" y="12516242"/>
            <a:ext cx="1907432" cy="691617"/>
          </a:xfrm>
          <a:prstGeom prst="rect">
            <a:avLst/>
          </a:prstGeom>
          <a:ln w="12700">
            <a:miter lim="400000"/>
          </a:ln>
        </p:spPr>
      </p:pic>
      <p:sp>
        <p:nvSpPr>
          <p:cNvPr id="140" name="Rectangle"/>
          <p:cNvSpPr/>
          <p:nvPr/>
        </p:nvSpPr>
        <p:spPr>
          <a:xfrm>
            <a:off x="-1" y="12001500"/>
            <a:ext cx="24384001" cy="63500"/>
          </a:xfrm>
          <a:prstGeom prst="rect">
            <a:avLst/>
          </a:prstGeom>
          <a:solidFill>
            <a:srgbClr val="CFD3D4"/>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p>
        </p:txBody>
      </p:sp>
      <p:sp>
        <p:nvSpPr>
          <p:cNvPr id="141" name="Group"/>
          <p:cNvSpPr txBox="1"/>
          <p:nvPr/>
        </p:nvSpPr>
        <p:spPr>
          <a:xfrm>
            <a:off x="22439375" y="12399263"/>
            <a:ext cx="1364914" cy="812939"/>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3800">
                <a:solidFill>
                  <a:srgbClr val="FFFFFF"/>
                </a:solidFill>
                <a:latin typeface="Times Roman"/>
                <a:ea typeface="Times Roman"/>
                <a:cs typeface="Times Roman"/>
                <a:sym typeface="Times Roman"/>
              </a:defRPr>
            </a:lvl1pPr>
          </a:lstStyle>
          <a:p>
            <a:pPr/>
            <a:r>
              <a:t>ncpre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84BBCE"/>
            </a:gs>
          </a:gsLst>
          <a:lin ang="5400000" scaled="0"/>
        </a:gradFill>
      </p:bgPr>
    </p:bg>
    <p:spTree>
      <p:nvGrpSpPr>
        <p:cNvPr id="1" name=""/>
        <p:cNvGrpSpPr/>
        <p:nvPr/>
      </p:nvGrpSpPr>
      <p:grpSpPr>
        <a:xfrm>
          <a:off x="0" y="0"/>
          <a:ext cx="0" cy="0"/>
          <a:chOff x="0" y="0"/>
          <a:chExt cx="0" cy="0"/>
        </a:xfrm>
      </p:grpSpPr>
      <p:sp>
        <p:nvSpPr>
          <p:cNvPr id="143" name="Recognizing Stress in Others"/>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Recognizing Stress in Others</a:t>
            </a:r>
          </a:p>
        </p:txBody>
      </p:sp>
      <p:pic>
        <p:nvPicPr>
          <p:cNvPr id="144" name="Image" descr="Image"/>
          <p:cNvPicPr>
            <a:picLocks noChangeAspect="1"/>
          </p:cNvPicPr>
          <p:nvPr/>
        </p:nvPicPr>
        <p:blipFill>
          <a:blip r:embed="rId2">
            <a:extLst/>
          </a:blip>
          <a:stretch>
            <a:fillRect/>
          </a:stretch>
        </p:blipFill>
        <p:spPr>
          <a:xfrm>
            <a:off x="19562365" y="790198"/>
            <a:ext cx="4264225" cy="756404"/>
          </a:xfrm>
          <a:prstGeom prst="rect">
            <a:avLst/>
          </a:prstGeom>
          <a:ln w="12700">
            <a:miter lim="400000"/>
          </a:ln>
        </p:spPr>
      </p:pic>
      <p:pic>
        <p:nvPicPr>
          <p:cNvPr id="145" name="Image" descr="Image"/>
          <p:cNvPicPr>
            <a:picLocks noChangeAspect="1"/>
          </p:cNvPicPr>
          <p:nvPr/>
        </p:nvPicPr>
        <p:blipFill>
          <a:blip r:embed="rId3">
            <a:extLst/>
          </a:blip>
          <a:stretch>
            <a:fillRect/>
          </a:stretch>
        </p:blipFill>
        <p:spPr>
          <a:xfrm>
            <a:off x="18047493" y="1848039"/>
            <a:ext cx="5806282" cy="774322"/>
          </a:xfrm>
          <a:prstGeom prst="rect">
            <a:avLst/>
          </a:prstGeom>
          <a:ln w="12700">
            <a:miter lim="400000"/>
          </a:ln>
        </p:spPr>
      </p:pic>
      <p:sp>
        <p:nvSpPr>
          <p:cNvPr id="146" name="Meena and Harold have asked for help in different ways throughout the film. In each of these instances, they were uneasy, or even frightened, to ask for the help they needed. This is indicative of a culture of fear in the Heideberg lab—one in which askin"/>
          <p:cNvSpPr txBox="1"/>
          <p:nvPr>
            <p:ph type="body" idx="4294967295"/>
          </p:nvPr>
        </p:nvSpPr>
        <p:spPr>
          <a:xfrm>
            <a:off x="1545187" y="3554653"/>
            <a:ext cx="21293626" cy="7649681"/>
          </a:xfrm>
          <a:prstGeom prst="rect">
            <a:avLst/>
          </a:prstGeom>
        </p:spPr>
        <p:txBody>
          <a:bodyPr lIns="121899" tIns="121899" rIns="121899" bIns="121899" anchor="t"/>
          <a:lstStyle/>
          <a:p>
            <a:pPr marL="0" indent="0" defTabSz="624363">
              <a:spcBef>
                <a:spcPts val="4400"/>
              </a:spcBef>
              <a:buClr>
                <a:srgbClr val="424242"/>
              </a:buClr>
              <a:buSzTx/>
              <a:buFont typeface="Helvetica"/>
              <a:buNone/>
              <a:defRPr sz="3800"/>
            </a:pPr>
            <a:r>
              <a:t>Meena and Harold have asked for help in different ways throughout the film. In each of these instances, they were uneasy, or even frightened, to ask for the help they needed. This is indicative of a culture of fear in the Heideberg lab—one in which asking questions or making mistakes is seen as a sign of weakness. </a:t>
            </a:r>
            <a:endParaRPr sz="1368"/>
          </a:p>
          <a:p>
            <a:pPr marL="0" indent="0" defTabSz="624363">
              <a:spcBef>
                <a:spcPts val="4400"/>
              </a:spcBef>
              <a:buClr>
                <a:srgbClr val="424242"/>
              </a:buClr>
              <a:buSzTx/>
              <a:buFont typeface="Helvetica"/>
              <a:buNone/>
              <a:defRPr sz="3800"/>
            </a:pPr>
            <a:r>
              <a:t>Discuss the following questions in your small groups (10-15 Minutes):</a:t>
            </a:r>
            <a:endParaRPr sz="1368"/>
          </a:p>
          <a:p>
            <a:pPr marL="1023801" indent="-875807" defTabSz="624363">
              <a:spcBef>
                <a:spcPts val="1700"/>
              </a:spcBef>
              <a:buClr>
                <a:srgbClr val="424242"/>
              </a:buClr>
              <a:buSzPts val="3700"/>
              <a:buFont typeface="Helvetica"/>
              <a:buChar char="●"/>
              <a:defRPr sz="3800"/>
            </a:pPr>
            <a:r>
              <a:t>Thinking about the places where you feel like you belong, and feel accepted and valued, what are elements in that environment that are missing from the Heideberg lab? </a:t>
            </a:r>
          </a:p>
          <a:p>
            <a:pPr marL="1023801" indent="-875807" defTabSz="624363">
              <a:spcBef>
                <a:spcPts val="1700"/>
              </a:spcBef>
              <a:buClr>
                <a:srgbClr val="424242"/>
              </a:buClr>
              <a:buSzPts val="3700"/>
              <a:buFont typeface="Helvetica"/>
              <a:buChar char="●"/>
              <a:defRPr sz="3800"/>
            </a:pPr>
            <a:r>
              <a:t>How are those missing elements part of a lab culture?</a:t>
            </a:r>
          </a:p>
          <a:p>
            <a:pPr marL="1023801" indent="-875807" defTabSz="624363">
              <a:spcBef>
                <a:spcPts val="1700"/>
              </a:spcBef>
              <a:buClr>
                <a:srgbClr val="424242"/>
              </a:buClr>
              <a:buSzPts val="3700"/>
              <a:buFont typeface="Helvetica"/>
              <a:buChar char="●"/>
              <a:defRPr sz="3800"/>
            </a:pPr>
            <a:r>
              <a:t>If you were to become a lab leader yourself, what would you do to foster psychological safety in the lab?</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84BBCE"/>
            </a:gs>
          </a:gsLst>
          <a:lin ang="5400000" scaled="0"/>
        </a:gradFill>
      </p:bgPr>
    </p:bg>
    <p:spTree>
      <p:nvGrpSpPr>
        <p:cNvPr id="1" name=""/>
        <p:cNvGrpSpPr/>
        <p:nvPr/>
      </p:nvGrpSpPr>
      <p:grpSpPr>
        <a:xfrm>
          <a:off x="0" y="0"/>
          <a:ext cx="0" cy="0"/>
          <a:chOff x="0" y="0"/>
          <a:chExt cx="0" cy="0"/>
        </a:xfrm>
      </p:grpSpPr>
      <p:pic>
        <p:nvPicPr>
          <p:cNvPr id="148" name="Image" descr="Image"/>
          <p:cNvPicPr>
            <a:picLocks noChangeAspect="1"/>
          </p:cNvPicPr>
          <p:nvPr/>
        </p:nvPicPr>
        <p:blipFill>
          <a:blip r:embed="rId2">
            <a:alphaModFix amt="18249"/>
            <a:extLst/>
          </a:blip>
          <a:stretch>
            <a:fillRect/>
          </a:stretch>
        </p:blipFill>
        <p:spPr>
          <a:xfrm>
            <a:off x="-360454" y="-190026"/>
            <a:ext cx="7827468" cy="7825176"/>
          </a:xfrm>
          <a:prstGeom prst="rect">
            <a:avLst/>
          </a:prstGeom>
          <a:ln w="12700">
            <a:miter lim="400000"/>
          </a:ln>
        </p:spPr>
      </p:pic>
      <p:sp>
        <p:nvSpPr>
          <p:cNvPr id="149" name="Dealing with Failure"/>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Dealing with Failure </a:t>
            </a:r>
          </a:p>
        </p:txBody>
      </p:sp>
      <p:pic>
        <p:nvPicPr>
          <p:cNvPr id="150" name="Image" descr="Image"/>
          <p:cNvPicPr>
            <a:picLocks noChangeAspect="1"/>
          </p:cNvPicPr>
          <p:nvPr/>
        </p:nvPicPr>
        <p:blipFill>
          <a:blip r:embed="rId3">
            <a:extLst/>
          </a:blip>
          <a:stretch>
            <a:fillRect/>
          </a:stretch>
        </p:blipFill>
        <p:spPr>
          <a:xfrm>
            <a:off x="19562365" y="790198"/>
            <a:ext cx="4264225" cy="756404"/>
          </a:xfrm>
          <a:prstGeom prst="rect">
            <a:avLst/>
          </a:prstGeom>
          <a:ln w="12700">
            <a:miter lim="400000"/>
          </a:ln>
        </p:spPr>
      </p:pic>
      <p:pic>
        <p:nvPicPr>
          <p:cNvPr id="151" name="Image" descr="Image"/>
          <p:cNvPicPr>
            <a:picLocks noChangeAspect="1"/>
          </p:cNvPicPr>
          <p:nvPr/>
        </p:nvPicPr>
        <p:blipFill>
          <a:blip r:embed="rId4">
            <a:extLst/>
          </a:blip>
          <a:stretch>
            <a:fillRect/>
          </a:stretch>
        </p:blipFill>
        <p:spPr>
          <a:xfrm>
            <a:off x="18047493" y="1848039"/>
            <a:ext cx="5806282" cy="774322"/>
          </a:xfrm>
          <a:prstGeom prst="rect">
            <a:avLst/>
          </a:prstGeom>
          <a:ln w="12700">
            <a:miter lim="400000"/>
          </a:ln>
        </p:spPr>
      </p:pic>
      <p:sp>
        <p:nvSpPr>
          <p:cNvPr id="152" name="Share one or two key takeaways from your small group discussion with the whole group (5-10 Minutes).…"/>
          <p:cNvSpPr txBox="1"/>
          <p:nvPr>
            <p:ph type="body" sz="half" idx="4294967295"/>
          </p:nvPr>
        </p:nvSpPr>
        <p:spPr>
          <a:xfrm>
            <a:off x="4074769" y="4267013"/>
            <a:ext cx="16234462" cy="5181974"/>
          </a:xfrm>
          <a:prstGeom prst="rect">
            <a:avLst/>
          </a:prstGeom>
        </p:spPr>
        <p:txBody>
          <a:bodyPr lIns="121899" tIns="121899" rIns="121899" bIns="121899" anchor="t"/>
          <a:lstStyle/>
          <a:p>
            <a:pPr marL="0" indent="0">
              <a:buClr>
                <a:srgbClr val="424242"/>
              </a:buClr>
              <a:buSzTx/>
              <a:buFont typeface="Helvetica"/>
              <a:buNone/>
            </a:pPr>
            <a:r>
              <a:t>Share one or two key takeaways from your small group discussion with the whole group (5-10 Minutes).</a:t>
            </a:r>
            <a:endParaRPr sz="1800"/>
          </a:p>
          <a:p>
            <a:pPr marL="0" indent="0">
              <a:buClr>
                <a:srgbClr val="424242"/>
              </a:buClr>
              <a:buSzTx/>
              <a:buFont typeface="Helvetica"/>
              <a:buNone/>
            </a:pPr>
            <a:r>
              <a:t>As a large group, discuss (5-10 Minutes):</a:t>
            </a:r>
            <a:endParaRPr sz="1800"/>
          </a:p>
          <a:p>
            <a:pPr marL="952500" indent="-952500">
              <a:buClr>
                <a:srgbClr val="424242"/>
              </a:buClr>
              <a:buSzPts val="5000"/>
              <a:buFont typeface="Helvetica"/>
              <a:buChar char="●"/>
            </a:pPr>
            <a:r>
              <a:t>Ways to foster psychological safety in the lab</a:t>
            </a:r>
          </a:p>
        </p:txBody>
      </p:sp>
      <p:sp>
        <p:nvSpPr>
          <p:cNvPr id="153" name="Large Group Discussion"/>
          <p:cNvSpPr txBox="1"/>
          <p:nvPr/>
        </p:nvSpPr>
        <p:spPr>
          <a:xfrm>
            <a:off x="3473461" y="19675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6000">
                <a:solidFill>
                  <a:srgbClr val="408B94"/>
                </a:solidFill>
                <a:latin typeface="+mj-lt"/>
                <a:ea typeface="+mj-ea"/>
                <a:cs typeface="+mj-cs"/>
                <a:sym typeface="Lato Black"/>
              </a:defRPr>
            </a:lvl1pPr>
          </a:lstStyle>
          <a:p>
            <a:pPr/>
            <a:r>
              <a:t>Large Group Discussion</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809D8B"/>
            </a:gs>
          </a:gsLst>
          <a:lin ang="5400000" scaled="0"/>
        </a:gradFill>
      </p:bgPr>
    </p:bg>
    <p:spTree>
      <p:nvGrpSpPr>
        <p:cNvPr id="1" name=""/>
        <p:cNvGrpSpPr/>
        <p:nvPr/>
      </p:nvGrpSpPr>
      <p:grpSpPr>
        <a:xfrm>
          <a:off x="0" y="0"/>
          <a:ext cx="0" cy="0"/>
          <a:chOff x="0" y="0"/>
          <a:chExt cx="0" cy="0"/>
        </a:xfrm>
      </p:grpSpPr>
      <p:pic>
        <p:nvPicPr>
          <p:cNvPr id="155" name="Image" descr="Image"/>
          <p:cNvPicPr>
            <a:picLocks noChangeAspect="1"/>
          </p:cNvPicPr>
          <p:nvPr/>
        </p:nvPicPr>
        <p:blipFill>
          <a:blip r:embed="rId2">
            <a:extLst/>
          </a:blip>
          <a:stretch>
            <a:fillRect/>
          </a:stretch>
        </p:blipFill>
        <p:spPr>
          <a:xfrm>
            <a:off x="18074602" y="558752"/>
            <a:ext cx="5854742" cy="756404"/>
          </a:xfrm>
          <a:prstGeom prst="rect">
            <a:avLst/>
          </a:prstGeom>
          <a:ln w="12700">
            <a:miter lim="400000"/>
          </a:ln>
        </p:spPr>
      </p:pic>
      <p:sp>
        <p:nvSpPr>
          <p:cNvPr id="156" name="Practice – Supporting Mental Health"/>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defTabSz="747593">
              <a:defRPr sz="7280">
                <a:solidFill>
                  <a:srgbClr val="408B94"/>
                </a:solidFill>
                <a:latin typeface="+mj-lt"/>
                <a:ea typeface="+mj-ea"/>
                <a:cs typeface="+mj-cs"/>
                <a:sym typeface="Lato Black"/>
              </a:defRPr>
            </a:lvl1pPr>
          </a:lstStyle>
          <a:p>
            <a:pPr/>
            <a:r>
              <a:t>Practice – Supporting Mental Health</a:t>
            </a:r>
          </a:p>
        </p:txBody>
      </p:sp>
      <p:sp>
        <p:nvSpPr>
          <p:cNvPr id="157" name="To support their well being, their careers, and our own careers—and to prevent unnecessary setbacks—we and they must know that stressful, yet usually temporary, situations can be addressed. Supporting others can take many forms, depending on your persona"/>
          <p:cNvSpPr txBox="1"/>
          <p:nvPr>
            <p:ph type="body" idx="4294967295"/>
          </p:nvPr>
        </p:nvSpPr>
        <p:spPr>
          <a:xfrm>
            <a:off x="2096685" y="3605415"/>
            <a:ext cx="20190630" cy="7570135"/>
          </a:xfrm>
          <a:prstGeom prst="rect">
            <a:avLst/>
          </a:prstGeom>
        </p:spPr>
        <p:txBody>
          <a:bodyPr lIns="121899" tIns="121899" rIns="121899" bIns="121899" anchor="t"/>
          <a:lstStyle/>
          <a:p>
            <a:pPr marL="0" indent="0" defTabSz="780454">
              <a:spcBef>
                <a:spcPts val="5600"/>
              </a:spcBef>
              <a:buClr>
                <a:srgbClr val="424242"/>
              </a:buClr>
              <a:buSzTx/>
              <a:buFont typeface="Helvetica"/>
              <a:buNone/>
              <a:defRPr sz="4750"/>
            </a:pPr>
            <a:r>
              <a:t>To support their well being, their careers, and our own careers—and to prevent unnecessary setbacks—we and they must know that stressful, yet usually temporary, situations can be addressed. Supporting others can take many forms, depending on your personality, comfort talking about emoitions, and experience withy those around you. </a:t>
            </a:r>
          </a:p>
          <a:p>
            <a:pPr marL="0" indent="0" defTabSz="780454">
              <a:spcBef>
                <a:spcPts val="5600"/>
              </a:spcBef>
              <a:buClr>
                <a:srgbClr val="424242"/>
              </a:buClr>
              <a:buSzTx/>
              <a:buFont typeface="Helvetica"/>
              <a:buNone/>
              <a:defRPr sz="4750"/>
            </a:pPr>
            <a:r>
              <a:t>Individually, go through the list on the next slide of actions one could take to help a struggling colleague. Ask yourself which 4-5 behaviors you are </a:t>
            </a:r>
            <a:r>
              <a:rPr i="1">
                <a:latin typeface="Nunito"/>
                <a:ea typeface="Nunito"/>
                <a:cs typeface="Nunito"/>
                <a:sym typeface="Nunito"/>
              </a:rPr>
              <a:t>most comfortable</a:t>
            </a:r>
            <a:r>
              <a:t> doing, and 4-5 behaviors you would feel </a:t>
            </a:r>
            <a:r>
              <a:rPr i="1">
                <a:latin typeface="Nunito"/>
                <a:ea typeface="Nunito"/>
                <a:cs typeface="Nunito"/>
                <a:sym typeface="Nunito"/>
              </a:rPr>
              <a:t>least comfortable</a:t>
            </a:r>
            <a:r>
              <a:t> doing (3-5 Minutes).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809D8B"/>
            </a:gs>
          </a:gsLst>
          <a:lin ang="5400000" scaled="0"/>
        </a:gradFill>
      </p:bgPr>
    </p:bg>
    <p:spTree>
      <p:nvGrpSpPr>
        <p:cNvPr id="1" name=""/>
        <p:cNvGrpSpPr/>
        <p:nvPr/>
      </p:nvGrpSpPr>
      <p:grpSpPr>
        <a:xfrm>
          <a:off x="0" y="0"/>
          <a:ext cx="0" cy="0"/>
          <a:chOff x="0" y="0"/>
          <a:chExt cx="0" cy="0"/>
        </a:xfrm>
      </p:grpSpPr>
      <p:pic>
        <p:nvPicPr>
          <p:cNvPr id="159" name="Image" descr="Image"/>
          <p:cNvPicPr>
            <a:picLocks noChangeAspect="1"/>
          </p:cNvPicPr>
          <p:nvPr/>
        </p:nvPicPr>
        <p:blipFill>
          <a:blip r:embed="rId2">
            <a:extLst/>
          </a:blip>
          <a:stretch>
            <a:fillRect/>
          </a:stretch>
        </p:blipFill>
        <p:spPr>
          <a:xfrm>
            <a:off x="18074602" y="558752"/>
            <a:ext cx="5854742" cy="756404"/>
          </a:xfrm>
          <a:prstGeom prst="rect">
            <a:avLst/>
          </a:prstGeom>
          <a:ln w="12700">
            <a:miter lim="400000"/>
          </a:ln>
        </p:spPr>
      </p:pic>
      <p:sp>
        <p:nvSpPr>
          <p:cNvPr id="160" name="Practice – Supporting Mental Health"/>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defTabSz="747593">
              <a:defRPr sz="7280">
                <a:solidFill>
                  <a:srgbClr val="408B94"/>
                </a:solidFill>
                <a:latin typeface="+mj-lt"/>
                <a:ea typeface="+mj-ea"/>
                <a:cs typeface="+mj-cs"/>
                <a:sym typeface="Lato Black"/>
              </a:defRPr>
            </a:lvl1pPr>
          </a:lstStyle>
          <a:p>
            <a:pPr/>
            <a:r>
              <a:t>Practice – Supporting Mental Health</a:t>
            </a:r>
          </a:p>
        </p:txBody>
      </p:sp>
      <p:sp>
        <p:nvSpPr>
          <p:cNvPr id="161" name="Share with your group which was most and least comfortable (10-15 Minutes):…"/>
          <p:cNvSpPr txBox="1"/>
          <p:nvPr>
            <p:ph type="body" sz="quarter" idx="4294967295"/>
          </p:nvPr>
        </p:nvSpPr>
        <p:spPr>
          <a:xfrm>
            <a:off x="3814757" y="9478441"/>
            <a:ext cx="16754486" cy="2211529"/>
          </a:xfrm>
          <a:prstGeom prst="rect">
            <a:avLst/>
          </a:prstGeom>
        </p:spPr>
        <p:txBody>
          <a:bodyPr lIns="121899" tIns="121899" rIns="121899" bIns="121899" anchor="t"/>
          <a:lstStyle/>
          <a:p>
            <a:pPr marL="0" indent="0" defTabSz="566856">
              <a:spcBef>
                <a:spcPts val="4000"/>
              </a:spcBef>
              <a:buClr>
                <a:srgbClr val="424242"/>
              </a:buClr>
              <a:buSzTx/>
              <a:buFont typeface="Helvetica"/>
              <a:buNone/>
              <a:defRPr sz="3450"/>
            </a:pPr>
            <a:r>
              <a:t>Share with your group which was </a:t>
            </a:r>
            <a:r>
              <a:rPr i="1">
                <a:latin typeface="Nunito"/>
                <a:ea typeface="Nunito"/>
                <a:cs typeface="Nunito"/>
                <a:sym typeface="Nunito"/>
              </a:rPr>
              <a:t>most</a:t>
            </a:r>
            <a:r>
              <a:t> and </a:t>
            </a:r>
            <a:r>
              <a:rPr i="1">
                <a:latin typeface="Nunito"/>
                <a:ea typeface="Nunito"/>
                <a:cs typeface="Nunito"/>
                <a:sym typeface="Nunito"/>
              </a:rPr>
              <a:t>least</a:t>
            </a:r>
            <a:r>
              <a:t> comfortable (10-15 Minutes):</a:t>
            </a:r>
            <a:endParaRPr sz="828"/>
          </a:p>
          <a:p>
            <a:pPr marL="739378" indent="-739378" defTabSz="566856">
              <a:spcBef>
                <a:spcPts val="1500"/>
              </a:spcBef>
              <a:buClr>
                <a:srgbClr val="424242"/>
              </a:buClr>
              <a:buSzPts val="3400"/>
              <a:buFont typeface="Helvetica"/>
              <a:buChar char="●"/>
              <a:defRPr sz="3450"/>
            </a:pPr>
            <a:r>
              <a:t>Were some actions widely viewed as more/less comfortable?</a:t>
            </a:r>
            <a:endParaRPr sz="828"/>
          </a:p>
          <a:p>
            <a:pPr marL="739378" indent="-739378" defTabSz="566856">
              <a:spcBef>
                <a:spcPts val="1500"/>
              </a:spcBef>
              <a:buClr>
                <a:srgbClr val="424242"/>
              </a:buClr>
              <a:buSzPts val="3400"/>
              <a:buFont typeface="Helvetica"/>
              <a:buChar char="●"/>
              <a:defRPr sz="3450"/>
            </a:pPr>
            <a:r>
              <a:t>Did you have actions that were easier for some and difficult for others?</a:t>
            </a:r>
          </a:p>
        </p:txBody>
      </p:sp>
      <p:pic>
        <p:nvPicPr>
          <p:cNvPr id="162" name="Picture 4" descr="Picture 4"/>
          <p:cNvPicPr>
            <a:picLocks noChangeAspect="1"/>
          </p:cNvPicPr>
          <p:nvPr/>
        </p:nvPicPr>
        <p:blipFill>
          <a:blip r:embed="rId3">
            <a:extLst/>
          </a:blip>
          <a:stretch>
            <a:fillRect/>
          </a:stretch>
        </p:blipFill>
        <p:spPr>
          <a:xfrm>
            <a:off x="5521321" y="3013813"/>
            <a:ext cx="13341358" cy="6162514"/>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83B394"/>
            </a:gs>
          </a:gsLst>
          <a:lin ang="5400000" scaled="0"/>
        </a:gradFill>
      </p:bgPr>
    </p:bg>
    <p:spTree>
      <p:nvGrpSpPr>
        <p:cNvPr id="1" name=""/>
        <p:cNvGrpSpPr/>
        <p:nvPr/>
      </p:nvGrpSpPr>
      <p:grpSpPr>
        <a:xfrm>
          <a:off x="0" y="0"/>
          <a:ext cx="0" cy="0"/>
          <a:chOff x="0" y="0"/>
          <a:chExt cx="0" cy="0"/>
        </a:xfrm>
      </p:grpSpPr>
      <p:pic>
        <p:nvPicPr>
          <p:cNvPr id="164" name="Image" descr="Image"/>
          <p:cNvPicPr>
            <a:picLocks noChangeAspect="1"/>
          </p:cNvPicPr>
          <p:nvPr/>
        </p:nvPicPr>
        <p:blipFill>
          <a:blip r:embed="rId2">
            <a:alphaModFix amt="18249"/>
            <a:extLst/>
          </a:blip>
          <a:stretch>
            <a:fillRect/>
          </a:stretch>
        </p:blipFill>
        <p:spPr>
          <a:xfrm>
            <a:off x="-360454" y="-190026"/>
            <a:ext cx="7827468" cy="7825176"/>
          </a:xfrm>
          <a:prstGeom prst="rect">
            <a:avLst/>
          </a:prstGeom>
          <a:ln w="12700">
            <a:miter lim="400000"/>
          </a:ln>
        </p:spPr>
      </p:pic>
      <p:pic>
        <p:nvPicPr>
          <p:cNvPr id="165" name="Image" descr="Image"/>
          <p:cNvPicPr>
            <a:picLocks noChangeAspect="1"/>
          </p:cNvPicPr>
          <p:nvPr/>
        </p:nvPicPr>
        <p:blipFill>
          <a:blip r:embed="rId3">
            <a:extLst/>
          </a:blip>
          <a:stretch>
            <a:fillRect/>
          </a:stretch>
        </p:blipFill>
        <p:spPr>
          <a:xfrm>
            <a:off x="18995581" y="667108"/>
            <a:ext cx="4934836" cy="703455"/>
          </a:xfrm>
          <a:prstGeom prst="rect">
            <a:avLst/>
          </a:prstGeom>
          <a:ln w="12700">
            <a:miter lim="400000"/>
          </a:ln>
        </p:spPr>
      </p:pic>
      <p:sp>
        <p:nvSpPr>
          <p:cNvPr id="166" name="Better Science Discussion"/>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Better Science Discussion</a:t>
            </a:r>
          </a:p>
        </p:txBody>
      </p:sp>
      <p:sp>
        <p:nvSpPr>
          <p:cNvPr id="167" name="The frustrations at the Heideberg Lab in this episode are due to a culture of fear; one in which asking questions or making mistakes is seen as a sign of weakness.…"/>
          <p:cNvSpPr txBox="1"/>
          <p:nvPr>
            <p:ph type="body" idx="4294967295"/>
          </p:nvPr>
        </p:nvSpPr>
        <p:spPr>
          <a:xfrm>
            <a:off x="2447621" y="2945407"/>
            <a:ext cx="19488758" cy="7825186"/>
          </a:xfrm>
          <a:prstGeom prst="rect">
            <a:avLst/>
          </a:prstGeom>
        </p:spPr>
        <p:txBody>
          <a:bodyPr lIns="121899" tIns="121899" rIns="121899" bIns="121899" anchor="t"/>
          <a:lstStyle/>
          <a:p>
            <a:pPr marL="0" indent="0" defTabSz="698301">
              <a:spcBef>
                <a:spcPts val="5000"/>
              </a:spcBef>
              <a:buClr>
                <a:srgbClr val="424242"/>
              </a:buClr>
              <a:buSzTx/>
              <a:buFont typeface="Helvetica"/>
              <a:buNone/>
              <a:defRPr sz="4250"/>
            </a:pPr>
            <a:r>
              <a:t>The frustrations at the Heideberg Lab in this episode are due to a culture of fear; one in which asking questions or making mistakes is seen as a sign of weakness. </a:t>
            </a:r>
            <a:endParaRPr sz="1530"/>
          </a:p>
          <a:p>
            <a:pPr marL="0" indent="0" defTabSz="698301">
              <a:spcBef>
                <a:spcPts val="5000"/>
              </a:spcBef>
              <a:buClr>
                <a:srgbClr val="424242"/>
              </a:buClr>
              <a:buSzTx/>
              <a:buFont typeface="Helvetica"/>
              <a:buNone/>
              <a:defRPr sz="4250"/>
            </a:pPr>
            <a:r>
              <a:t>Discuss the following questions with your groups (10-15 Minutes):</a:t>
            </a:r>
            <a:endParaRPr sz="1530"/>
          </a:p>
          <a:p>
            <a:pPr marL="674687" indent="-674687" defTabSz="698301">
              <a:spcBef>
                <a:spcPts val="5000"/>
              </a:spcBef>
              <a:buClr>
                <a:srgbClr val="424242"/>
              </a:buClr>
              <a:buSzPts val="4200"/>
              <a:buFont typeface="Helvetica"/>
              <a:buChar char="●"/>
              <a:defRPr sz="4250"/>
            </a:pPr>
            <a:r>
              <a:t>In what ways does the science being conducted in a lab suffer, if lab members do not feel safety to speak about their struggles and concerns?</a:t>
            </a:r>
          </a:p>
          <a:p>
            <a:pPr marL="674687" indent="-674687" defTabSz="698301">
              <a:spcBef>
                <a:spcPts val="5000"/>
              </a:spcBef>
              <a:buClr>
                <a:srgbClr val="424242"/>
              </a:buClr>
              <a:buSzPts val="4200"/>
              <a:buFont typeface="Helvetica"/>
              <a:buChar char="●"/>
              <a:defRPr sz="4250"/>
            </a:pPr>
            <a:r>
              <a:t>What protocols/processes/support can be put in place to make sure that lab members can do the best science?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9EB7DC"/>
            </a:gs>
          </a:gsLst>
          <a:lin ang="5400000" scaled="0"/>
        </a:gradFill>
      </p:bgPr>
    </p:bg>
    <p:spTree>
      <p:nvGrpSpPr>
        <p:cNvPr id="1" name=""/>
        <p:cNvGrpSpPr/>
        <p:nvPr/>
      </p:nvGrpSpPr>
      <p:grpSpPr>
        <a:xfrm>
          <a:off x="0" y="0"/>
          <a:ext cx="0" cy="0"/>
          <a:chOff x="0" y="0"/>
          <a:chExt cx="0" cy="0"/>
        </a:xfrm>
      </p:grpSpPr>
      <p:pic>
        <p:nvPicPr>
          <p:cNvPr id="169" name="Image" descr="Image"/>
          <p:cNvPicPr>
            <a:picLocks noChangeAspect="1"/>
          </p:cNvPicPr>
          <p:nvPr/>
        </p:nvPicPr>
        <p:blipFill>
          <a:blip r:embed="rId2">
            <a:alphaModFix amt="18249"/>
            <a:extLst/>
          </a:blip>
          <a:stretch>
            <a:fillRect/>
          </a:stretch>
        </p:blipFill>
        <p:spPr>
          <a:xfrm>
            <a:off x="-360454" y="-190026"/>
            <a:ext cx="7827468" cy="7825176"/>
          </a:xfrm>
          <a:prstGeom prst="rect">
            <a:avLst/>
          </a:prstGeom>
          <a:ln w="12700">
            <a:miter lim="400000"/>
          </a:ln>
        </p:spPr>
      </p:pic>
      <p:pic>
        <p:nvPicPr>
          <p:cNvPr id="170" name="Image" descr="Image"/>
          <p:cNvPicPr>
            <a:picLocks noChangeAspect="1"/>
          </p:cNvPicPr>
          <p:nvPr/>
        </p:nvPicPr>
        <p:blipFill>
          <a:blip r:embed="rId3">
            <a:extLst/>
          </a:blip>
          <a:stretch>
            <a:fillRect/>
          </a:stretch>
        </p:blipFill>
        <p:spPr>
          <a:xfrm>
            <a:off x="19684689" y="611723"/>
            <a:ext cx="4310219" cy="712625"/>
          </a:xfrm>
          <a:prstGeom prst="rect">
            <a:avLst/>
          </a:prstGeom>
          <a:ln w="12700">
            <a:miter lim="400000"/>
          </a:ln>
        </p:spPr>
      </p:pic>
      <p:sp>
        <p:nvSpPr>
          <p:cNvPr id="171" name="Lab Manual Discussion Questions"/>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Lab Manual Discussion Questions</a:t>
            </a:r>
          </a:p>
        </p:txBody>
      </p:sp>
      <p:sp>
        <p:nvSpPr>
          <p:cNvPr id="172" name="Google Shape;400;p31"/>
          <p:cNvSpPr txBox="1"/>
          <p:nvPr/>
        </p:nvSpPr>
        <p:spPr>
          <a:xfrm>
            <a:off x="1360581" y="3091317"/>
            <a:ext cx="21662838" cy="7533366"/>
          </a:xfrm>
          <a:prstGeom prst="rect">
            <a:avLst/>
          </a:prstGeom>
          <a:ln w="12700">
            <a:miter lim="400000"/>
          </a:ln>
          <a:extLst>
            <a:ext uri="{C572A759-6A51-4108-AA02-DFA0A04FC94B}">
              <ma14:wrappingTextBoxFlag xmlns:ma14="http://schemas.microsoft.com/office/mac/drawingml/2011/main" val="1"/>
            </a:ext>
          </a:extLst>
        </p:spPr>
        <p:txBody>
          <a:bodyPr lIns="121899" tIns="121899" rIns="121899" bIns="121899">
            <a:normAutofit fontScale="100000" lnSpcReduction="0"/>
          </a:bodyPr>
          <a:lstStyle/>
          <a:p>
            <a:pPr algn="l" defTabSz="665440">
              <a:spcBef>
                <a:spcPts val="4700"/>
              </a:spcBef>
              <a:buClr>
                <a:srgbClr val="424242"/>
              </a:buClr>
              <a:buFont typeface="Helvetica"/>
              <a:defRPr sz="4050">
                <a:latin typeface="Raleway Medium"/>
                <a:ea typeface="Raleway Medium"/>
                <a:cs typeface="Raleway Medium"/>
                <a:sym typeface="Raleway Medium"/>
              </a:defRPr>
            </a:pPr>
            <a:r>
              <a:t>This scene focuses on recognizing and supporting issues of mental health and wellbeing in the workplace.  </a:t>
            </a:r>
            <a:endParaRPr sz="1458"/>
          </a:p>
          <a:p>
            <a:pPr algn="l" defTabSz="665440">
              <a:spcBef>
                <a:spcPts val="4700"/>
              </a:spcBef>
              <a:buClr>
                <a:srgbClr val="424242"/>
              </a:buClr>
              <a:buFont typeface="Helvetica"/>
              <a:defRPr sz="4050">
                <a:latin typeface="Raleway Medium"/>
                <a:ea typeface="Raleway Medium"/>
                <a:cs typeface="Raleway Medium"/>
                <a:sym typeface="Raleway Medium"/>
              </a:defRPr>
            </a:pPr>
            <a:r>
              <a:t>In small groups, discuss the following (5-10 Minutes):</a:t>
            </a:r>
            <a:endParaRPr sz="1296"/>
          </a:p>
          <a:p>
            <a:pPr marL="1207834" indent="-1050104" algn="l" defTabSz="665440">
              <a:spcBef>
                <a:spcPts val="1800"/>
              </a:spcBef>
              <a:buClr>
                <a:srgbClr val="424242"/>
              </a:buClr>
              <a:buSzPts val="4000"/>
              <a:buFont typeface="Helvetica"/>
              <a:buChar char="●"/>
              <a:defRPr sz="4050">
                <a:latin typeface="Raleway Medium"/>
                <a:ea typeface="Raleway Medium"/>
                <a:cs typeface="Raleway Medium"/>
                <a:sym typeface="Raleway Medium"/>
              </a:defRPr>
            </a:pPr>
            <a:r>
              <a:t>What resources will you include in your lab manual to address issues of mental health and wellbeing?</a:t>
            </a:r>
            <a:endParaRPr sz="972"/>
          </a:p>
          <a:p>
            <a:pPr marL="1207834" indent="-1050104" algn="l" defTabSz="665440">
              <a:spcBef>
                <a:spcPts val="1800"/>
              </a:spcBef>
              <a:buClr>
                <a:srgbClr val="424242"/>
              </a:buClr>
              <a:buSzPts val="4000"/>
              <a:buFont typeface="Helvetica"/>
              <a:buChar char="●"/>
              <a:defRPr sz="4050">
                <a:latin typeface="Raleway Medium"/>
                <a:ea typeface="Raleway Medium"/>
                <a:cs typeface="Raleway Medium"/>
                <a:sym typeface="Raleway Medium"/>
              </a:defRPr>
            </a:pPr>
            <a:r>
              <a:t>What resources and actions might increase the feeling of the lab's psychological safety?</a:t>
            </a:r>
            <a:endParaRPr sz="972"/>
          </a:p>
          <a:p>
            <a:pPr marL="1207834" indent="-1050104" algn="l" defTabSz="665440">
              <a:spcBef>
                <a:spcPts val="1800"/>
              </a:spcBef>
              <a:buClr>
                <a:srgbClr val="424242"/>
              </a:buClr>
              <a:buSzPts val="4000"/>
              <a:buFont typeface="Helvetica"/>
              <a:buChar char="●"/>
              <a:defRPr sz="4050">
                <a:latin typeface="Raleway Medium"/>
                <a:ea typeface="Raleway Medium"/>
                <a:cs typeface="Raleway Medium"/>
                <a:sym typeface="Raleway Medium"/>
              </a:defRPr>
            </a:pPr>
            <a:r>
              <a:t>How might you meaningfully integrate support [through words, actions, and written expectations/policies] into the work of your lab for the benefit of both those who might be struggling, and those who want to be supportive??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5E5E5E"/>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ato Black"/>
        <a:ea typeface="Lato Black"/>
        <a:cs typeface="Lato Black"/>
      </a:majorFont>
      <a:minorFont>
        <a:latin typeface="Raleway"/>
        <a:ea typeface="Raleway"/>
        <a:cs typeface="Ralewa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ato Black"/>
        <a:ea typeface="Lato Black"/>
        <a:cs typeface="Lato Black"/>
      </a:majorFont>
      <a:minorFont>
        <a:latin typeface="Raleway"/>
        <a:ea typeface="Raleway"/>
        <a:cs typeface="Ralewa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