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2.11 Sorenson.jpg" descr="2.11 Sorenson.jpg"/>
          <p:cNvPicPr>
            <a:picLocks noChangeAspect="1"/>
          </p:cNvPicPr>
          <p:nvPr/>
        </p:nvPicPr>
        <p:blipFill>
          <a:blip r:embed="rId2">
            <a:extLst/>
          </a:blip>
          <a:stretch>
            <a:fillRect/>
          </a:stretch>
        </p:blipFill>
        <p:spPr>
          <a:xfrm>
            <a:off x="-4902398" y="-982007"/>
            <a:ext cx="31016008" cy="17446505"/>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2.11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2.11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2.11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2.11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2.11 Jayna Loretta Sorenson.jpg" descr="2.11 Jayna Loretta Sorenson.jpg"/>
          <p:cNvPicPr>
            <a:picLocks noChangeAspect="1"/>
          </p:cNvPicPr>
          <p:nvPr/>
        </p:nvPicPr>
        <p:blipFill>
          <a:blip r:embed="rId2">
            <a:extLst/>
          </a:blip>
          <a:srcRect l="0" t="0" r="0" b="0"/>
          <a:stretch>
            <a:fillRect/>
          </a:stretch>
        </p:blipFill>
        <p:spPr>
          <a:xfrm>
            <a:off x="112994" y="-770822"/>
            <a:ext cx="27952661" cy="15723369"/>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1646598" y="-426402"/>
            <a:ext cx="8186546" cy="8182672"/>
          </a:xfrm>
          <a:prstGeom prst="rect">
            <a:avLst/>
          </a:prstGeom>
          <a:ln w="12700">
            <a:miter lim="400000"/>
          </a:ln>
        </p:spPr>
      </p:pic>
      <p:sp>
        <p:nvSpPr>
          <p:cNvPr id="144" name="Mentoring Network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Mentoring Networks</a:t>
            </a:r>
          </a:p>
        </p:txBody>
      </p:sp>
      <p:pic>
        <p:nvPicPr>
          <p:cNvPr id="145"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46" name="Image" descr="Image"/>
          <p:cNvPicPr>
            <a:picLocks noChangeAspect="1"/>
          </p:cNvPicPr>
          <p:nvPr/>
        </p:nvPicPr>
        <p:blipFill>
          <a:blip r:embed="rId4">
            <a:extLst/>
          </a:blip>
          <a:stretch>
            <a:fillRect/>
          </a:stretch>
        </p:blipFill>
        <p:spPr>
          <a:xfrm>
            <a:off x="19626350" y="1856998"/>
            <a:ext cx="4136255" cy="756404"/>
          </a:xfrm>
          <a:prstGeom prst="rect">
            <a:avLst/>
          </a:prstGeom>
          <a:ln w="12700">
            <a:miter lim="400000"/>
          </a:ln>
        </p:spPr>
      </p:pic>
      <p:sp>
        <p:nvSpPr>
          <p:cNvPr id="147" name="Developing your understanding of mentoring relationships—both for being mentored and for mentoring others, formally or informally—will benefit you throughout your career. In a recent contribution to Letters to Young Scientists, a column which is a regula"/>
          <p:cNvSpPr txBox="1"/>
          <p:nvPr>
            <p:ph type="body" idx="4294967295"/>
          </p:nvPr>
        </p:nvSpPr>
        <p:spPr>
          <a:xfrm>
            <a:off x="2925915" y="3309484"/>
            <a:ext cx="18532170" cy="7503432"/>
          </a:xfrm>
          <a:prstGeom prst="rect">
            <a:avLst/>
          </a:prstGeom>
        </p:spPr>
        <p:txBody>
          <a:bodyPr lIns="121899" tIns="121899" rIns="121899" bIns="121899" anchor="t"/>
          <a:lstStyle/>
          <a:p>
            <a:pPr marL="0" indent="0" defTabSz="591502">
              <a:spcBef>
                <a:spcPts val="4200"/>
              </a:spcBef>
              <a:buClr>
                <a:srgbClr val="424242"/>
              </a:buClr>
              <a:buSzTx/>
              <a:buFont typeface="Helvetica"/>
              <a:buNone/>
              <a:defRPr sz="3600"/>
            </a:pPr>
            <a:r>
              <a:t>Developing your understanding of mentoring relationships—both for being mentored and for mentoring others, formally or informally—will benefit you throughout your career. In a recent contribution to Letters to Young Scientists, a column which is a regular feature of Science, the authors note: "Mentors may try to provide the type of mentoring they wished they had received in graduate school, failing to realize different students have different needs and require individualized guidance"  </a:t>
            </a:r>
            <a:endParaRPr sz="1296"/>
          </a:p>
          <a:p>
            <a:pPr marL="0" indent="0" defTabSz="591502">
              <a:spcBef>
                <a:spcPts val="4200"/>
              </a:spcBef>
              <a:buClr>
                <a:srgbClr val="424242"/>
              </a:buClr>
              <a:buSzTx/>
              <a:buFont typeface="Helvetica"/>
              <a:buNone/>
              <a:defRPr sz="3600"/>
            </a:pPr>
            <a:r>
              <a:t>Discuss the following questions in your small groups (10-15 Minutes):</a:t>
            </a:r>
            <a:endParaRPr sz="1296"/>
          </a:p>
          <a:p>
            <a:pPr marL="969916" indent="-829711" defTabSz="591502">
              <a:spcBef>
                <a:spcPts val="4200"/>
              </a:spcBef>
              <a:buClr>
                <a:srgbClr val="424242"/>
              </a:buClr>
              <a:buSzPts val="3600"/>
              <a:buFont typeface="Helvetica"/>
              <a:buChar char="●"/>
              <a:defRPr sz="3600"/>
            </a:pPr>
            <a:r>
              <a:t>What sort of mentoring do you wish to receive? What doesn’t work for you? </a:t>
            </a:r>
          </a:p>
          <a:p>
            <a:pPr marL="969916" indent="-829711" defTabSz="591502">
              <a:spcBef>
                <a:spcPts val="4200"/>
              </a:spcBef>
              <a:buClr>
                <a:srgbClr val="424242"/>
              </a:buClr>
              <a:buSzPts val="3600"/>
              <a:buFont typeface="Helvetica"/>
              <a:buChar char="●"/>
              <a:defRPr sz="3600"/>
            </a:pPr>
            <a:r>
              <a:t>How would you guard against mentoring trainees on the assumption that the same things that are important to you are also important to them?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alphaModFix amt="20000"/>
            <a:extLst/>
          </a:blip>
          <a:stretch>
            <a:fillRect/>
          </a:stretch>
        </p:blipFill>
        <p:spPr>
          <a:xfrm>
            <a:off x="-1646598" y="-426402"/>
            <a:ext cx="8186546" cy="8182672"/>
          </a:xfrm>
          <a:prstGeom prst="rect">
            <a:avLst/>
          </a:prstGeom>
          <a:ln w="12700">
            <a:miter lim="400000"/>
          </a:ln>
        </p:spPr>
      </p:pic>
      <p:sp>
        <p:nvSpPr>
          <p:cNvPr id="150" name="Mentoring Network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Mentoring Networks</a:t>
            </a:r>
          </a:p>
        </p:txBody>
      </p:sp>
      <p:pic>
        <p:nvPicPr>
          <p:cNvPr id="151"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52" name="Image" descr="Image"/>
          <p:cNvPicPr>
            <a:picLocks noChangeAspect="1"/>
          </p:cNvPicPr>
          <p:nvPr/>
        </p:nvPicPr>
        <p:blipFill>
          <a:blip r:embed="rId4">
            <a:extLst/>
          </a:blip>
          <a:stretch>
            <a:fillRect/>
          </a:stretch>
        </p:blipFill>
        <p:spPr>
          <a:xfrm>
            <a:off x="19626350" y="1856998"/>
            <a:ext cx="4136255" cy="756404"/>
          </a:xfrm>
          <a:prstGeom prst="rect">
            <a:avLst/>
          </a:prstGeom>
          <a:ln w="12700">
            <a:miter lim="400000"/>
          </a:ln>
        </p:spPr>
      </p:pic>
      <p:sp>
        <p:nvSpPr>
          <p:cNvPr id="153" name="Share one or two key takeaways from your small group discussion with the whole group (5-10 Minutes).…"/>
          <p:cNvSpPr txBox="1"/>
          <p:nvPr>
            <p:ph type="body" sz="half" idx="4294967295"/>
          </p:nvPr>
        </p:nvSpPr>
        <p:spPr>
          <a:xfrm>
            <a:off x="2834178" y="4201650"/>
            <a:ext cx="18715644" cy="6730487"/>
          </a:xfrm>
          <a:prstGeom prst="rect">
            <a:avLst/>
          </a:prstGeom>
        </p:spPr>
        <p:txBody>
          <a:bodyPr lIns="121899" tIns="121899" rIns="121899" bIns="121899" anchor="t"/>
          <a:lstStyle/>
          <a:p>
            <a:pPr marL="0" indent="0" defTabSz="780454">
              <a:spcBef>
                <a:spcPts val="5600"/>
              </a:spcBef>
              <a:buClr>
                <a:srgbClr val="424242"/>
              </a:buClr>
              <a:buSzTx/>
              <a:buFont typeface="Helvetica"/>
              <a:buNone/>
              <a:defRPr sz="4750"/>
            </a:pPr>
            <a:r>
              <a:t>Share one or two key takeaways from your small group discussion with the whole group (5-10 Minutes).</a:t>
            </a:r>
            <a:endParaRPr sz="1710"/>
          </a:p>
          <a:p>
            <a:pPr marL="0" indent="0" defTabSz="780454">
              <a:spcBef>
                <a:spcPts val="5600"/>
              </a:spcBef>
              <a:buClr>
                <a:srgbClr val="424242"/>
              </a:buClr>
              <a:buSzTx/>
              <a:buFont typeface="Helvetica"/>
              <a:buNone/>
              <a:defRPr sz="4750"/>
            </a:pPr>
            <a:r>
              <a:t>Discuss this question with the larger group (5-10 Minutes):</a:t>
            </a:r>
            <a:endParaRPr sz="1710"/>
          </a:p>
          <a:p>
            <a:pPr marL="904875" indent="-904875" defTabSz="780454">
              <a:spcBef>
                <a:spcPts val="5600"/>
              </a:spcBef>
              <a:buClr>
                <a:srgbClr val="424242"/>
              </a:buClr>
              <a:buSzPts val="4700"/>
              <a:buFont typeface="Helvetica"/>
              <a:buChar char="●"/>
              <a:defRPr sz="4750"/>
            </a:pPr>
            <a:r>
              <a:t>Many mentors adopt the prctices that their own mentors used, without realinzing that the individual in front of them might need something different. How can you work to recognize that not every approach may be appropriate for each lab member?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alphaModFix amt="20000"/>
            <a:extLst/>
          </a:blip>
          <a:stretch>
            <a:fillRect/>
          </a:stretch>
        </p:blipFill>
        <p:spPr>
          <a:xfrm>
            <a:off x="-1646598" y="-426402"/>
            <a:ext cx="8186546" cy="8182672"/>
          </a:xfrm>
          <a:prstGeom prst="rect">
            <a:avLst/>
          </a:prstGeom>
          <a:ln w="12700">
            <a:miter lim="400000"/>
          </a:ln>
        </p:spPr>
      </p:pic>
      <p:pic>
        <p:nvPicPr>
          <p:cNvPr id="156"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57" name="Practice – Supporting Mental Health"/>
          <p:cNvSpPr txBox="1"/>
          <p:nvPr/>
        </p:nvSpPr>
        <p:spPr>
          <a:xfrm>
            <a:off x="3473461" y="1103972"/>
            <a:ext cx="1393904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665440">
              <a:defRPr sz="6480">
                <a:solidFill>
                  <a:srgbClr val="408B94"/>
                </a:solidFill>
                <a:latin typeface="+mj-lt"/>
                <a:ea typeface="+mj-ea"/>
                <a:cs typeface="+mj-cs"/>
                <a:sym typeface="Lato Black"/>
              </a:defRPr>
            </a:lvl1pPr>
          </a:lstStyle>
          <a:p>
            <a:pPr/>
            <a:r>
              <a:t>Practice – Supporting Mental Health</a:t>
            </a:r>
          </a:p>
        </p:txBody>
      </p:sp>
      <p:sp>
        <p:nvSpPr>
          <p:cNvPr id="158" name="Limiting yourself to one mentor is not realistic in terms of the range of needs you will encounter across your career. Developing your understanding of  mentoring relationships—both for being mentored and for mentoring others, formally or informally—will"/>
          <p:cNvSpPr txBox="1"/>
          <p:nvPr>
            <p:ph type="body" sz="half" idx="4294967295"/>
          </p:nvPr>
        </p:nvSpPr>
        <p:spPr>
          <a:xfrm>
            <a:off x="4119947" y="3425548"/>
            <a:ext cx="16144106" cy="7990480"/>
          </a:xfrm>
          <a:prstGeom prst="rect">
            <a:avLst/>
          </a:prstGeom>
        </p:spPr>
        <p:txBody>
          <a:bodyPr lIns="121899" tIns="121899" rIns="121899" bIns="121899" anchor="t"/>
          <a:lstStyle/>
          <a:p>
            <a:pPr marL="0" indent="0" defTabSz="525779">
              <a:spcBef>
                <a:spcPts val="3700"/>
              </a:spcBef>
              <a:buClr>
                <a:srgbClr val="424242"/>
              </a:buClr>
              <a:buSzTx/>
              <a:buFont typeface="Helvetica"/>
              <a:buNone/>
              <a:defRPr sz="3200"/>
            </a:pPr>
            <a:r>
              <a:t>Limiting yourself to one mentor is not realistic in terms of the range of needs you will encounter across your career. Developing your understanding of  mentoring relationships—both for being mentored and for mentoring others, formally or informally—will benefit you throughout your career.</a:t>
            </a:r>
            <a:endParaRPr sz="1279"/>
          </a:p>
          <a:p>
            <a:pPr marL="0" indent="0" defTabSz="525779">
              <a:spcBef>
                <a:spcPts val="3700"/>
              </a:spcBef>
              <a:buClr>
                <a:srgbClr val="424242"/>
              </a:buClr>
              <a:buSzTx/>
              <a:buFont typeface="Helvetica"/>
              <a:buNone/>
              <a:defRPr sz="3200"/>
            </a:pPr>
            <a:r>
              <a:t>Take a moment individually (5 minutes): </a:t>
            </a:r>
          </a:p>
          <a:p>
            <a:pPr marL="548640" indent="-548640" defTabSz="525779">
              <a:spcBef>
                <a:spcPts val="1400"/>
              </a:spcBef>
              <a:buClr>
                <a:srgbClr val="424242"/>
              </a:buClr>
              <a:buSzPts val="3100"/>
              <a:buFont typeface="Helvetica"/>
              <a:buChar char="●"/>
              <a:defRPr sz="3200"/>
            </a:pPr>
            <a:r>
              <a:t>Create a list of 1-2 possible mentors for you in the following ways:</a:t>
            </a:r>
          </a:p>
          <a:p>
            <a:pPr lvl="1" marL="999734" indent="-609600" defTabSz="525779">
              <a:spcBef>
                <a:spcPts val="1400"/>
              </a:spcBef>
              <a:buClr>
                <a:srgbClr val="424242"/>
              </a:buClr>
              <a:buSzPts val="3100"/>
              <a:buAutoNum type="arabicPeriod" startAt="1"/>
              <a:defRPr sz="3200"/>
            </a:pPr>
            <a:r>
              <a:t>Personal Accountability</a:t>
            </a:r>
            <a:endParaRPr sz="704"/>
          </a:p>
          <a:p>
            <a:pPr lvl="1" marL="999734" indent="-609600" defTabSz="525779">
              <a:spcBef>
                <a:spcPts val="1400"/>
              </a:spcBef>
              <a:buClr>
                <a:srgbClr val="424242"/>
              </a:buClr>
              <a:buSzPts val="3100"/>
              <a:buAutoNum type="arabicPeriod" startAt="1"/>
              <a:defRPr sz="3200"/>
            </a:pPr>
            <a:r>
              <a:t>Emotional Support</a:t>
            </a:r>
            <a:endParaRPr sz="704"/>
          </a:p>
          <a:p>
            <a:pPr lvl="1" marL="999734" indent="-609600" defTabSz="525779">
              <a:spcBef>
                <a:spcPts val="1400"/>
              </a:spcBef>
              <a:buClr>
                <a:srgbClr val="424242"/>
              </a:buClr>
              <a:buSzPts val="3100"/>
              <a:buAutoNum type="arabicPeriod" startAt="1"/>
              <a:defRPr sz="3200"/>
            </a:pPr>
            <a:r>
              <a:t>Role Models</a:t>
            </a:r>
            <a:endParaRPr sz="704"/>
          </a:p>
          <a:p>
            <a:pPr lvl="1" marL="999734" indent="-609600" defTabSz="525779">
              <a:spcBef>
                <a:spcPts val="1400"/>
              </a:spcBef>
              <a:buClr>
                <a:srgbClr val="424242"/>
              </a:buClr>
              <a:buSzPts val="3100"/>
              <a:buAutoNum type="arabicPeriod" startAt="1"/>
              <a:defRPr sz="3200"/>
            </a:pPr>
            <a:r>
              <a:t>Career Development</a:t>
            </a:r>
            <a:endParaRPr sz="704"/>
          </a:p>
          <a:p>
            <a:pPr lvl="1" marL="999734" indent="-609600" defTabSz="525779">
              <a:spcBef>
                <a:spcPts val="1400"/>
              </a:spcBef>
              <a:buClr>
                <a:srgbClr val="424242"/>
              </a:buClr>
              <a:buSzPts val="3100"/>
              <a:buAutoNum type="arabicPeriod" startAt="1"/>
              <a:defRPr sz="3200"/>
            </a:pPr>
            <a:r>
              <a:t>Professional References</a:t>
            </a:r>
            <a:endParaRPr sz="704"/>
          </a:p>
          <a:p>
            <a:pPr marL="548640" indent="-548640" defTabSz="525779">
              <a:spcBef>
                <a:spcPts val="1400"/>
              </a:spcBef>
              <a:buClr>
                <a:srgbClr val="424242"/>
              </a:buClr>
              <a:buSzPts val="3100"/>
              <a:buFont typeface="Helvetica"/>
              <a:buChar char="●"/>
              <a:defRPr sz="3200"/>
            </a:pPr>
            <a:r>
              <a:t>In your small group, share and discuss your choices (10-15 minutes)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