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32"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34"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39"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pic>
          <p:nvPicPr>
            <p:cNvPr id="48" name="page1image20922752.png" descr="page1image20922752.png"/>
            <p:cNvPicPr>
              <a:picLocks noChangeAspect="1"/>
            </p:cNvPicPr>
            <p:nvPr/>
          </p:nvPicPr>
          <p:blipFill>
            <a:blip r:embed="rId2">
              <a:extLst/>
            </a:blip>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p>
          </p:txBody>
        </p:sp>
        <p:pic>
          <p:nvPicPr>
            <p:cNvPr id="50" name="Image" descr="Image"/>
            <p:cNvPicPr>
              <a:picLocks noChangeAspect="1"/>
            </p:cNvPicPr>
            <p:nvPr/>
          </p:nvPicPr>
          <p:blipFill>
            <a:blip r:embed="rId3">
              <a:extLst/>
            </a:blip>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FFFFFF"/>
                  </a:solidFill>
                  <a:latin typeface="Times Roman"/>
                  <a:ea typeface="Times Roman"/>
                  <a:cs typeface="Times Roman"/>
                  <a:sym typeface="Times Roman"/>
                </a:defRPr>
              </a:lvl1pPr>
            </a:lstStyle>
            <a:p>
              <a:pPr/>
              <a:r>
                <a:t>ncpre</a:t>
              </a:r>
            </a:p>
          </p:txBody>
        </p:sp>
      </p:grpSp>
      <p:sp>
        <p:nvSpPr>
          <p:cNvPr id="55" name="Slide Number"/>
          <p:cNvSpPr txBox="1"/>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63" name="Illinois HHMI Logo - Horizontal 2 - RGB.png" descr="Illinois HHMI Logo - Horizontal 2 - RGB.png"/>
          <p:cNvPicPr>
            <a:picLocks noChangeAspect="1"/>
          </p:cNvPicPr>
          <p:nvPr/>
        </p:nvPicPr>
        <p:blipFill>
          <a:blip r:embed="rId2">
            <a:extLst/>
          </a:blip>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extLst/>
            </a:blip>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fill="norm" stroke="1"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0458" tIns="100458" rIns="100458" bIns="100458" numCol="1" anchor="ctr">
              <a:noAutofit/>
            </a:bodyPr>
            <a:lstStyle>
              <a:lvl1pPr defTabSz="1155278">
                <a:defRPr b="1" i="1" sz="3800">
                  <a:solidFill>
                    <a:srgbClr val="13294B"/>
                  </a:solidFill>
                  <a:latin typeface="Times Roman"/>
                  <a:ea typeface="Times Roman"/>
                  <a:cs typeface="Times Roman"/>
                  <a:sym typeface="Times Roman"/>
                </a:defRPr>
              </a:lvl1pPr>
            </a:lstStyle>
            <a:p>
              <a:pPr/>
              <a:r>
                <a:t>ncpre</a:t>
              </a:r>
            </a:p>
          </p:txBody>
        </p:sp>
      </p:grpSp>
      <p:sp>
        <p:nvSpPr>
          <p:cNvPr id="68" name="Title Text"/>
          <p:cNvSpPr txBox="1"/>
          <p:nvPr>
            <p:ph type="title"/>
          </p:nvPr>
        </p:nvSpPr>
        <p:spPr>
          <a:xfrm>
            <a:off x="4387453" y="1234543"/>
            <a:ext cx="15609094" cy="1607726"/>
          </a:xfrm>
          <a:prstGeom prst="rect">
            <a:avLst/>
          </a:prstGeom>
        </p:spPr>
        <p:txBody>
          <a:bodyPr lIns="71437" tIns="71437" rIns="71437" bIns="71437"/>
          <a:lstStyle/>
          <a:p>
            <a:pPr/>
            <a:r>
              <a:t>Title Text</a:t>
            </a:r>
          </a:p>
        </p:txBody>
      </p:sp>
      <p:sp>
        <p:nvSpPr>
          <p:cNvPr id="69" name="Body Level One…"/>
          <p:cNvSpPr txBox="1"/>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p>
        </p:txBody>
      </p:sp>
      <p:pic>
        <p:nvPicPr>
          <p:cNvPr id="81" name="Illinois-Wordmark-Horizontal-Reversed-Orange-PMS.pdf" descr="Illinois-Wordmark-Horizontal-Reversed-Orange-PMS.pdf"/>
          <p:cNvPicPr>
            <a:picLocks noChangeAspect="1"/>
          </p:cNvPicPr>
          <p:nvPr/>
        </p:nvPicPr>
        <p:blipFill>
          <a:blip r:embed="rId2">
            <a:extLst/>
          </a:blip>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4800">
                <a:solidFill>
                  <a:srgbClr val="FFFFFF"/>
                </a:solidFill>
                <a:latin typeface="Times Roman"/>
                <a:ea typeface="Times Roman"/>
                <a:cs typeface="Times Roman"/>
                <a:sym typeface="Times Roman"/>
              </a:defRPr>
            </a:lvl1pPr>
          </a:lstStyle>
          <a:p>
            <a:pPr/>
            <a:r>
              <a:t>ncpre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slide">
    <p:spTree>
      <p:nvGrpSpPr>
        <p:cNvPr id="1" name=""/>
        <p:cNvGrpSpPr/>
        <p:nvPr/>
      </p:nvGrpSpPr>
      <p:grpSpPr>
        <a:xfrm>
          <a:off x="0" y="0"/>
          <a:ext cx="0" cy="0"/>
          <a:chOff x="0" y="0"/>
          <a:chExt cx="0" cy="0"/>
        </a:xfrm>
      </p:grpSpPr>
      <p:sp>
        <p:nvSpPr>
          <p:cNvPr id="90"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p>
        </p:txBody>
      </p:sp>
      <p:pic>
        <p:nvPicPr>
          <p:cNvPr id="101" name="Illinois-Logo-Reversed-Orange-RGB.png" descr="Illinois-Logo-Reversed-Orange-RGB.png"/>
          <p:cNvPicPr>
            <a:picLocks noChangeAspect="1"/>
          </p:cNvPicPr>
          <p:nvPr/>
        </p:nvPicPr>
        <p:blipFill>
          <a:blip r:embed="rId2">
            <a:extLst/>
          </a:blip>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extLst/>
            </a:blip>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fill="norm" stroke="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b="1" i="1" sz="2800">
                  <a:solidFill>
                    <a:srgbClr val="FFFFFF"/>
                  </a:solidFill>
                  <a:latin typeface="Times Roman"/>
                  <a:ea typeface="Times Roman"/>
                  <a:cs typeface="Times Roman"/>
                  <a:sym typeface="Times Roman"/>
                </a:defRPr>
              </a:lvl1pPr>
            </a:lstStyle>
            <a:p>
              <a:pPr/>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5"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0" name="page1image20922752.png" descr="page1image20922752.png"/>
          <p:cNvPicPr>
            <a:picLocks noChangeAspect="1"/>
          </p:cNvPicPr>
          <p:nvPr/>
        </p:nvPicPr>
        <p:blipFill>
          <a:blip r:embed="rId3">
            <a:extLst/>
          </a:blip>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 name="Image" descr="Image"/>
          <p:cNvPicPr>
            <a:picLocks noChangeAspect="1"/>
          </p:cNvPicPr>
          <p:nvPr/>
        </p:nvPicPr>
        <p:blipFill>
          <a:blip r:embed="rId2">
            <a:extLst/>
          </a:blip>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
        <p:nvSpPr>
          <p:cNvPr id="14"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15"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b="0" baseline="0" cap="none" i="0" spc="0" strike="noStrike" sz="11200" u="none">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b="0" baseline="0" cap="none" i="0" spc="0" strike="noStrike" sz="5000" u="none">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2.12-meena.jpg" descr="2.12-meena.jpg"/>
          <p:cNvPicPr>
            <a:picLocks noChangeAspect="1"/>
          </p:cNvPicPr>
          <p:nvPr/>
        </p:nvPicPr>
        <p:blipFill>
          <a:blip r:embed="rId2">
            <a:extLst/>
          </a:blip>
          <a:stretch>
            <a:fillRect/>
          </a:stretch>
        </p:blipFill>
        <p:spPr>
          <a:xfrm>
            <a:off x="-279599" y="-729474"/>
            <a:ext cx="28812373" cy="16206960"/>
          </a:xfrm>
          <a:prstGeom prst="rect">
            <a:avLst/>
          </a:prstGeom>
          <a:ln w="12700">
            <a:miter lim="400000"/>
          </a:ln>
        </p:spPr>
      </p:pic>
      <p:sp>
        <p:nvSpPr>
          <p:cNvPr id="116" name="Rectangle"/>
          <p:cNvSpPr/>
          <p:nvPr/>
        </p:nvSpPr>
        <p:spPr>
          <a:xfrm>
            <a:off x="0" y="-206882"/>
            <a:ext cx="24384000"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18" name="2.12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pPr/>
            <a:r>
              <a:t>2.12 Facilitator Slides</a:t>
            </a:r>
          </a:p>
        </p:txBody>
      </p:sp>
      <p:sp>
        <p:nvSpPr>
          <p:cNvPr id="119" name="Goals for Session"/>
          <p:cNvSpPr txBox="1"/>
          <p:nvPr/>
        </p:nvSpPr>
        <p:spPr>
          <a:xfrm>
            <a:off x="1352411" y="8251540"/>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pPr/>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pPr/>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sx="100000" sy="100000" kx="0" ky="0" algn="b" rotWithShape="0" blurRad="139700" dist="30116"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pPr/>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p>
        </p:txBody>
      </p:sp>
      <p:pic>
        <p:nvPicPr>
          <p:cNvPr id="123" name="page1image20922752.png" descr="page1image20922752.png"/>
          <p:cNvPicPr>
            <a:picLocks noChangeAspect="1"/>
          </p:cNvPicPr>
          <p:nvPr/>
        </p:nvPicPr>
        <p:blipFill>
          <a:blip r:embed="rId7">
            <a:extLst/>
          </a:blip>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p>
        </p:txBody>
      </p:sp>
      <p:pic>
        <p:nvPicPr>
          <p:cNvPr id="125" name="Image" descr="Image"/>
          <p:cNvPicPr>
            <a:picLocks noChangeAspect="1"/>
          </p:cNvPicPr>
          <p:nvPr/>
        </p:nvPicPr>
        <p:blipFill>
          <a:blip r:embed="rId8">
            <a:extLst/>
          </a:blip>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94520">
              <a:srgbClr val="58AD88"/>
            </a:gs>
          </a:gsLst>
          <a:lin ang="5400000" scaled="0"/>
        </a:gradFill>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lgn="l" defTabSz="796885">
              <a:spcBef>
                <a:spcPts val="5700"/>
              </a:spcBef>
              <a:defRPr sz="4365">
                <a:latin typeface="Raleway Medium"/>
                <a:ea typeface="Raleway Medium"/>
                <a:cs typeface="Raleway Medium"/>
                <a:sym typeface="Raleway Medium"/>
              </a:defRPr>
            </a:pPr>
            <a:r>
              <a:t>STRUCTURE:</a:t>
            </a:r>
          </a:p>
          <a:p>
            <a:pPr algn="l" defTabSz="796885">
              <a:spcBef>
                <a:spcPts val="5700"/>
              </a:spcBef>
              <a:defRPr sz="4365">
                <a:latin typeface="Raleway Medium"/>
                <a:ea typeface="Raleway Medium"/>
                <a:cs typeface="Raleway Medium"/>
                <a:sym typeface="Raleway Medium"/>
              </a:defRPr>
            </a:pPr>
            <a:r>
              <a:t>Will meet every _ weeks for _ hours</a:t>
            </a:r>
          </a:p>
          <a:p>
            <a:pPr algn="l" defTabSz="796885">
              <a:spcBef>
                <a:spcPts val="5700"/>
              </a:spcBef>
              <a:defRPr sz="4365">
                <a:latin typeface="Raleway Medium"/>
                <a:ea typeface="Raleway Medium"/>
                <a:cs typeface="Raleway Medium"/>
                <a:sym typeface="Raleway Medium"/>
              </a:defRPr>
            </a:pPr>
            <a:r>
              <a:t>Large and small group discussions </a:t>
            </a:r>
          </a:p>
          <a:p>
            <a:pPr lvl="4" indent="0" algn="l" defTabSz="796885">
              <a:spcBef>
                <a:spcPts val="5700"/>
              </a:spcBef>
              <a:defRPr sz="4365">
                <a:latin typeface="Raleway Medium"/>
                <a:ea typeface="Raleway Medium"/>
                <a:cs typeface="Raleway Medium"/>
                <a:sym typeface="Raleway Medium"/>
              </a:defRPr>
            </a:pPr>
            <a:r>
              <a:t>Logbook Activities, Program Reflection, Better Science, and Lab Manual questions can be part of each session</a:t>
            </a:r>
          </a:p>
        </p:txBody>
      </p:sp>
      <p:pic>
        <p:nvPicPr>
          <p:cNvPr id="130" name="Image" descr="Image"/>
          <p:cNvPicPr>
            <a:picLocks noChangeAspect="1"/>
          </p:cNvPicPr>
          <p:nvPr/>
        </p:nvPicPr>
        <p:blipFill>
          <a:blip r:embed="rId2">
            <a:alphaModFix amt="20000"/>
            <a:extLst/>
          </a:blip>
          <a:stretch>
            <a:fillRect/>
          </a:stretch>
        </p:blipFill>
        <p:spPr>
          <a:xfrm>
            <a:off x="-1714292" y="-487949"/>
            <a:ext cx="8354422" cy="8351976"/>
          </a:xfrm>
          <a:prstGeom prst="rect">
            <a:avLst/>
          </a:prstGeom>
          <a:ln w="12700">
            <a:miter lim="400000"/>
          </a:ln>
        </p:spPr>
      </p:pic>
      <p:sp>
        <p:nvSpPr>
          <p:cNvPr id="131" name="2.12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2.12 Session Goals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2.12 The Worst News v1.00_02_35_22.Still001.jpg" descr="2.12 The Worst News v1.00_02_35_22.Still001.jpg"/>
          <p:cNvPicPr>
            <a:picLocks noChangeAspect="1"/>
          </p:cNvPicPr>
          <p:nvPr/>
        </p:nvPicPr>
        <p:blipFill>
          <a:blip r:embed="rId2">
            <a:extLst/>
          </a:blip>
          <a:srcRect l="0" t="0" r="0" b="0"/>
          <a:stretch>
            <a:fillRect/>
          </a:stretch>
        </p:blipFill>
        <p:spPr>
          <a:xfrm>
            <a:off x="-285638" y="-465534"/>
            <a:ext cx="27477868" cy="15456298"/>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pic>
        <p:nvPicPr>
          <p:cNvPr id="139" name="Image" descr="Image"/>
          <p:cNvPicPr>
            <a:picLocks noChangeAspect="1"/>
          </p:cNvPicPr>
          <p:nvPr/>
        </p:nvPicPr>
        <p:blipFill>
          <a:blip r:embed="rId4">
            <a:extLst/>
          </a:blip>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val="1"/>
            </a:ext>
          </a:extLst>
        </p:spPr>
        <p:txBody>
          <a:bodyPr lIns="100458" tIns="100458" rIns="100458" bIns="100458" anchor="ctr"/>
          <a:lstStyle>
            <a:lvl1pPr defTabSz="1155278">
              <a:defRPr b="1" i="1" sz="3800">
                <a:solidFill>
                  <a:srgbClr val="FFFFFF"/>
                </a:solidFill>
                <a:latin typeface="Times Roman"/>
                <a:ea typeface="Times Roman"/>
                <a:cs typeface="Times Roman"/>
                <a:sym typeface="Times Roman"/>
              </a:defRPr>
            </a:lvl1pPr>
          </a:lstStyle>
          <a:p>
            <a:pPr/>
            <a:r>
              <a:t>ncpre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3" name="Resources and Being an All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Resources and Being an Ally</a:t>
            </a:r>
          </a:p>
        </p:txBody>
      </p:sp>
      <p:pic>
        <p:nvPicPr>
          <p:cNvPr id="144" name="Image" descr="Image"/>
          <p:cNvPicPr>
            <a:picLocks noChangeAspect="1"/>
          </p:cNvPicPr>
          <p:nvPr/>
        </p:nvPicPr>
        <p:blipFill>
          <a:blip r:embed="rId2">
            <a:extLst/>
          </a:blip>
          <a:stretch>
            <a:fillRect/>
          </a:stretch>
        </p:blipFill>
        <p:spPr>
          <a:xfrm>
            <a:off x="19562365" y="790198"/>
            <a:ext cx="4264225" cy="756404"/>
          </a:xfrm>
          <a:prstGeom prst="rect">
            <a:avLst/>
          </a:prstGeom>
          <a:ln w="12700">
            <a:miter lim="400000"/>
          </a:ln>
        </p:spPr>
      </p:pic>
      <p:sp>
        <p:nvSpPr>
          <p:cNvPr id="145" name="In this scene, we find out that Malcom Heideberg didn’t realize how bad things were in his lab and Harold’s attempted suicide and subsequent departure from the lab. The logbook asks you to consider, if you were in charge of the lab, what you would includ"/>
          <p:cNvSpPr txBox="1"/>
          <p:nvPr>
            <p:ph type="body" idx="4294967295"/>
          </p:nvPr>
        </p:nvSpPr>
        <p:spPr>
          <a:xfrm>
            <a:off x="3567199" y="3112930"/>
            <a:ext cx="18028138" cy="8086305"/>
          </a:xfrm>
          <a:prstGeom prst="rect">
            <a:avLst/>
          </a:prstGeom>
        </p:spPr>
        <p:txBody>
          <a:bodyPr lIns="121899" tIns="121899" rIns="121899" bIns="121899" anchor="t"/>
          <a:lstStyle/>
          <a:p>
            <a:pPr marL="0" indent="0" defTabSz="599717">
              <a:spcBef>
                <a:spcPts val="4300"/>
              </a:spcBef>
              <a:buClr>
                <a:srgbClr val="424242"/>
              </a:buClr>
              <a:buSzTx/>
              <a:buFont typeface="Helvetica"/>
              <a:buNone/>
              <a:defRPr sz="3650"/>
            </a:pPr>
            <a:r>
              <a:t>In this scene, we find out that Malcom Heideberg didn’t realize how bad things were in his lab and Harold’s attempted suicide and subsequent departure from the lab. The logbook asks you to consider, if you were in charge of the lab, what you would include in a manual or strive to make part of the working climate to support lab members to deal with difficult emotional issues</a:t>
            </a:r>
          </a:p>
          <a:p>
            <a:pPr marL="0" indent="0" defTabSz="599717">
              <a:spcBef>
                <a:spcPts val="4300"/>
              </a:spcBef>
              <a:buClr>
                <a:srgbClr val="424242"/>
              </a:buClr>
              <a:buSzTx/>
              <a:buFont typeface="Helvetica"/>
              <a:buNone/>
              <a:defRPr sz="3650"/>
            </a:pPr>
            <a:endParaRPr sz="1314"/>
          </a:p>
          <a:p>
            <a:pPr marL="0" indent="0" defTabSz="599717">
              <a:spcBef>
                <a:spcPts val="1600"/>
              </a:spcBef>
              <a:buClr>
                <a:srgbClr val="424242"/>
              </a:buClr>
              <a:buSzTx/>
              <a:buFont typeface="Helvetica"/>
              <a:buNone/>
              <a:defRPr sz="3650"/>
            </a:pPr>
            <a:r>
              <a:t>Discuss the following questions in your small groups (10-15 Minutes):</a:t>
            </a:r>
            <a:endParaRPr sz="1314"/>
          </a:p>
          <a:p>
            <a:pPr marL="1088542" indent="-946390" defTabSz="599717">
              <a:spcBef>
                <a:spcPts val="1600"/>
              </a:spcBef>
              <a:buClr>
                <a:srgbClr val="424242"/>
              </a:buClr>
              <a:buSzPts val="3600"/>
              <a:buFont typeface="Helvetica"/>
              <a:buChar char="●"/>
              <a:defRPr sz="3650"/>
            </a:pPr>
            <a:r>
              <a:t>If you oversaw a department or research institution, what would be different?</a:t>
            </a:r>
            <a:endParaRPr sz="876"/>
          </a:p>
          <a:p>
            <a:pPr marL="1088542" indent="-946390" defTabSz="599717">
              <a:spcBef>
                <a:spcPts val="1600"/>
              </a:spcBef>
              <a:buClr>
                <a:srgbClr val="424242"/>
              </a:buClr>
              <a:buSzPts val="3600"/>
              <a:buFont typeface="Helvetica"/>
              <a:buChar char="●"/>
              <a:defRPr sz="3650"/>
            </a:pPr>
            <a:r>
              <a:t>How would you create an institution-wide safety net for struggling lab members?</a:t>
            </a:r>
            <a:endParaRPr sz="876"/>
          </a:p>
          <a:p>
            <a:pPr marL="1088542" indent="-946390" defTabSz="599717">
              <a:spcBef>
                <a:spcPts val="1600"/>
              </a:spcBef>
              <a:buClr>
                <a:srgbClr val="424242"/>
              </a:buClr>
              <a:buSzPts val="3600"/>
              <a:buFont typeface="Helvetica"/>
              <a:buChar char="●"/>
              <a:defRPr sz="3650"/>
            </a:pPr>
            <a:r>
              <a:t>How would you suggest knitting together all the various and silo-ed programs that might currently exist to strengthen that net?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4BBCE"/>
            </a:gs>
          </a:gsLst>
          <a:lin ang="5400000" scaled="0"/>
        </a:gradFill>
      </p:bgPr>
    </p:bg>
    <p:spTree>
      <p:nvGrpSpPr>
        <p:cNvPr id="1" name=""/>
        <p:cNvGrpSpPr/>
        <p:nvPr/>
      </p:nvGrpSpPr>
      <p:grpSpPr>
        <a:xfrm>
          <a:off x="0" y="0"/>
          <a:ext cx="0" cy="0"/>
          <a:chOff x="0" y="0"/>
          <a:chExt cx="0" cy="0"/>
        </a:xfrm>
      </p:grpSpPr>
      <p:sp>
        <p:nvSpPr>
          <p:cNvPr id="147" name="Resources and Being an Ally"/>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Resources and Being an Ally</a:t>
            </a:r>
          </a:p>
        </p:txBody>
      </p:sp>
      <p:pic>
        <p:nvPicPr>
          <p:cNvPr id="148" name="Image" descr="Image"/>
          <p:cNvPicPr>
            <a:picLocks noChangeAspect="1"/>
          </p:cNvPicPr>
          <p:nvPr/>
        </p:nvPicPr>
        <p:blipFill>
          <a:blip r:embed="rId2">
            <a:extLst/>
          </a:blip>
          <a:stretch>
            <a:fillRect/>
          </a:stretch>
        </p:blipFill>
        <p:spPr>
          <a:xfrm>
            <a:off x="19562365" y="790198"/>
            <a:ext cx="4264225" cy="756404"/>
          </a:xfrm>
          <a:prstGeom prst="rect">
            <a:avLst/>
          </a:prstGeom>
          <a:ln w="12700">
            <a:miter lim="400000"/>
          </a:ln>
        </p:spPr>
      </p:pic>
      <p:sp>
        <p:nvSpPr>
          <p:cNvPr id="149" name="Large Group Discussion"/>
          <p:cNvSpPr txBox="1"/>
          <p:nvPr/>
        </p:nvSpPr>
        <p:spPr>
          <a:xfrm>
            <a:off x="3473461" y="19675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6000">
                <a:solidFill>
                  <a:srgbClr val="408B94"/>
                </a:solidFill>
                <a:latin typeface="+mj-lt"/>
                <a:ea typeface="+mj-ea"/>
                <a:cs typeface="+mj-cs"/>
                <a:sym typeface="Lato Black"/>
              </a:defRPr>
            </a:lvl1pPr>
          </a:lstStyle>
          <a:p>
            <a:pPr/>
            <a:r>
              <a:t>Large Group Discussion</a:t>
            </a:r>
          </a:p>
        </p:txBody>
      </p:sp>
      <p:sp>
        <p:nvSpPr>
          <p:cNvPr id="150" name="Share one or two key takeaways from your small group discussion with the whole group (5-10 Minutes).…"/>
          <p:cNvSpPr txBox="1"/>
          <p:nvPr>
            <p:ph type="body" sz="half" idx="4294967295"/>
          </p:nvPr>
        </p:nvSpPr>
        <p:spPr>
          <a:xfrm>
            <a:off x="3326600" y="4116743"/>
            <a:ext cx="17730800" cy="5482515"/>
          </a:xfrm>
          <a:prstGeom prst="rect">
            <a:avLst/>
          </a:prstGeom>
        </p:spPr>
        <p:txBody>
          <a:bodyPr lIns="121899" tIns="121899" rIns="121899" bIns="121899" anchor="t"/>
          <a:lstStyle/>
          <a:p>
            <a:pPr marL="0" indent="0">
              <a:buClr>
                <a:srgbClr val="424242"/>
              </a:buClr>
              <a:buSzTx/>
              <a:buFont typeface="Helvetica"/>
              <a:buNone/>
            </a:pPr>
            <a:r>
              <a:t>Share one or two key takeaways from your small group discussion with the whole group (5-10 Minutes).</a:t>
            </a:r>
          </a:p>
          <a:p>
            <a:pPr marL="0" indent="0">
              <a:buClr>
                <a:srgbClr val="424242"/>
              </a:buClr>
              <a:buSzTx/>
              <a:buFont typeface="Helvetica"/>
              <a:buNone/>
            </a:pPr>
            <a:endParaRPr sz="1800"/>
          </a:p>
          <a:p>
            <a:pPr marL="952500" indent="-952500">
              <a:buClr>
                <a:srgbClr val="424242"/>
              </a:buClr>
              <a:buSzPts val="5000"/>
              <a:buFont typeface="Helvetica"/>
              <a:buChar char="●"/>
            </a:pPr>
            <a:r>
              <a:t>Write down suggestions from the smaller groups on creating an institution-wide safety net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809D8B"/>
            </a:gs>
          </a:gsLst>
          <a:lin ang="5400000" scaled="0"/>
        </a:gradFill>
      </p:bgPr>
    </p:bg>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extLst/>
          </a:blip>
          <a:stretch>
            <a:fillRect/>
          </a:stretch>
        </p:blipFill>
        <p:spPr>
          <a:xfrm>
            <a:off x="18074602" y="558752"/>
            <a:ext cx="5854742" cy="756404"/>
          </a:xfrm>
          <a:prstGeom prst="rect">
            <a:avLst/>
          </a:prstGeom>
          <a:ln w="12700">
            <a:miter lim="400000"/>
          </a:ln>
        </p:spPr>
      </p:pic>
      <p:sp>
        <p:nvSpPr>
          <p:cNvPr id="153" name="Practice – Identifying Resources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defTabSz="640794">
              <a:defRPr sz="6240">
                <a:solidFill>
                  <a:srgbClr val="408B94"/>
                </a:solidFill>
                <a:latin typeface="+mj-lt"/>
                <a:ea typeface="+mj-ea"/>
                <a:cs typeface="+mj-cs"/>
                <a:sym typeface="Lato Black"/>
              </a:defRPr>
            </a:lvl1pPr>
          </a:lstStyle>
          <a:p>
            <a:pPr/>
            <a:r>
              <a:t>Practice – Identifying Resources Questions</a:t>
            </a:r>
          </a:p>
        </p:txBody>
      </p:sp>
      <p:sp>
        <p:nvSpPr>
          <p:cNvPr id="154" name="With your small groups, discuss and identify one specific resources from the following categories.   (10 Minutes):…"/>
          <p:cNvSpPr txBox="1"/>
          <p:nvPr>
            <p:ph type="body" idx="4294967295"/>
          </p:nvPr>
        </p:nvSpPr>
        <p:spPr>
          <a:xfrm>
            <a:off x="4049707" y="2022490"/>
            <a:ext cx="16284586" cy="9163020"/>
          </a:xfrm>
          <a:prstGeom prst="rect">
            <a:avLst/>
          </a:prstGeom>
        </p:spPr>
        <p:txBody>
          <a:bodyPr lIns="121899" tIns="121899" rIns="121899" bIns="121899" anchor="t"/>
          <a:lstStyle/>
          <a:p>
            <a:pPr marL="0" indent="0" defTabSz="739378">
              <a:spcBef>
                <a:spcPts val="5300"/>
              </a:spcBef>
              <a:buClr>
                <a:srgbClr val="424242"/>
              </a:buClr>
              <a:buSzTx/>
              <a:buFont typeface="Helvetica"/>
              <a:buNone/>
              <a:defRPr sz="4500"/>
            </a:pPr>
            <a:endParaRPr i="1" sz="1800">
              <a:latin typeface="Nunito"/>
              <a:ea typeface="Nunito"/>
              <a:cs typeface="Nunito"/>
              <a:sym typeface="Nunito"/>
            </a:endParaRPr>
          </a:p>
          <a:p>
            <a:pPr marL="0" indent="0" defTabSz="739378">
              <a:spcBef>
                <a:spcPts val="5300"/>
              </a:spcBef>
              <a:buClr>
                <a:srgbClr val="424242"/>
              </a:buClr>
              <a:buSzTx/>
              <a:buFont typeface="Helvetica"/>
              <a:buNone/>
              <a:defRPr sz="4500"/>
            </a:pPr>
            <a:r>
              <a:t>With your small groups, discuss and identify one specific resources from the following categories.   (10 Minutes):</a:t>
            </a:r>
          </a:p>
          <a:p>
            <a:pPr marL="0" indent="0" defTabSz="739378">
              <a:spcBef>
                <a:spcPts val="5300"/>
              </a:spcBef>
              <a:buClr>
                <a:srgbClr val="424242"/>
              </a:buClr>
              <a:buSzTx/>
              <a:buFont typeface="Helvetica"/>
              <a:buNone/>
              <a:defRPr sz="4500"/>
            </a:pPr>
            <a:endParaRPr sz="1800"/>
          </a:p>
          <a:p>
            <a:pPr marL="1028700" indent="-1028700" defTabSz="739378">
              <a:spcBef>
                <a:spcPts val="2000"/>
              </a:spcBef>
              <a:buClr>
                <a:srgbClr val="424242"/>
              </a:buClr>
              <a:buSzPts val="4400"/>
              <a:buAutoNum type="arabicPeriod" startAt="1"/>
              <a:defRPr sz="4500"/>
            </a:pPr>
            <a:r>
              <a:t>Individuals who are peers</a:t>
            </a:r>
          </a:p>
          <a:p>
            <a:pPr marL="1028700" indent="-1028700" defTabSz="739378">
              <a:spcBef>
                <a:spcPts val="2000"/>
              </a:spcBef>
              <a:buClr>
                <a:srgbClr val="424242"/>
              </a:buClr>
              <a:buSzPts val="4400"/>
              <a:buAutoNum type="arabicPeriod" startAt="1"/>
              <a:defRPr sz="4500"/>
            </a:pPr>
            <a:r>
              <a:t>Individuals who are mentors/advisors</a:t>
            </a:r>
          </a:p>
          <a:p>
            <a:pPr marL="1028700" indent="-1028700" defTabSz="739378">
              <a:spcBef>
                <a:spcPts val="2000"/>
              </a:spcBef>
              <a:buClr>
                <a:srgbClr val="424242"/>
              </a:buClr>
              <a:buSzPts val="4400"/>
              <a:buAutoNum type="arabicPeriod" startAt="1"/>
              <a:defRPr sz="4500"/>
            </a:pPr>
            <a:r>
              <a:t>Department or Institutional resources</a:t>
            </a:r>
          </a:p>
          <a:p>
            <a:pPr marL="1028700" indent="-1028700" defTabSz="739378">
              <a:spcBef>
                <a:spcPts val="2000"/>
              </a:spcBef>
              <a:buClr>
                <a:srgbClr val="424242"/>
              </a:buClr>
              <a:buSzPts val="4400"/>
              <a:buAutoNum type="arabicPeriod" startAt="1"/>
              <a:defRPr sz="4500"/>
            </a:pPr>
            <a:r>
              <a:t>Community Resources</a:t>
            </a:r>
          </a:p>
          <a:p>
            <a:pPr marL="1028700" indent="-1028700" defTabSz="739378">
              <a:spcBef>
                <a:spcPts val="2000"/>
              </a:spcBef>
              <a:buClr>
                <a:srgbClr val="424242"/>
              </a:buClr>
              <a:buSzPts val="4400"/>
              <a:buAutoNum type="arabicPeriod" startAt="1"/>
              <a:defRPr sz="4500"/>
            </a:pPr>
            <a:r>
              <a:t>Hotline phone numbers or websites</a:t>
            </a:r>
          </a:p>
          <a:p>
            <a:pPr marL="1028700" indent="-1028700" defTabSz="739378">
              <a:spcBef>
                <a:spcPts val="2000"/>
              </a:spcBef>
              <a:buClr>
                <a:srgbClr val="424242"/>
              </a:buClr>
              <a:buSzPts val="4400"/>
              <a:buAutoNum type="arabicPeriod" startAt="1"/>
              <a:defRPr sz="4500"/>
            </a:pPr>
            <a:r>
              <a:t>Activities outside work that support your well-being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FFFF"/>
            </a:gs>
            <a:gs pos="30501">
              <a:srgbClr val="E8F7F6"/>
            </a:gs>
            <a:gs pos="42243">
              <a:srgbClr val="DDF3F2"/>
            </a:gs>
            <a:gs pos="51820">
              <a:srgbClr val="D1EFED"/>
            </a:gs>
            <a:gs pos="100000">
              <a:srgbClr val="9EB7DC"/>
            </a:gs>
          </a:gsLst>
          <a:lin ang="5400000" scaled="0"/>
        </a:gradFill>
      </p:bgPr>
    </p:bg>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alphaModFix amt="18249"/>
            <a:extLst/>
          </a:blip>
          <a:stretch>
            <a:fillRect/>
          </a:stretch>
        </p:blipFill>
        <p:spPr>
          <a:xfrm>
            <a:off x="-360454" y="-190026"/>
            <a:ext cx="7827468" cy="7825176"/>
          </a:xfrm>
          <a:prstGeom prst="rect">
            <a:avLst/>
          </a:prstGeom>
          <a:ln w="12700">
            <a:miter lim="400000"/>
          </a:ln>
        </p:spPr>
      </p:pic>
      <p:pic>
        <p:nvPicPr>
          <p:cNvPr id="157" name="Image" descr="Image"/>
          <p:cNvPicPr>
            <a:picLocks noChangeAspect="1"/>
          </p:cNvPicPr>
          <p:nvPr/>
        </p:nvPicPr>
        <p:blipFill>
          <a:blip r:embed="rId3">
            <a:extLst/>
          </a:blip>
          <a:stretch>
            <a:fillRect/>
          </a:stretch>
        </p:blipFill>
        <p:spPr>
          <a:xfrm>
            <a:off x="19684689" y="611723"/>
            <a:ext cx="4310219" cy="712625"/>
          </a:xfrm>
          <a:prstGeom prst="rect">
            <a:avLst/>
          </a:prstGeom>
          <a:ln w="12700">
            <a:miter lim="400000"/>
          </a:ln>
        </p:spPr>
      </p:pic>
      <p:sp>
        <p:nvSpPr>
          <p:cNvPr id="158"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lvl1pPr algn="l">
              <a:defRPr sz="8000">
                <a:solidFill>
                  <a:srgbClr val="408B94"/>
                </a:solidFill>
                <a:latin typeface="+mj-lt"/>
                <a:ea typeface="+mj-ea"/>
                <a:cs typeface="+mj-cs"/>
                <a:sym typeface="Lato Black"/>
              </a:defRPr>
            </a:lvl1pPr>
          </a:lstStyle>
          <a:p>
            <a:pPr/>
            <a:r>
              <a:t>Lab Manual Discussion Questions</a:t>
            </a:r>
          </a:p>
        </p:txBody>
      </p:sp>
      <p:sp>
        <p:nvSpPr>
          <p:cNvPr id="159" name="Consider how at the center of these scenes are issues of mental health, resources, and cultures of excellence.…"/>
          <p:cNvSpPr txBox="1"/>
          <p:nvPr>
            <p:ph type="body" idx="4294967295"/>
          </p:nvPr>
        </p:nvSpPr>
        <p:spPr>
          <a:xfrm>
            <a:off x="2123871" y="3821800"/>
            <a:ext cx="20136258" cy="8409200"/>
          </a:xfrm>
          <a:prstGeom prst="rect">
            <a:avLst/>
          </a:prstGeom>
        </p:spPr>
        <p:txBody>
          <a:bodyPr lIns="121899" tIns="121899" rIns="121899" bIns="121899" anchor="t"/>
          <a:lstStyle/>
          <a:p>
            <a:pPr marL="0" indent="0">
              <a:buClr>
                <a:srgbClr val="424242"/>
              </a:buClr>
              <a:buSzTx/>
              <a:buFont typeface="Helvetica"/>
              <a:buNone/>
            </a:pPr>
            <a:r>
              <a:t>Consider how at the center of these scenes are issues of mental health, resources, and cultures of excellence. </a:t>
            </a:r>
            <a:endParaRPr sz="1800"/>
          </a:p>
          <a:p>
            <a:pPr marL="0" indent="0">
              <a:buClr>
                <a:srgbClr val="424242"/>
              </a:buClr>
              <a:buSzTx/>
              <a:buFont typeface="Helvetica"/>
              <a:buNone/>
            </a:pPr>
            <a:r>
              <a:t>In small groups, discuss the following (5-10 Minutes):</a:t>
            </a:r>
            <a:endParaRPr sz="1600"/>
          </a:p>
          <a:p>
            <a:pPr marL="1347106" indent="-1152377">
              <a:spcBef>
                <a:spcPts val="2300"/>
              </a:spcBef>
              <a:buClr>
                <a:srgbClr val="424242"/>
              </a:buClr>
              <a:buSzPts val="5000"/>
              <a:buFont typeface="Helvetica"/>
              <a:buChar char="●"/>
            </a:pPr>
            <a:r>
              <a:t>Share with others the resources you've identified for fostering mental health and creating a positive and inclusive working environment?</a:t>
            </a:r>
          </a:p>
          <a:p>
            <a:pPr marL="1347106" indent="-1152377">
              <a:spcBef>
                <a:spcPts val="2300"/>
              </a:spcBef>
              <a:buClr>
                <a:srgbClr val="424242"/>
              </a:buClr>
              <a:buSzPts val="5000"/>
              <a:buFont typeface="Helvetica"/>
              <a:buChar char="●"/>
            </a:pPr>
            <a:r>
              <a:t>What is still missing that you could add to the lab manual?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