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2.7 meena-heideberg-harold.jpg" descr="2.7 meena-heideberg-harold.jpg"/>
          <p:cNvPicPr>
            <a:picLocks noChangeAspect="1"/>
          </p:cNvPicPr>
          <p:nvPr/>
        </p:nvPicPr>
        <p:blipFill>
          <a:blip r:embed="rId2">
            <a:extLst/>
          </a:blip>
          <a:stretch>
            <a:fillRect/>
          </a:stretch>
        </p:blipFill>
        <p:spPr>
          <a:xfrm>
            <a:off x="177602" y="-1693207"/>
            <a:ext cx="25270531" cy="14214673"/>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2.7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2.7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47593">
              <a:spcBef>
                <a:spcPts val="5300"/>
              </a:spcBef>
              <a:defRPr sz="4095">
                <a:latin typeface="Raleway Medium"/>
                <a:ea typeface="Raleway Medium"/>
                <a:cs typeface="Raleway Medium"/>
                <a:sym typeface="Raleway Medium"/>
              </a:defRPr>
            </a:pPr>
            <a:r>
              <a:t>STRUCTURE:</a:t>
            </a:r>
          </a:p>
          <a:p>
            <a:pPr algn="l" defTabSz="747593">
              <a:spcBef>
                <a:spcPts val="5300"/>
              </a:spcBef>
              <a:defRPr sz="4095">
                <a:latin typeface="Raleway Medium"/>
                <a:ea typeface="Raleway Medium"/>
                <a:cs typeface="Raleway Medium"/>
                <a:sym typeface="Raleway Medium"/>
              </a:defRPr>
            </a:pPr>
            <a:r>
              <a:t>Will meet every _ weeks for _ hours</a:t>
            </a:r>
          </a:p>
          <a:p>
            <a:pPr algn="l" defTabSz="747593">
              <a:spcBef>
                <a:spcPts val="5300"/>
              </a:spcBef>
              <a:defRPr sz="4095">
                <a:latin typeface="Raleway Medium"/>
                <a:ea typeface="Raleway Medium"/>
                <a:cs typeface="Raleway Medium"/>
                <a:sym typeface="Raleway Medium"/>
              </a:defRPr>
            </a:pPr>
            <a:r>
              <a:t>Large and small group discussions </a:t>
            </a:r>
          </a:p>
          <a:p>
            <a:pPr algn="l" defTabSz="747593">
              <a:spcBef>
                <a:spcPts val="5300"/>
              </a:spcBef>
              <a:defRPr sz="4095">
                <a:latin typeface="Raleway Medium"/>
                <a:ea typeface="Raleway Medium"/>
                <a:cs typeface="Raleway Medium"/>
                <a:sym typeface="Raleway Medium"/>
              </a:defRPr>
            </a:pPr>
            <a:r>
              <a:t>Logbook Activities, Program Reflection, Better Science, and Lab Manual questions can be part of each session</a:t>
            </a:r>
            <a:endParaRPr sz="1092">
              <a:solidFill>
                <a:srgbClr val="000000"/>
              </a:solidFill>
            </a:endParaRP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2.7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2.7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2.7-Harold-meena3.jpg" descr="2.7-Harold-meena3.jpg"/>
          <p:cNvPicPr>
            <a:picLocks noChangeAspect="1"/>
          </p:cNvPicPr>
          <p:nvPr/>
        </p:nvPicPr>
        <p:blipFill>
          <a:blip r:embed="rId2">
            <a:extLst/>
          </a:blip>
          <a:srcRect l="0" t="0" r="0" b="0"/>
          <a:stretch>
            <a:fillRect/>
          </a:stretch>
        </p:blipFill>
        <p:spPr>
          <a:xfrm>
            <a:off x="-82438" y="-3617859"/>
            <a:ext cx="31142856" cy="17517853"/>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3" name="Mental Health and Dealing with Failure"/>
          <p:cNvSpPr txBox="1"/>
          <p:nvPr/>
        </p:nvSpPr>
        <p:spPr>
          <a:xfrm>
            <a:off x="3473461" y="1103972"/>
            <a:ext cx="14705212"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657225">
              <a:defRPr sz="6400">
                <a:solidFill>
                  <a:srgbClr val="408B94"/>
                </a:solidFill>
                <a:latin typeface="+mj-lt"/>
                <a:ea typeface="+mj-ea"/>
                <a:cs typeface="+mj-cs"/>
                <a:sym typeface="Lato Black"/>
              </a:defRPr>
            </a:lvl1pPr>
          </a:lstStyle>
          <a:p>
            <a:pPr/>
            <a:r>
              <a:t>Mental Health and Dealing with Failure</a:t>
            </a:r>
          </a:p>
        </p:txBody>
      </p:sp>
      <p:pic>
        <p:nvPicPr>
          <p:cNvPr id="144" name="Image" descr="Image"/>
          <p:cNvPicPr>
            <a:picLocks noChangeAspect="1"/>
          </p:cNvPicPr>
          <p:nvPr/>
        </p:nvPicPr>
        <p:blipFill>
          <a:blip r:embed="rId2">
            <a:extLst/>
          </a:blip>
          <a:stretch>
            <a:fillRect/>
          </a:stretch>
        </p:blipFill>
        <p:spPr>
          <a:xfrm>
            <a:off x="19894351" y="790198"/>
            <a:ext cx="4264224" cy="756404"/>
          </a:xfrm>
          <a:prstGeom prst="rect">
            <a:avLst/>
          </a:prstGeom>
          <a:ln w="12700">
            <a:miter lim="400000"/>
          </a:ln>
        </p:spPr>
      </p:pic>
      <p:pic>
        <p:nvPicPr>
          <p:cNvPr id="145" name="Image" descr="Image"/>
          <p:cNvPicPr>
            <a:picLocks noChangeAspect="1"/>
          </p:cNvPicPr>
          <p:nvPr/>
        </p:nvPicPr>
        <p:blipFill>
          <a:blip r:embed="rId3">
            <a:extLst/>
          </a:blip>
          <a:stretch>
            <a:fillRect/>
          </a:stretch>
        </p:blipFill>
        <p:spPr>
          <a:xfrm>
            <a:off x="18352293" y="3016439"/>
            <a:ext cx="5806282" cy="774322"/>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18481631" y="1881380"/>
            <a:ext cx="5676945" cy="809240"/>
          </a:xfrm>
          <a:prstGeom prst="rect">
            <a:avLst/>
          </a:prstGeom>
          <a:ln w="12700">
            <a:miter lim="400000"/>
          </a:ln>
        </p:spPr>
      </p:pic>
      <p:sp>
        <p:nvSpPr>
          <p:cNvPr id="147" name="The pursuit of science, like life more broadly, contains moments of failure. We invest in lab members and coworkers in pursuit of producing strong science. While it is natural to try to avoid failure, many important scientific discoveries emerged through"/>
          <p:cNvSpPr txBox="1"/>
          <p:nvPr>
            <p:ph type="body" sz="half" idx="4294967295"/>
          </p:nvPr>
        </p:nvSpPr>
        <p:spPr>
          <a:xfrm>
            <a:off x="2957599" y="4624580"/>
            <a:ext cx="16135838" cy="7515981"/>
          </a:xfrm>
          <a:prstGeom prst="rect">
            <a:avLst/>
          </a:prstGeom>
        </p:spPr>
        <p:txBody>
          <a:bodyPr lIns="121899" tIns="121899" rIns="121899" bIns="121899" anchor="t"/>
          <a:lstStyle/>
          <a:p>
            <a:pPr marL="0" indent="0" defTabSz="517564">
              <a:spcBef>
                <a:spcPts val="3700"/>
              </a:spcBef>
              <a:buClr>
                <a:srgbClr val="424242"/>
              </a:buClr>
              <a:buSzTx/>
              <a:buFont typeface="Helvetica"/>
              <a:buNone/>
              <a:defRPr sz="3150"/>
            </a:pPr>
            <a:r>
              <a:t>The pursuit of science, like life more broadly, contains moments of failure. We invest in lab members and coworkers in pursuit of producing strong science. While it is natural to try to avoid failure, many important scientific discoveries emerged through, or despite, mistakes. In this scene, Meena fails, as Harold did, to make the compound. </a:t>
            </a:r>
            <a:endParaRPr sz="1134"/>
          </a:p>
          <a:p>
            <a:pPr marL="0" indent="0" defTabSz="517564">
              <a:spcBef>
                <a:spcPts val="3700"/>
              </a:spcBef>
              <a:buClr>
                <a:srgbClr val="424242"/>
              </a:buClr>
              <a:buSzTx/>
              <a:buFont typeface="Helvetica"/>
              <a:buNone/>
              <a:defRPr sz="3150"/>
            </a:pPr>
            <a:r>
              <a:t>Discuss the following questions in your small groups (10-15 Minutes):</a:t>
            </a:r>
            <a:endParaRPr sz="756"/>
          </a:p>
          <a:p>
            <a:pPr marL="939426" indent="-816747" defTabSz="517564">
              <a:spcBef>
                <a:spcPts val="1800"/>
              </a:spcBef>
              <a:buClr>
                <a:srgbClr val="424242"/>
              </a:buClr>
              <a:buSzPts val="3100"/>
              <a:buFont typeface="Helvetica"/>
              <a:buChar char="●"/>
              <a:defRPr sz="3150"/>
            </a:pPr>
            <a:r>
              <a:t>One thing that is certain in science is that there will be mistakes in the work we’re doing. How can a lab leader set the tone for using those mistakes as a learning opportunity?</a:t>
            </a:r>
            <a:endParaRPr sz="756"/>
          </a:p>
          <a:p>
            <a:pPr marL="939426" indent="-816747" defTabSz="517564">
              <a:spcBef>
                <a:spcPts val="1800"/>
              </a:spcBef>
              <a:buClr>
                <a:srgbClr val="424242"/>
              </a:buClr>
              <a:buSzPts val="3100"/>
              <a:buFont typeface="Helvetica"/>
              <a:buChar char="●"/>
              <a:defRPr sz="3150"/>
            </a:pPr>
            <a:r>
              <a:t>How can the kind of feedback you get about a mistake inhibit or encourage true learning?</a:t>
            </a:r>
            <a:endParaRPr sz="756"/>
          </a:p>
          <a:p>
            <a:pPr marL="939426" indent="-816747" defTabSz="517564">
              <a:spcBef>
                <a:spcPts val="1800"/>
              </a:spcBef>
              <a:buClr>
                <a:srgbClr val="424242"/>
              </a:buClr>
              <a:buSzPts val="3100"/>
              <a:buFont typeface="Helvetica"/>
              <a:buChar char="●"/>
              <a:defRPr sz="3150"/>
            </a:pPr>
            <a:r>
              <a:t>How can a lab head reasonably balance the expectation of good science [accurate results] with compassion for/acceptance of human fallibility?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9" name="Mental Health and Dealing with Failure"/>
          <p:cNvSpPr txBox="1"/>
          <p:nvPr/>
        </p:nvSpPr>
        <p:spPr>
          <a:xfrm>
            <a:off x="3473461" y="1103972"/>
            <a:ext cx="14705212"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657225">
              <a:defRPr sz="6400">
                <a:solidFill>
                  <a:srgbClr val="408B94"/>
                </a:solidFill>
                <a:latin typeface="+mj-lt"/>
                <a:ea typeface="+mj-ea"/>
                <a:cs typeface="+mj-cs"/>
                <a:sym typeface="Lato Black"/>
              </a:defRPr>
            </a:lvl1pPr>
          </a:lstStyle>
          <a:p>
            <a:pPr/>
            <a:r>
              <a:t>Mental Health and Dealing with Failure</a:t>
            </a:r>
          </a:p>
        </p:txBody>
      </p:sp>
      <p:pic>
        <p:nvPicPr>
          <p:cNvPr id="150" name="Image" descr="Image"/>
          <p:cNvPicPr>
            <a:picLocks noChangeAspect="1"/>
          </p:cNvPicPr>
          <p:nvPr/>
        </p:nvPicPr>
        <p:blipFill>
          <a:blip r:embed="rId2">
            <a:extLst/>
          </a:blip>
          <a:stretch>
            <a:fillRect/>
          </a:stretch>
        </p:blipFill>
        <p:spPr>
          <a:xfrm>
            <a:off x="19894351" y="790198"/>
            <a:ext cx="4264224" cy="756404"/>
          </a:xfrm>
          <a:prstGeom prst="rect">
            <a:avLst/>
          </a:prstGeom>
          <a:ln w="12700">
            <a:miter lim="400000"/>
          </a:ln>
        </p:spPr>
      </p:pic>
      <p:pic>
        <p:nvPicPr>
          <p:cNvPr id="151" name="Image" descr="Image"/>
          <p:cNvPicPr>
            <a:picLocks noChangeAspect="1"/>
          </p:cNvPicPr>
          <p:nvPr/>
        </p:nvPicPr>
        <p:blipFill>
          <a:blip r:embed="rId3">
            <a:extLst/>
          </a:blip>
          <a:stretch>
            <a:fillRect/>
          </a:stretch>
        </p:blipFill>
        <p:spPr>
          <a:xfrm>
            <a:off x="18352293" y="3016439"/>
            <a:ext cx="5806282" cy="774322"/>
          </a:xfrm>
          <a:prstGeom prst="rect">
            <a:avLst/>
          </a:prstGeom>
          <a:ln w="12700">
            <a:miter lim="400000"/>
          </a:ln>
        </p:spPr>
      </p:pic>
      <p:sp>
        <p:nvSpPr>
          <p:cNvPr id="152" name="Share one or two key takeaways from your small group discussion with the whole group (5-10 Minutes)."/>
          <p:cNvSpPr txBox="1"/>
          <p:nvPr>
            <p:ph type="body" sz="quarter" idx="4294967295"/>
          </p:nvPr>
        </p:nvSpPr>
        <p:spPr>
          <a:xfrm>
            <a:off x="4094851" y="5260598"/>
            <a:ext cx="16194298" cy="3388801"/>
          </a:xfrm>
          <a:prstGeom prst="rect">
            <a:avLst/>
          </a:prstGeom>
        </p:spPr>
        <p:txBody>
          <a:bodyPr lIns="121899" tIns="121899" rIns="121899" bIns="121899" anchor="t"/>
          <a:lstStyle>
            <a:lvl1pPr marL="0" indent="0">
              <a:buClr>
                <a:srgbClr val="424242"/>
              </a:buClr>
              <a:buSzTx/>
              <a:buFont typeface="Helvetica"/>
              <a:buNone/>
            </a:lvl1pPr>
          </a:lstStyle>
          <a:p>
            <a:pPr/>
            <a:r>
              <a:t>Share one or two key takeaways from your small group discussion with the whole group (5-10 Minutes).</a:t>
            </a:r>
          </a:p>
        </p:txBody>
      </p:sp>
      <p:pic>
        <p:nvPicPr>
          <p:cNvPr id="153" name="Image" descr="Image"/>
          <p:cNvPicPr>
            <a:picLocks noChangeAspect="1"/>
          </p:cNvPicPr>
          <p:nvPr/>
        </p:nvPicPr>
        <p:blipFill>
          <a:blip r:embed="rId4">
            <a:extLst/>
          </a:blip>
          <a:stretch>
            <a:fillRect/>
          </a:stretch>
        </p:blipFill>
        <p:spPr>
          <a:xfrm>
            <a:off x="19384137" y="1882633"/>
            <a:ext cx="4825239" cy="7977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alphaModFix amt="20000"/>
            <a:extLst/>
          </a:blip>
          <a:stretch>
            <a:fillRect/>
          </a:stretch>
        </p:blipFill>
        <p:spPr>
          <a:xfrm>
            <a:off x="-958628" y="-657414"/>
            <a:ext cx="8875269" cy="8874107"/>
          </a:xfrm>
          <a:prstGeom prst="rect">
            <a:avLst/>
          </a:prstGeom>
          <a:ln w="12700">
            <a:miter lim="400000"/>
          </a:ln>
        </p:spPr>
      </p:pic>
      <p:pic>
        <p:nvPicPr>
          <p:cNvPr id="156" name="Image" descr="Image"/>
          <p:cNvPicPr>
            <a:picLocks noChangeAspect="1"/>
          </p:cNvPicPr>
          <p:nvPr/>
        </p:nvPicPr>
        <p:blipFill>
          <a:blip r:embed="rId3">
            <a:extLst/>
          </a:blip>
          <a:stretch>
            <a:fillRect/>
          </a:stretch>
        </p:blipFill>
        <p:spPr>
          <a:xfrm>
            <a:off x="18328602" y="812477"/>
            <a:ext cx="5854742" cy="756404"/>
          </a:xfrm>
          <a:prstGeom prst="rect">
            <a:avLst/>
          </a:prstGeom>
          <a:ln w="12700">
            <a:miter lim="400000"/>
          </a:ln>
        </p:spPr>
      </p:pic>
      <p:sp>
        <p:nvSpPr>
          <p:cNvPr id="157" name="Practice – Self talk and THINK"/>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13315">
              <a:defRPr sz="7919">
                <a:solidFill>
                  <a:srgbClr val="408B94"/>
                </a:solidFill>
                <a:latin typeface="+mj-lt"/>
                <a:ea typeface="+mj-ea"/>
                <a:cs typeface="+mj-cs"/>
                <a:sym typeface="Lato Black"/>
              </a:defRPr>
            </a:lvl1pPr>
          </a:lstStyle>
          <a:p>
            <a:pPr/>
            <a:r>
              <a:t>Practice – Self talk and THINK</a:t>
            </a:r>
          </a:p>
        </p:txBody>
      </p:sp>
      <p:pic>
        <p:nvPicPr>
          <p:cNvPr id="158" name="Image" descr="Image"/>
          <p:cNvPicPr>
            <a:picLocks noChangeAspect="1"/>
          </p:cNvPicPr>
          <p:nvPr/>
        </p:nvPicPr>
        <p:blipFill>
          <a:blip r:embed="rId4">
            <a:extLst/>
          </a:blip>
          <a:stretch>
            <a:fillRect/>
          </a:stretch>
        </p:blipFill>
        <p:spPr>
          <a:xfrm>
            <a:off x="19532759" y="1695403"/>
            <a:ext cx="4575018" cy="756405"/>
          </a:xfrm>
          <a:prstGeom prst="rect">
            <a:avLst/>
          </a:prstGeom>
          <a:ln w="12700">
            <a:miter lim="400000"/>
          </a:ln>
        </p:spPr>
      </p:pic>
      <p:pic>
        <p:nvPicPr>
          <p:cNvPr id="159" name="Picture 4" descr="Picture 4"/>
          <p:cNvPicPr>
            <a:picLocks noChangeAspect="1"/>
          </p:cNvPicPr>
          <p:nvPr/>
        </p:nvPicPr>
        <p:blipFill>
          <a:blip r:embed="rId5">
            <a:extLst/>
          </a:blip>
          <a:stretch>
            <a:fillRect/>
          </a:stretch>
        </p:blipFill>
        <p:spPr>
          <a:xfrm>
            <a:off x="3237700" y="6761290"/>
            <a:ext cx="19641347" cy="1158620"/>
          </a:xfrm>
          <a:prstGeom prst="rect">
            <a:avLst/>
          </a:prstGeom>
          <a:ln w="12700">
            <a:miter lim="400000"/>
          </a:ln>
        </p:spPr>
      </p:pic>
      <p:sp>
        <p:nvSpPr>
          <p:cNvPr id="160" name="The way we talk to ourselves is important. And yet, often, our first thoughts are not our most encouraging messages about ourselves or our abilities.…"/>
          <p:cNvSpPr txBox="1"/>
          <p:nvPr>
            <p:ph type="body" idx="4294967295"/>
          </p:nvPr>
        </p:nvSpPr>
        <p:spPr>
          <a:xfrm>
            <a:off x="3810337" y="3713687"/>
            <a:ext cx="18496073" cy="8320626"/>
          </a:xfrm>
          <a:prstGeom prst="rect">
            <a:avLst/>
          </a:prstGeom>
        </p:spPr>
        <p:txBody>
          <a:bodyPr lIns="121899" tIns="121899" rIns="121899" bIns="121899" anchor="t"/>
          <a:lstStyle/>
          <a:p>
            <a:pPr marL="0" indent="0" defTabSz="525779">
              <a:spcBef>
                <a:spcPts val="3700"/>
              </a:spcBef>
              <a:buClr>
                <a:srgbClr val="424242"/>
              </a:buClr>
              <a:buSzTx/>
              <a:buFont typeface="Helvetica"/>
              <a:buNone/>
              <a:defRPr sz="3200"/>
            </a:pPr>
            <a:r>
              <a:t>The way we talk to ourselves is important. And yet, often, our first thoughts are not our most encouraging messages about ourselves or our abilities. </a:t>
            </a:r>
          </a:p>
          <a:p>
            <a:pPr marL="0" indent="0" defTabSz="525779">
              <a:spcBef>
                <a:spcPts val="3700"/>
              </a:spcBef>
              <a:buClr>
                <a:srgbClr val="424242"/>
              </a:buClr>
              <a:buSzTx/>
              <a:buFont typeface="Helvetica"/>
              <a:buNone/>
              <a:defRPr sz="3200"/>
            </a:pPr>
            <a:r>
              <a:t>One method that can help make your self-talk more constructive is to consider the acronym T.H.I.N.K. before you speak to yourself. Take the self-statement, “I’m stupid and I will never complete this task.” Is this statement:</a:t>
            </a:r>
          </a:p>
          <a:p>
            <a:pPr marL="0" indent="0" defTabSz="525779">
              <a:spcBef>
                <a:spcPts val="3700"/>
              </a:spcBef>
              <a:buClr>
                <a:srgbClr val="424242"/>
              </a:buClr>
              <a:buSzTx/>
              <a:buFont typeface="Helvetica"/>
              <a:buNone/>
              <a:defRPr sz="3200"/>
            </a:pPr>
          </a:p>
          <a:p>
            <a:pPr marL="0" indent="0" defTabSz="525779">
              <a:spcBef>
                <a:spcPts val="2400"/>
              </a:spcBef>
              <a:buClr>
                <a:srgbClr val="424242"/>
              </a:buClr>
              <a:buSzTx/>
              <a:buFont typeface="Helvetica"/>
              <a:buNone/>
              <a:defRPr sz="3200"/>
            </a:pPr>
            <a:r>
              <a:t>With your small group, walk through THINK with the following statements and work on trying to reframe your self speech (10-15 Minutes):</a:t>
            </a:r>
          </a:p>
          <a:p>
            <a:pPr marL="0" indent="0" defTabSz="525779">
              <a:spcBef>
                <a:spcPts val="2400"/>
              </a:spcBef>
              <a:buClr>
                <a:srgbClr val="424242"/>
              </a:buClr>
              <a:buSzTx/>
              <a:buFont typeface="Helvetica"/>
              <a:buNone/>
              <a:defRPr sz="3200"/>
            </a:pPr>
          </a:p>
          <a:p>
            <a:pPr marL="731519" indent="-731519" defTabSz="525779">
              <a:spcBef>
                <a:spcPts val="0"/>
              </a:spcBef>
              <a:buClr>
                <a:srgbClr val="424242"/>
              </a:buClr>
              <a:buSzPts val="3100"/>
              <a:buFont typeface="Helvetica"/>
              <a:buChar char="●"/>
              <a:defRPr sz="3200"/>
            </a:pPr>
            <a:r>
              <a:t>“What did I expect, I am terrible at writing papers”</a:t>
            </a:r>
          </a:p>
          <a:p>
            <a:pPr marL="731519" indent="-731519" defTabSz="525779">
              <a:spcBef>
                <a:spcPts val="0"/>
              </a:spcBef>
              <a:buClr>
                <a:srgbClr val="424242"/>
              </a:buClr>
              <a:buSzPts val="3100"/>
              <a:buFont typeface="Helvetica"/>
              <a:buChar char="●"/>
              <a:defRPr sz="3200"/>
            </a:pPr>
            <a:r>
              <a:t>“If I continue making this mistake I will be kicked out of the lab”</a:t>
            </a:r>
          </a:p>
          <a:p>
            <a:pPr marL="731519" indent="-731519" defTabSz="525779">
              <a:spcBef>
                <a:spcPts val="0"/>
              </a:spcBef>
              <a:buClr>
                <a:srgbClr val="424242"/>
              </a:buClr>
              <a:buSzPts val="3100"/>
              <a:buFont typeface="Helvetica"/>
              <a:buChar char="●"/>
              <a:defRPr sz="3200"/>
            </a:pPr>
            <a:r>
              <a:t>“Soon everybody will learn that I am incompetent”</a:t>
            </a:r>
          </a:p>
          <a:p>
            <a:pPr marL="844061" indent="-844061" defTabSz="525779">
              <a:spcBef>
                <a:spcPts val="0"/>
              </a:spcBef>
              <a:buClr>
                <a:srgbClr val="424242"/>
              </a:buClr>
              <a:buSzPts val="3100"/>
              <a:buFont typeface="Helvetica"/>
              <a:buChar char="●"/>
              <a:defRPr sz="3200"/>
            </a:pPr>
            <a:r>
              <a:t>“I might as well not apply for this grant. I will never get it”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62"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3"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64"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65" name="The frustrations between the two labs in this scenario stem from a collaboration that isn’t going well. There are issues with a compound that Darren made that no one else is able to reproduce.…"/>
          <p:cNvSpPr txBox="1"/>
          <p:nvPr>
            <p:ph type="body" idx="4294967295"/>
          </p:nvPr>
        </p:nvSpPr>
        <p:spPr>
          <a:xfrm>
            <a:off x="2652391" y="2727788"/>
            <a:ext cx="19079218" cy="8649007"/>
          </a:xfrm>
          <a:prstGeom prst="rect">
            <a:avLst/>
          </a:prstGeom>
        </p:spPr>
        <p:txBody>
          <a:bodyPr lIns="121899" tIns="121899" rIns="121899" bIns="121899" anchor="t"/>
          <a:lstStyle/>
          <a:p>
            <a:pPr marL="0" indent="0" defTabSz="706516">
              <a:spcBef>
                <a:spcPts val="5000"/>
              </a:spcBef>
              <a:buClr>
                <a:srgbClr val="424242"/>
              </a:buClr>
              <a:buSzTx/>
              <a:buFont typeface="Helvetica"/>
              <a:buNone/>
              <a:defRPr sz="4300"/>
            </a:pPr>
            <a:r>
              <a:t>The frustrations between the two labs in this scenario stem from a collaboration that isn’t going well. There are issues with a compound that Darren made that no one else is able to reproduce. </a:t>
            </a:r>
            <a:endParaRPr sz="1548"/>
          </a:p>
          <a:p>
            <a:pPr marL="0" indent="0" defTabSz="706516">
              <a:spcBef>
                <a:spcPts val="5000"/>
              </a:spcBef>
              <a:buClr>
                <a:srgbClr val="424242"/>
              </a:buClr>
              <a:buSzTx/>
              <a:buFont typeface="Helvetica"/>
              <a:buNone/>
              <a:defRPr sz="4300"/>
            </a:pPr>
            <a:r>
              <a:t>Discuss the following questions with your groups (10-15 Minutes):</a:t>
            </a:r>
            <a:endParaRPr sz="1548"/>
          </a:p>
          <a:p>
            <a:pPr marL="682625" indent="-682625" defTabSz="706516">
              <a:spcBef>
                <a:spcPts val="5000"/>
              </a:spcBef>
              <a:buClr>
                <a:srgbClr val="424242"/>
              </a:buClr>
              <a:buSzPts val="4300"/>
              <a:buFont typeface="Helvetica"/>
              <a:buChar char="●"/>
              <a:defRPr sz="4300"/>
            </a:pPr>
            <a:r>
              <a:t>When reproducing an experiment, how careful are you about recording each step in each attempt?</a:t>
            </a:r>
          </a:p>
          <a:p>
            <a:pPr marL="682625" indent="-682625" defTabSz="706516">
              <a:spcBef>
                <a:spcPts val="5000"/>
              </a:spcBef>
              <a:buClr>
                <a:srgbClr val="424242"/>
              </a:buClr>
              <a:buSzPts val="4300"/>
              <a:buFont typeface="Helvetica"/>
              <a:buChar char="●"/>
              <a:defRPr sz="4300"/>
            </a:pPr>
            <a:r>
              <a:t>How do you account for what might be different from attempt to attempt in trying to reproduce an experiment?</a:t>
            </a:r>
          </a:p>
          <a:p>
            <a:pPr marL="682625" indent="-682625" defTabSz="706516">
              <a:spcBef>
                <a:spcPts val="5000"/>
              </a:spcBef>
              <a:buClr>
                <a:srgbClr val="424242"/>
              </a:buClr>
              <a:buSzPts val="4300"/>
              <a:buFont typeface="Helvetica"/>
              <a:buChar char="●"/>
              <a:defRPr sz="4300"/>
            </a:pPr>
            <a:r>
              <a:t>What are best practices for labs to tackle this issue?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8"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69"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0" name="This scene focuses on lab protocols and giving and receiving feedback.…"/>
          <p:cNvSpPr txBox="1"/>
          <p:nvPr>
            <p:ph type="body" sz="half" idx="4294967295"/>
          </p:nvPr>
        </p:nvSpPr>
        <p:spPr>
          <a:xfrm>
            <a:off x="3211457" y="3220549"/>
            <a:ext cx="17961086" cy="7274902"/>
          </a:xfrm>
          <a:prstGeom prst="rect">
            <a:avLst/>
          </a:prstGeom>
        </p:spPr>
        <p:txBody>
          <a:bodyPr lIns="121899" tIns="121899" rIns="121899" bIns="121899" anchor="t"/>
          <a:lstStyle/>
          <a:p>
            <a:pPr marL="0" indent="0" defTabSz="690086">
              <a:spcBef>
                <a:spcPts val="4900"/>
              </a:spcBef>
              <a:buClr>
                <a:srgbClr val="424242"/>
              </a:buClr>
              <a:buSzTx/>
              <a:buFont typeface="Helvetica"/>
              <a:buNone/>
              <a:defRPr sz="4200"/>
            </a:pPr>
            <a:r>
              <a:t>This scene focuses on lab protocols and giving and receiving feedback. </a:t>
            </a:r>
            <a:endParaRPr sz="1512"/>
          </a:p>
          <a:p>
            <a:pPr marL="0" indent="0" defTabSz="690086">
              <a:spcBef>
                <a:spcPts val="4900"/>
              </a:spcBef>
              <a:buClr>
                <a:srgbClr val="424242"/>
              </a:buClr>
              <a:buSzTx/>
              <a:buFont typeface="Helvetica"/>
              <a:buNone/>
              <a:defRPr sz="4200"/>
            </a:pPr>
            <a:r>
              <a:t>In small groups, discuss the following (5-10 Minutes):</a:t>
            </a:r>
            <a:endParaRPr sz="1344"/>
          </a:p>
          <a:p>
            <a:pPr marL="1131569" indent="-967997" defTabSz="690086">
              <a:spcBef>
                <a:spcPts val="4900"/>
              </a:spcBef>
              <a:buClr>
                <a:srgbClr val="424242"/>
              </a:buClr>
              <a:buSzPts val="4100"/>
              <a:buFont typeface="Helvetica"/>
              <a:buChar char="●"/>
              <a:defRPr sz="4200"/>
            </a:pPr>
            <a:r>
              <a:t>How will you tackle issues of replication and tracking procedures?</a:t>
            </a:r>
            <a:endParaRPr sz="1512"/>
          </a:p>
          <a:p>
            <a:pPr marL="1131569" indent="-967997" defTabSz="690086">
              <a:spcBef>
                <a:spcPts val="4900"/>
              </a:spcBef>
              <a:buClr>
                <a:srgbClr val="424242"/>
              </a:buClr>
              <a:buSzPts val="4100"/>
              <a:buFont typeface="Helvetica"/>
              <a:buChar char="●"/>
              <a:defRPr sz="4200"/>
            </a:pPr>
            <a:r>
              <a:t>What kinds of resources might you include about feedback (both giving and receiving) in the lab manual?</a:t>
            </a:r>
          </a:p>
          <a:p>
            <a:pPr marL="1131569" indent="-967997" defTabSz="690086">
              <a:spcBef>
                <a:spcPts val="4900"/>
              </a:spcBef>
              <a:buClr>
                <a:srgbClr val="424242"/>
              </a:buClr>
              <a:buSzPts val="4100"/>
              <a:buFont typeface="Helvetica"/>
              <a:buChar char="●"/>
              <a:defRPr sz="4200"/>
            </a:pPr>
            <a:r>
              <a:t>How will you practice that in the lab?</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