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32"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34"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39"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48"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50"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55"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63" name="Illinois HHMI Logo - Horizontal 2 - RGB.png" descr="Illinois HHMI Logo - Horizontal 2 - RGB.png"/>
          <p:cNvPicPr>
            <a:picLocks noChangeAspect="1"/>
          </p:cNvPicPr>
          <p:nvPr/>
        </p:nvPicPr>
        <p:blipFill>
          <a:blip r:embed="rId2">
            <a:extLst/>
          </a:blip>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extLst/>
            </a:blip>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fill="norm" stroke="1"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13294B"/>
                  </a:solidFill>
                  <a:latin typeface="Times Roman"/>
                  <a:ea typeface="Times Roman"/>
                  <a:cs typeface="Times Roman"/>
                  <a:sym typeface="Times Roman"/>
                </a:defRPr>
              </a:lvl1pPr>
            </a:lstStyle>
            <a:p>
              <a:pPr/>
              <a:r>
                <a:t>ncpre</a:t>
              </a:r>
            </a:p>
          </p:txBody>
        </p:sp>
      </p:grpSp>
      <p:sp>
        <p:nvSpPr>
          <p:cNvPr id="68" name="Title Text"/>
          <p:cNvSpPr txBox="1"/>
          <p:nvPr>
            <p:ph type="title"/>
          </p:nvPr>
        </p:nvSpPr>
        <p:spPr>
          <a:xfrm>
            <a:off x="4387453" y="1234543"/>
            <a:ext cx="15609094" cy="1607726"/>
          </a:xfrm>
          <a:prstGeom prst="rect">
            <a:avLst/>
          </a:prstGeom>
        </p:spPr>
        <p:txBody>
          <a:bodyPr lIns="71437" tIns="71437" rIns="71437" bIns="71437"/>
          <a:lstStyle/>
          <a:p>
            <a:pPr/>
            <a:r>
              <a:t>Title Text</a:t>
            </a:r>
          </a:p>
        </p:txBody>
      </p:sp>
      <p:sp>
        <p:nvSpPr>
          <p:cNvPr id="69" name="Body Level One…"/>
          <p:cNvSpPr txBox="1"/>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81" name="Illinois-Wordmark-Horizontal-Reversed-Orange-PMS.pdf" descr="Illinois-Wordmark-Horizontal-Reversed-Orange-PMS.pdf"/>
          <p:cNvPicPr>
            <a:picLocks noChangeAspect="1"/>
          </p:cNvPicPr>
          <p:nvPr/>
        </p:nvPicPr>
        <p:blipFill>
          <a:blip r:embed="rId2">
            <a:extLst/>
          </a:blip>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4800">
                <a:solidFill>
                  <a:srgbClr val="FFFFFF"/>
                </a:solidFill>
                <a:latin typeface="Times Roman"/>
                <a:ea typeface="Times Roman"/>
                <a:cs typeface="Times Roman"/>
                <a:sym typeface="Times Roman"/>
              </a:defRPr>
            </a:lvl1pPr>
          </a:lstStyle>
          <a:p>
            <a:pPr/>
            <a:r>
              <a:t>ncpre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9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p>
        </p:txBody>
      </p:sp>
      <p:pic>
        <p:nvPicPr>
          <p:cNvPr id="101" name="Illinois-Logo-Reversed-Orange-RGB.png" descr="Illinois-Logo-Reversed-Orange-RGB.png"/>
          <p:cNvPicPr>
            <a:picLocks noChangeAspect="1"/>
          </p:cNvPicPr>
          <p:nvPr/>
        </p:nvPicPr>
        <p:blipFill>
          <a:blip r:embed="rId2">
            <a:extLst/>
          </a:blip>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extLst/>
            </a:blip>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fill="norm" stroke="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i="1" sz="2800">
                  <a:solidFill>
                    <a:srgbClr val="FFFFFF"/>
                  </a:solidFill>
                  <a:latin typeface="Times Roman"/>
                  <a:ea typeface="Times Roman"/>
                  <a:cs typeface="Times Roman"/>
                  <a:sym typeface="Times Roman"/>
                </a:defRPr>
              </a:lvl1pPr>
            </a:lstStyle>
            <a:p>
              <a:pPr/>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5"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0" name="page1image20922752.png" descr="page1image20922752.png"/>
          <p:cNvPicPr>
            <a:picLocks noChangeAspect="1"/>
          </p:cNvPicPr>
          <p:nvPr/>
        </p:nvPicPr>
        <p:blipFill>
          <a:blip r:embed="rId3">
            <a:extLst/>
          </a:blip>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14"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15"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2.8 Talking it out_Meena.jpg" descr="2.8 Talking it out_Meena.jpg"/>
          <p:cNvPicPr>
            <a:picLocks noChangeAspect="1"/>
          </p:cNvPicPr>
          <p:nvPr/>
        </p:nvPicPr>
        <p:blipFill>
          <a:blip r:embed="rId2">
            <a:extLst/>
          </a:blip>
          <a:srcRect l="0" t="0" r="0" b="0"/>
          <a:stretch>
            <a:fillRect/>
          </a:stretch>
        </p:blipFill>
        <p:spPr>
          <a:xfrm>
            <a:off x="-308579" y="-590131"/>
            <a:ext cx="45732202" cy="25724361"/>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18" name="2.8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pPr/>
            <a:r>
              <a:t>2.8 Facilitator Slides</a:t>
            </a:r>
          </a:p>
        </p:txBody>
      </p:sp>
      <p:sp>
        <p:nvSpPr>
          <p:cNvPr id="119" name="Goals for Session"/>
          <p:cNvSpPr txBox="1"/>
          <p:nvPr/>
        </p:nvSpPr>
        <p:spPr>
          <a:xfrm>
            <a:off x="1352411" y="8251540"/>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pPr/>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pPr/>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pPr/>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23" name="page1image20922752.png" descr="page1image20922752.png"/>
          <p:cNvPicPr>
            <a:picLocks noChangeAspect="1"/>
          </p:cNvPicPr>
          <p:nvPr/>
        </p:nvPicPr>
        <p:blipFill>
          <a:blip r:embed="rId7">
            <a:extLst/>
          </a:blip>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5" name="Image" descr="Image"/>
          <p:cNvPicPr>
            <a:picLocks noChangeAspect="1"/>
          </p:cNvPicPr>
          <p:nvPr/>
        </p:nvPicPr>
        <p:blipFill>
          <a:blip r:embed="rId8">
            <a:extLst/>
          </a:blip>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94520">
              <a:srgbClr val="58AD88"/>
            </a:gs>
          </a:gsLst>
          <a:lin ang="5400000" scaled="0"/>
        </a:gradFill>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defTabSz="747593">
              <a:spcBef>
                <a:spcPts val="5300"/>
              </a:spcBef>
              <a:defRPr sz="4095">
                <a:latin typeface="Raleway Medium"/>
                <a:ea typeface="Raleway Medium"/>
                <a:cs typeface="Raleway Medium"/>
                <a:sym typeface="Raleway Medium"/>
              </a:defRPr>
            </a:pPr>
            <a:r>
              <a:t>STRUCTURE:</a:t>
            </a:r>
          </a:p>
          <a:p>
            <a:pPr algn="l" defTabSz="747593">
              <a:spcBef>
                <a:spcPts val="5300"/>
              </a:spcBef>
              <a:defRPr sz="4095">
                <a:latin typeface="Raleway Medium"/>
                <a:ea typeface="Raleway Medium"/>
                <a:cs typeface="Raleway Medium"/>
                <a:sym typeface="Raleway Medium"/>
              </a:defRPr>
            </a:pPr>
            <a:r>
              <a:t>Will meet every _ weeks for _ hours</a:t>
            </a:r>
          </a:p>
          <a:p>
            <a:pPr algn="l" defTabSz="747593">
              <a:spcBef>
                <a:spcPts val="5300"/>
              </a:spcBef>
              <a:defRPr sz="4095">
                <a:latin typeface="Raleway Medium"/>
                <a:ea typeface="Raleway Medium"/>
                <a:cs typeface="Raleway Medium"/>
                <a:sym typeface="Raleway Medium"/>
              </a:defRPr>
            </a:pPr>
            <a:r>
              <a:t>Large and small group discussions </a:t>
            </a:r>
          </a:p>
          <a:p>
            <a:pPr algn="l" defTabSz="747593">
              <a:spcBef>
                <a:spcPts val="5300"/>
              </a:spcBef>
              <a:defRPr sz="4095">
                <a:latin typeface="Raleway Medium"/>
                <a:ea typeface="Raleway Medium"/>
                <a:cs typeface="Raleway Medium"/>
                <a:sym typeface="Raleway Medium"/>
              </a:defRPr>
            </a:pPr>
            <a:r>
              <a:t>Logbook Activities, Program Reflection, Better Science, and Lab Manual questions can be part of each session</a:t>
            </a:r>
            <a:endParaRPr sz="1092">
              <a:solidFill>
                <a:srgbClr val="000000"/>
              </a:solidFill>
            </a:endParaRPr>
          </a:p>
        </p:txBody>
      </p:sp>
      <p:pic>
        <p:nvPicPr>
          <p:cNvPr id="130" name="Image" descr="Image"/>
          <p:cNvPicPr>
            <a:picLocks noChangeAspect="1"/>
          </p:cNvPicPr>
          <p:nvPr/>
        </p:nvPicPr>
        <p:blipFill>
          <a:blip r:embed="rId2">
            <a:alphaModFix amt="20000"/>
            <a:extLst/>
          </a:blip>
          <a:stretch>
            <a:fillRect/>
          </a:stretch>
        </p:blipFill>
        <p:spPr>
          <a:xfrm>
            <a:off x="-1714292" y="-487949"/>
            <a:ext cx="8354422" cy="8351976"/>
          </a:xfrm>
          <a:prstGeom prst="rect">
            <a:avLst/>
          </a:prstGeom>
          <a:ln w="12700">
            <a:miter lim="400000"/>
          </a:ln>
        </p:spPr>
      </p:pic>
      <p:sp>
        <p:nvSpPr>
          <p:cNvPr id="131" name="2.8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2.8 Session Goals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2.8 Ana Sofia.jpg" descr="2.8 Ana Sofia.jpg"/>
          <p:cNvPicPr>
            <a:picLocks noChangeAspect="1"/>
          </p:cNvPicPr>
          <p:nvPr/>
        </p:nvPicPr>
        <p:blipFill>
          <a:blip r:embed="rId2">
            <a:extLst/>
          </a:blip>
          <a:srcRect l="0" t="0" r="0" b="0"/>
          <a:stretch>
            <a:fillRect/>
          </a:stretch>
        </p:blipFill>
        <p:spPr>
          <a:xfrm>
            <a:off x="126802" y="33992"/>
            <a:ext cx="28400903" cy="15975506"/>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139" name="Image" descr="Image"/>
          <p:cNvPicPr>
            <a:picLocks noChangeAspect="1"/>
          </p:cNvPicPr>
          <p:nvPr/>
        </p:nvPicPr>
        <p:blipFill>
          <a:blip r:embed="rId4">
            <a:extLst/>
          </a:blip>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09D8B"/>
            </a:gs>
          </a:gsLst>
          <a:lin ang="5400000" scaled="0"/>
        </a:gradFill>
      </p:bgPr>
    </p:bg>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alphaModFix amt="20000"/>
            <a:extLst/>
          </a:blip>
          <a:stretch>
            <a:fillRect/>
          </a:stretch>
        </p:blipFill>
        <p:spPr>
          <a:xfrm>
            <a:off x="-500235" y="-296259"/>
            <a:ext cx="7186519" cy="7185571"/>
          </a:xfrm>
          <a:prstGeom prst="rect">
            <a:avLst/>
          </a:prstGeom>
          <a:ln w="12700">
            <a:miter lim="400000"/>
          </a:ln>
        </p:spPr>
      </p:pic>
      <p:pic>
        <p:nvPicPr>
          <p:cNvPr id="144" name="Image" descr="Image"/>
          <p:cNvPicPr>
            <a:picLocks noChangeAspect="1"/>
          </p:cNvPicPr>
          <p:nvPr/>
        </p:nvPicPr>
        <p:blipFill>
          <a:blip r:embed="rId3">
            <a:extLst/>
          </a:blip>
          <a:stretch>
            <a:fillRect/>
          </a:stretch>
        </p:blipFill>
        <p:spPr>
          <a:xfrm>
            <a:off x="18328602" y="812477"/>
            <a:ext cx="5854742" cy="756404"/>
          </a:xfrm>
          <a:prstGeom prst="rect">
            <a:avLst/>
          </a:prstGeom>
          <a:ln w="12700">
            <a:miter lim="400000"/>
          </a:ln>
        </p:spPr>
      </p:pic>
      <p:sp>
        <p:nvSpPr>
          <p:cNvPr id="145" name="2 Minute Challenge"/>
          <p:cNvSpPr txBox="1"/>
          <p:nvPr/>
        </p:nvSpPr>
        <p:spPr>
          <a:xfrm>
            <a:off x="3473461" y="1103972"/>
            <a:ext cx="1393904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2 Minute Challenge</a:t>
            </a:r>
          </a:p>
        </p:txBody>
      </p:sp>
      <p:pic>
        <p:nvPicPr>
          <p:cNvPr id="146" name="Image" descr="Image"/>
          <p:cNvPicPr>
            <a:picLocks noChangeAspect="1"/>
          </p:cNvPicPr>
          <p:nvPr/>
        </p:nvPicPr>
        <p:blipFill>
          <a:blip r:embed="rId4">
            <a:extLst/>
          </a:blip>
          <a:stretch>
            <a:fillRect/>
          </a:stretch>
        </p:blipFill>
        <p:spPr>
          <a:xfrm>
            <a:off x="19532759" y="1695403"/>
            <a:ext cx="4575018" cy="756405"/>
          </a:xfrm>
          <a:prstGeom prst="rect">
            <a:avLst/>
          </a:prstGeom>
          <a:ln w="12700">
            <a:miter lim="400000"/>
          </a:ln>
        </p:spPr>
      </p:pic>
      <p:pic>
        <p:nvPicPr>
          <p:cNvPr id="147" name="Image" descr="Image"/>
          <p:cNvPicPr>
            <a:picLocks noChangeAspect="1"/>
          </p:cNvPicPr>
          <p:nvPr/>
        </p:nvPicPr>
        <p:blipFill>
          <a:blip r:embed="rId5">
            <a:extLst/>
          </a:blip>
          <a:stretch>
            <a:fillRect/>
          </a:stretch>
        </p:blipFill>
        <p:spPr>
          <a:xfrm>
            <a:off x="21816612" y="2578330"/>
            <a:ext cx="2341963" cy="756404"/>
          </a:xfrm>
          <a:prstGeom prst="rect">
            <a:avLst/>
          </a:prstGeom>
          <a:ln w="12700">
            <a:miter lim="400000"/>
          </a:ln>
        </p:spPr>
      </p:pic>
      <p:pic>
        <p:nvPicPr>
          <p:cNvPr id="148" name="Picture 6" descr="Picture 6"/>
          <p:cNvPicPr>
            <a:picLocks noChangeAspect="1"/>
          </p:cNvPicPr>
          <p:nvPr/>
        </p:nvPicPr>
        <p:blipFill>
          <a:blip r:embed="rId6">
            <a:extLst/>
          </a:blip>
          <a:stretch>
            <a:fillRect/>
          </a:stretch>
        </p:blipFill>
        <p:spPr>
          <a:xfrm>
            <a:off x="8269286" y="8755668"/>
            <a:ext cx="10790374" cy="2887566"/>
          </a:xfrm>
          <a:prstGeom prst="rect">
            <a:avLst/>
          </a:prstGeom>
          <a:ln w="12700">
            <a:miter lim="400000"/>
          </a:ln>
        </p:spPr>
      </p:pic>
      <p:sp>
        <p:nvSpPr>
          <p:cNvPr id="149" name="After running the analysis, your first thought was: “I can’t be right. I’m just a grad student, after all. Could an entire sub-field of research really be based on a fundamental error?” And yet, the conclusion is unavoidable. You’ve checked and rechecked"/>
          <p:cNvSpPr txBox="1"/>
          <p:nvPr>
            <p:ph type="body" sz="half" idx="4294967295"/>
          </p:nvPr>
        </p:nvSpPr>
        <p:spPr>
          <a:xfrm>
            <a:off x="3313200" y="2578330"/>
            <a:ext cx="18133826" cy="7049832"/>
          </a:xfrm>
          <a:prstGeom prst="rect">
            <a:avLst/>
          </a:prstGeom>
        </p:spPr>
        <p:txBody>
          <a:bodyPr lIns="121899" tIns="121899" rIns="121899" bIns="121899" anchor="t"/>
          <a:lstStyle/>
          <a:p>
            <a:pPr marL="0" indent="0" defTabSz="665440">
              <a:spcBef>
                <a:spcPts val="4700"/>
              </a:spcBef>
              <a:buClr>
                <a:srgbClr val="424242"/>
              </a:buClr>
              <a:buSzTx/>
              <a:buFont typeface="Helvetica"/>
              <a:buNone/>
              <a:defRPr sz="4050"/>
            </a:pPr>
            <a:r>
              <a:t>After running the analysis, your first thought was: “I can’t be right. I’m just a grad student, after all. Could an entire sub-field of research really be based on a fundamental error?” And yet, the conclusion is unavoidable. You’ve checked and rechecked your analysis, and a central analytical approach your group used in several publications (indeed, one used by scores of other research groups, as well) is vulnerable to bias. It dawns on you that the problem could compromise hundreds of related articles from other labs. What do you do?</a:t>
            </a:r>
            <a:endParaRPr sz="1620"/>
          </a:p>
          <a:p>
            <a:pPr marL="0" indent="0" defTabSz="665440">
              <a:spcBef>
                <a:spcPts val="4700"/>
              </a:spcBef>
              <a:buClr>
                <a:srgbClr val="424242"/>
              </a:buClr>
              <a:buSzTx/>
              <a:buFont typeface="Helvetica"/>
              <a:buNone/>
              <a:defRPr sz="4050"/>
            </a:pPr>
            <a:r>
              <a:t>Start a timer, take 2 minutes to write down answers to the 6 questions of DMF Framework</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09D8B"/>
            </a:gs>
          </a:gsLst>
          <a:lin ang="5400000" scaled="0"/>
        </a:gradFill>
      </p:bgPr>
    </p:bg>
    <p:spTree>
      <p:nvGrpSpPr>
        <p:cNvPr id="1" name=""/>
        <p:cNvGrpSpPr/>
        <p:nvPr/>
      </p:nvGrpSpPr>
      <p:grpSpPr>
        <a:xfrm>
          <a:off x="0" y="0"/>
          <a:ext cx="0" cy="0"/>
          <a:chOff x="0" y="0"/>
          <a:chExt cx="0" cy="0"/>
        </a:xfrm>
      </p:grpSpPr>
      <p:pic>
        <p:nvPicPr>
          <p:cNvPr id="151" name="Image" descr="Image"/>
          <p:cNvPicPr>
            <a:picLocks noChangeAspect="1"/>
          </p:cNvPicPr>
          <p:nvPr/>
        </p:nvPicPr>
        <p:blipFill>
          <a:blip r:embed="rId2">
            <a:alphaModFix amt="20000"/>
            <a:extLst/>
          </a:blip>
          <a:stretch>
            <a:fillRect/>
          </a:stretch>
        </p:blipFill>
        <p:spPr>
          <a:xfrm>
            <a:off x="-500235" y="-296259"/>
            <a:ext cx="7186519" cy="7185571"/>
          </a:xfrm>
          <a:prstGeom prst="rect">
            <a:avLst/>
          </a:prstGeom>
          <a:ln w="12700">
            <a:miter lim="400000"/>
          </a:ln>
        </p:spPr>
      </p:pic>
      <p:pic>
        <p:nvPicPr>
          <p:cNvPr id="152" name="Image" descr="Image"/>
          <p:cNvPicPr>
            <a:picLocks noChangeAspect="1"/>
          </p:cNvPicPr>
          <p:nvPr/>
        </p:nvPicPr>
        <p:blipFill>
          <a:blip r:embed="rId3">
            <a:extLst/>
          </a:blip>
          <a:stretch>
            <a:fillRect/>
          </a:stretch>
        </p:blipFill>
        <p:spPr>
          <a:xfrm>
            <a:off x="18328602" y="812477"/>
            <a:ext cx="5854742" cy="756404"/>
          </a:xfrm>
          <a:prstGeom prst="rect">
            <a:avLst/>
          </a:prstGeom>
          <a:ln w="12700">
            <a:miter lim="400000"/>
          </a:ln>
        </p:spPr>
      </p:pic>
      <p:sp>
        <p:nvSpPr>
          <p:cNvPr id="153" name="2 Minute Challenge - Reflection"/>
          <p:cNvSpPr txBox="1"/>
          <p:nvPr/>
        </p:nvSpPr>
        <p:spPr>
          <a:xfrm>
            <a:off x="3473461" y="1103972"/>
            <a:ext cx="1393904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772239">
              <a:defRPr sz="7519">
                <a:solidFill>
                  <a:srgbClr val="408B94"/>
                </a:solidFill>
                <a:latin typeface="+mj-lt"/>
                <a:ea typeface="+mj-ea"/>
                <a:cs typeface="+mj-cs"/>
                <a:sym typeface="Lato Black"/>
              </a:defRPr>
            </a:lvl1pPr>
          </a:lstStyle>
          <a:p>
            <a:pPr/>
            <a:r>
              <a:t>2 Minute Challenge - Reflection</a:t>
            </a:r>
          </a:p>
        </p:txBody>
      </p:sp>
      <p:pic>
        <p:nvPicPr>
          <p:cNvPr id="154" name="Image" descr="Image"/>
          <p:cNvPicPr>
            <a:picLocks noChangeAspect="1"/>
          </p:cNvPicPr>
          <p:nvPr/>
        </p:nvPicPr>
        <p:blipFill>
          <a:blip r:embed="rId4">
            <a:extLst/>
          </a:blip>
          <a:stretch>
            <a:fillRect/>
          </a:stretch>
        </p:blipFill>
        <p:spPr>
          <a:xfrm>
            <a:off x="19532759" y="1695403"/>
            <a:ext cx="4575018" cy="756405"/>
          </a:xfrm>
          <a:prstGeom prst="rect">
            <a:avLst/>
          </a:prstGeom>
          <a:ln w="12700">
            <a:miter lim="400000"/>
          </a:ln>
        </p:spPr>
      </p:pic>
      <p:pic>
        <p:nvPicPr>
          <p:cNvPr id="155" name="Image" descr="Image"/>
          <p:cNvPicPr>
            <a:picLocks noChangeAspect="1"/>
          </p:cNvPicPr>
          <p:nvPr/>
        </p:nvPicPr>
        <p:blipFill>
          <a:blip r:embed="rId5">
            <a:extLst/>
          </a:blip>
          <a:stretch>
            <a:fillRect/>
          </a:stretch>
        </p:blipFill>
        <p:spPr>
          <a:xfrm>
            <a:off x="21816612" y="2578330"/>
            <a:ext cx="2341963" cy="756404"/>
          </a:xfrm>
          <a:prstGeom prst="rect">
            <a:avLst/>
          </a:prstGeom>
          <a:ln w="12700">
            <a:miter lim="400000"/>
          </a:ln>
        </p:spPr>
      </p:pic>
      <p:pic>
        <p:nvPicPr>
          <p:cNvPr id="156" name="Picture 6" descr="Picture 6"/>
          <p:cNvPicPr>
            <a:picLocks noChangeAspect="1"/>
          </p:cNvPicPr>
          <p:nvPr/>
        </p:nvPicPr>
        <p:blipFill>
          <a:blip r:embed="rId6">
            <a:extLst/>
          </a:blip>
          <a:stretch>
            <a:fillRect/>
          </a:stretch>
        </p:blipFill>
        <p:spPr>
          <a:xfrm>
            <a:off x="4057232" y="6375013"/>
            <a:ext cx="16269536" cy="4353821"/>
          </a:xfrm>
          <a:prstGeom prst="rect">
            <a:avLst/>
          </a:prstGeom>
          <a:ln w="12700">
            <a:miter lim="400000"/>
          </a:ln>
        </p:spPr>
      </p:pic>
      <p:sp>
        <p:nvSpPr>
          <p:cNvPr id="157" name="Share and contrast your responses for each step with members of your small group (10-15 Minutes):"/>
          <p:cNvSpPr txBox="1"/>
          <p:nvPr>
            <p:ph type="body" sz="half" idx="4294967295"/>
          </p:nvPr>
        </p:nvSpPr>
        <p:spPr>
          <a:xfrm>
            <a:off x="4024400" y="3772653"/>
            <a:ext cx="17409167" cy="3922060"/>
          </a:xfrm>
          <a:prstGeom prst="rect">
            <a:avLst/>
          </a:prstGeom>
        </p:spPr>
        <p:txBody>
          <a:bodyPr lIns="121899" tIns="121899" rIns="121899" bIns="121899" anchor="t"/>
          <a:lstStyle>
            <a:lvl1pPr marL="0" indent="0">
              <a:buClr>
                <a:srgbClr val="424242"/>
              </a:buClr>
              <a:buSzTx/>
              <a:buFont typeface="Helvetica"/>
              <a:buNone/>
            </a:lvl1pPr>
          </a:lstStyle>
          <a:p>
            <a:pPr/>
            <a:r>
              <a:t>Share and contrast your responses for each step with members of your small group (10-15 Minutes):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pic>
        <p:nvPicPr>
          <p:cNvPr id="159" name="Image" descr="Image"/>
          <p:cNvPicPr>
            <a:picLocks noChangeAspect="1"/>
          </p:cNvPicPr>
          <p:nvPr/>
        </p:nvPicPr>
        <p:blipFill>
          <a:blip r:embed="rId2">
            <a:alphaModFix amt="20000"/>
            <a:extLst/>
          </a:blip>
          <a:stretch>
            <a:fillRect/>
          </a:stretch>
        </p:blipFill>
        <p:spPr>
          <a:xfrm>
            <a:off x="-671258" y="-568673"/>
            <a:ext cx="6367274" cy="6366435"/>
          </a:xfrm>
          <a:prstGeom prst="rect">
            <a:avLst/>
          </a:prstGeom>
          <a:ln w="12700">
            <a:miter lim="400000"/>
          </a:ln>
        </p:spPr>
      </p:pic>
      <p:sp>
        <p:nvSpPr>
          <p:cNvPr id="160" name="Data and Lab Management"/>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Data and Lab Management</a:t>
            </a:r>
          </a:p>
        </p:txBody>
      </p:sp>
      <p:pic>
        <p:nvPicPr>
          <p:cNvPr id="161" name="Image" descr="Image"/>
          <p:cNvPicPr>
            <a:picLocks noChangeAspect="1"/>
          </p:cNvPicPr>
          <p:nvPr/>
        </p:nvPicPr>
        <p:blipFill>
          <a:blip r:embed="rId3">
            <a:extLst/>
          </a:blip>
          <a:stretch>
            <a:fillRect/>
          </a:stretch>
        </p:blipFill>
        <p:spPr>
          <a:xfrm>
            <a:off x="19562365" y="790198"/>
            <a:ext cx="4264225" cy="756404"/>
          </a:xfrm>
          <a:prstGeom prst="rect">
            <a:avLst/>
          </a:prstGeom>
          <a:ln w="12700">
            <a:miter lim="400000"/>
          </a:ln>
        </p:spPr>
      </p:pic>
      <p:pic>
        <p:nvPicPr>
          <p:cNvPr id="162" name="Image" descr="Image"/>
          <p:cNvPicPr>
            <a:picLocks noChangeAspect="1"/>
          </p:cNvPicPr>
          <p:nvPr/>
        </p:nvPicPr>
        <p:blipFill>
          <a:blip r:embed="rId4">
            <a:extLst/>
          </a:blip>
          <a:stretch>
            <a:fillRect/>
          </a:stretch>
        </p:blipFill>
        <p:spPr>
          <a:xfrm>
            <a:off x="18047493" y="1848039"/>
            <a:ext cx="5806282" cy="774322"/>
          </a:xfrm>
          <a:prstGeom prst="rect">
            <a:avLst/>
          </a:prstGeom>
          <a:ln w="12700">
            <a:miter lim="400000"/>
          </a:ln>
        </p:spPr>
      </p:pic>
      <p:sp>
        <p:nvSpPr>
          <p:cNvPr id="163" name="Having finished the 2-Minute Challenge with your group, think about the overall themes as you compare responses.…"/>
          <p:cNvSpPr txBox="1"/>
          <p:nvPr>
            <p:ph type="body" idx="4294967295"/>
          </p:nvPr>
        </p:nvSpPr>
        <p:spPr>
          <a:xfrm>
            <a:off x="2714580" y="3555623"/>
            <a:ext cx="18954840" cy="7870939"/>
          </a:xfrm>
          <a:prstGeom prst="rect">
            <a:avLst/>
          </a:prstGeom>
        </p:spPr>
        <p:txBody>
          <a:bodyPr lIns="121899" tIns="121899" rIns="121899" bIns="121899" anchor="t"/>
          <a:lstStyle/>
          <a:p>
            <a:pPr marL="0" indent="0" defTabSz="632579">
              <a:spcBef>
                <a:spcPts val="4500"/>
              </a:spcBef>
              <a:buClr>
                <a:srgbClr val="424242"/>
              </a:buClr>
              <a:buSzTx/>
              <a:buFont typeface="Helvetica"/>
              <a:buNone/>
              <a:defRPr sz="3850"/>
            </a:pPr>
            <a:r>
              <a:t>Having finished the 2-Minute Challenge with your group, think about the overall themes as you compare responses.  </a:t>
            </a:r>
            <a:endParaRPr sz="1386"/>
          </a:p>
          <a:p>
            <a:pPr marL="0" indent="0" defTabSz="632579">
              <a:spcBef>
                <a:spcPts val="4500"/>
              </a:spcBef>
              <a:buClr>
                <a:srgbClr val="424242"/>
              </a:buClr>
              <a:buSzTx/>
              <a:buFont typeface="Helvetica"/>
              <a:buNone/>
              <a:defRPr sz="3850"/>
            </a:pPr>
            <a:r>
              <a:t>With your small group, discuss the following (10-15 Minutes):</a:t>
            </a:r>
            <a:endParaRPr sz="1386"/>
          </a:p>
          <a:p>
            <a:pPr marL="1037272" indent="-887330" defTabSz="632579">
              <a:spcBef>
                <a:spcPts val="4500"/>
              </a:spcBef>
              <a:buClr>
                <a:srgbClr val="424242"/>
              </a:buClr>
              <a:buSzPts val="3800"/>
              <a:buFont typeface="Helvetica"/>
              <a:buChar char="●"/>
              <a:defRPr sz="3850"/>
            </a:pPr>
            <a:r>
              <a:t>What portion of your responses were finding support for the stress? What portion were about fear of raising unwanted conclusions and possible reprisals.</a:t>
            </a:r>
          </a:p>
          <a:p>
            <a:pPr marL="1037272" indent="-887330" defTabSz="632579">
              <a:spcBef>
                <a:spcPts val="4500"/>
              </a:spcBef>
              <a:buClr>
                <a:srgbClr val="424242"/>
              </a:buClr>
              <a:buSzPts val="3800"/>
              <a:buFont typeface="Helvetica"/>
              <a:buChar char="●"/>
              <a:defRPr sz="3850"/>
            </a:pPr>
            <a:r>
              <a:t>What portion of your responses were regarding the process moving forward? </a:t>
            </a:r>
          </a:p>
          <a:p>
            <a:pPr marL="1037272" indent="-887330" defTabSz="632579">
              <a:spcBef>
                <a:spcPts val="4500"/>
              </a:spcBef>
              <a:buClr>
                <a:srgbClr val="424242"/>
              </a:buClr>
              <a:buSzPts val="3800"/>
              <a:buFont typeface="Helvetica"/>
              <a:buChar char="●"/>
              <a:defRPr sz="3850"/>
            </a:pPr>
            <a:r>
              <a:t>How different were the proportions of your responses compared to your other group members?  What can you learn from that?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9EB7DC"/>
            </a:gs>
          </a:gsLst>
          <a:lin ang="5400000" scaled="0"/>
        </a:gradFill>
      </p:bgPr>
    </p:bg>
    <p:spTree>
      <p:nvGrpSpPr>
        <p:cNvPr id="1" name=""/>
        <p:cNvGrpSpPr/>
        <p:nvPr/>
      </p:nvGrpSpPr>
      <p:grpSpPr>
        <a:xfrm>
          <a:off x="0" y="0"/>
          <a:ext cx="0" cy="0"/>
          <a:chOff x="0" y="0"/>
          <a:chExt cx="0" cy="0"/>
        </a:xfrm>
      </p:grpSpPr>
      <p:pic>
        <p:nvPicPr>
          <p:cNvPr id="165"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66" name="Image" descr="Image"/>
          <p:cNvPicPr>
            <a:picLocks noChangeAspect="1"/>
          </p:cNvPicPr>
          <p:nvPr/>
        </p:nvPicPr>
        <p:blipFill>
          <a:blip r:embed="rId3">
            <a:extLst/>
          </a:blip>
          <a:stretch>
            <a:fillRect/>
          </a:stretch>
        </p:blipFill>
        <p:spPr>
          <a:xfrm>
            <a:off x="19684689" y="611723"/>
            <a:ext cx="4310219" cy="712625"/>
          </a:xfrm>
          <a:prstGeom prst="rect">
            <a:avLst/>
          </a:prstGeom>
          <a:ln w="12700">
            <a:miter lim="400000"/>
          </a:ln>
        </p:spPr>
      </p:pic>
      <p:sp>
        <p:nvSpPr>
          <p:cNvPr id="167"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Lab Manual Discussion Questions</a:t>
            </a:r>
          </a:p>
        </p:txBody>
      </p:sp>
      <p:sp>
        <p:nvSpPr>
          <p:cNvPr id="168" name="This scene focuses on lab protocols and data management.…"/>
          <p:cNvSpPr txBox="1"/>
          <p:nvPr>
            <p:ph type="body" sz="half" idx="4294967295"/>
          </p:nvPr>
        </p:nvSpPr>
        <p:spPr>
          <a:xfrm>
            <a:off x="3605207" y="3435606"/>
            <a:ext cx="17173586" cy="6844788"/>
          </a:xfrm>
          <a:prstGeom prst="rect">
            <a:avLst/>
          </a:prstGeom>
        </p:spPr>
        <p:txBody>
          <a:bodyPr lIns="121899" tIns="121899" rIns="121899" bIns="121899" anchor="t"/>
          <a:lstStyle/>
          <a:p>
            <a:pPr marL="0" indent="0" defTabSz="665440">
              <a:spcBef>
                <a:spcPts val="4700"/>
              </a:spcBef>
              <a:buClr>
                <a:srgbClr val="424242"/>
              </a:buClr>
              <a:buSzTx/>
              <a:buFont typeface="Helvetica"/>
              <a:buNone/>
              <a:defRPr sz="4050"/>
            </a:pPr>
            <a:r>
              <a:t>This scene focuses on lab protocols and data management. </a:t>
            </a:r>
            <a:endParaRPr sz="1458"/>
          </a:p>
          <a:p>
            <a:pPr marL="0" indent="0" defTabSz="665440">
              <a:spcBef>
                <a:spcPts val="4700"/>
              </a:spcBef>
              <a:buClr>
                <a:srgbClr val="424242"/>
              </a:buClr>
              <a:buSzTx/>
              <a:buFont typeface="Helvetica"/>
              <a:buNone/>
              <a:defRPr sz="4050"/>
            </a:pPr>
            <a:r>
              <a:t>In small groups, discuss the following (5-10 Minutes):</a:t>
            </a:r>
            <a:endParaRPr sz="1296"/>
          </a:p>
          <a:p>
            <a:pPr marL="1091156" indent="-933425" defTabSz="665440">
              <a:spcBef>
                <a:spcPts val="4700"/>
              </a:spcBef>
              <a:buClr>
                <a:srgbClr val="424242"/>
              </a:buClr>
              <a:buSzPts val="4000"/>
              <a:buFont typeface="Helvetica"/>
              <a:buChar char="●"/>
              <a:defRPr sz="4050"/>
            </a:pPr>
            <a:r>
              <a:t>For the specific projects in your lab, which of the data domains need the most work?</a:t>
            </a:r>
          </a:p>
          <a:p>
            <a:pPr marL="1091156" indent="-933425" defTabSz="665440">
              <a:spcBef>
                <a:spcPts val="4700"/>
              </a:spcBef>
              <a:buClr>
                <a:srgbClr val="424242"/>
              </a:buClr>
              <a:buSzPts val="4000"/>
              <a:buFont typeface="Helvetica"/>
              <a:buChar char="●"/>
              <a:defRPr sz="4050"/>
            </a:pPr>
            <a:r>
              <a:t>Which of the domains do you imagine being the easiest to address?</a:t>
            </a:r>
          </a:p>
          <a:p>
            <a:pPr marL="1091156" indent="-933425" defTabSz="665440">
              <a:spcBef>
                <a:spcPts val="4700"/>
              </a:spcBef>
              <a:buClr>
                <a:srgbClr val="424242"/>
              </a:buClr>
              <a:buSzPts val="4000"/>
              <a:buFont typeface="Helvetica"/>
              <a:buChar char="●"/>
              <a:defRPr sz="4050"/>
            </a:pPr>
            <a:r>
              <a:t>The most difficult??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