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2.9 Loretta Weighs In v1.00_01_12_04.Still003.jpg" descr="2.9 Loretta Weighs In v1.00_01_12_04.Still003.jpg"/>
          <p:cNvPicPr>
            <a:picLocks noChangeAspect="1"/>
          </p:cNvPicPr>
          <p:nvPr/>
        </p:nvPicPr>
        <p:blipFill>
          <a:blip r:embed="rId2">
            <a:extLst/>
          </a:blip>
          <a:srcRect l="0" t="0" r="0" b="0"/>
          <a:stretch>
            <a:fillRect/>
          </a:stretch>
        </p:blipFill>
        <p:spPr>
          <a:xfrm>
            <a:off x="126801" y="337326"/>
            <a:ext cx="28812373" cy="16206960"/>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2.9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2.9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2.9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2.9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2.9 Loretta Weighs In v1.00_04_37_03.Still001.jpg" descr="2.9 Loretta Weighs In v1.00_04_37_03.Still001.jpg"/>
          <p:cNvPicPr>
            <a:picLocks noChangeAspect="1"/>
          </p:cNvPicPr>
          <p:nvPr/>
        </p:nvPicPr>
        <p:blipFill>
          <a:blip r:embed="rId2">
            <a:extLst/>
          </a:blip>
          <a:srcRect l="0" t="0" r="0" b="0"/>
          <a:stretch>
            <a:fillRect/>
          </a:stretch>
        </p:blipFill>
        <p:spPr>
          <a:xfrm>
            <a:off x="-285638" y="-465535"/>
            <a:ext cx="27477868" cy="15456298"/>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1327574" y="-584438"/>
            <a:ext cx="7765569" cy="7761894"/>
          </a:xfrm>
          <a:prstGeom prst="rect">
            <a:avLst/>
          </a:prstGeom>
          <a:ln w="12700">
            <a:miter lim="400000"/>
          </a:ln>
        </p:spPr>
      </p:pic>
      <p:sp>
        <p:nvSpPr>
          <p:cNvPr id="144" name="Power and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Power and Questions</a:t>
            </a:r>
          </a:p>
        </p:txBody>
      </p:sp>
      <p:pic>
        <p:nvPicPr>
          <p:cNvPr id="145"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46" name="Image" descr="Image"/>
          <p:cNvPicPr>
            <a:picLocks noChangeAspect="1"/>
          </p:cNvPicPr>
          <p:nvPr/>
        </p:nvPicPr>
        <p:blipFill>
          <a:blip r:embed="rId4">
            <a:extLst/>
          </a:blip>
          <a:stretch>
            <a:fillRect/>
          </a:stretch>
        </p:blipFill>
        <p:spPr>
          <a:xfrm>
            <a:off x="18047493" y="1848039"/>
            <a:ext cx="5806282" cy="774322"/>
          </a:xfrm>
          <a:prstGeom prst="rect">
            <a:avLst/>
          </a:prstGeom>
          <a:ln w="12700">
            <a:miter lim="400000"/>
          </a:ln>
        </p:spPr>
      </p:pic>
      <p:sp>
        <p:nvSpPr>
          <p:cNvPr id="147" name="Questions are a powerful communication tool. Different situations warrant different types of questions. Do you need to gain consensus? Diagnose a problem? Learn something new? In this scene, Loretta’s communication strengths lie in listening and asking q"/>
          <p:cNvSpPr txBox="1"/>
          <p:nvPr>
            <p:ph type="body" idx="4294967295"/>
          </p:nvPr>
        </p:nvSpPr>
        <p:spPr>
          <a:xfrm>
            <a:off x="3063532" y="3599172"/>
            <a:ext cx="18256936" cy="7432056"/>
          </a:xfrm>
          <a:prstGeom prst="rect">
            <a:avLst/>
          </a:prstGeom>
        </p:spPr>
        <p:txBody>
          <a:bodyPr lIns="121899" tIns="121899" rIns="121899" bIns="121899" anchor="t"/>
          <a:lstStyle/>
          <a:p>
            <a:pPr marL="0" indent="0" defTabSz="550425">
              <a:spcBef>
                <a:spcPts val="3900"/>
              </a:spcBef>
              <a:buClr>
                <a:srgbClr val="424242"/>
              </a:buClr>
              <a:buSzTx/>
              <a:buFont typeface="Helvetica"/>
              <a:buNone/>
              <a:defRPr sz="3350"/>
            </a:pPr>
            <a:r>
              <a:t>Questions are a powerful communication tool. Different situations warrant different types of questions. Do you need to gain consensus? Diagnose a problem? Learn something new? In this scene, Loretta’s communication strengths lie in listening and asking questions. She's able to connect with Alex by observing his discomfort and asking the right questions. </a:t>
            </a:r>
            <a:endParaRPr sz="1206"/>
          </a:p>
          <a:p>
            <a:pPr marL="0" indent="0" defTabSz="550425">
              <a:spcBef>
                <a:spcPts val="3900"/>
              </a:spcBef>
              <a:buClr>
                <a:srgbClr val="424242"/>
              </a:buClr>
              <a:buSzTx/>
              <a:buFont typeface="Helvetica"/>
              <a:buNone/>
              <a:defRPr sz="3350"/>
            </a:pPr>
            <a:r>
              <a:t>Discuss the following questions in your small groups (10-15 Minutes):</a:t>
            </a:r>
            <a:endParaRPr sz="1206"/>
          </a:p>
          <a:p>
            <a:pPr marL="999073" indent="-868604" defTabSz="550425">
              <a:spcBef>
                <a:spcPts val="3900"/>
              </a:spcBef>
              <a:buClr>
                <a:srgbClr val="424242"/>
              </a:buClr>
              <a:buSzPts val="3300"/>
              <a:buFont typeface="Helvetica"/>
              <a:buChar char="●"/>
              <a:defRPr sz="3350"/>
            </a:pPr>
            <a:r>
              <a:t>Think about the last substantive question you were asked. Was it confrontational, influential, problem-solving, curious, or some combination of these? If the question didn't quite work (e.g., the purpose wasn't clear, or it made you feel uncertain in your response, or it felt aggressive), how would you re-phrase that question to be a more effective one?</a:t>
            </a:r>
            <a:endParaRPr sz="804"/>
          </a:p>
          <a:p>
            <a:pPr marL="999073" indent="-868604" defTabSz="550425">
              <a:spcBef>
                <a:spcPts val="3900"/>
              </a:spcBef>
              <a:buClr>
                <a:srgbClr val="424242"/>
              </a:buClr>
              <a:buSzPts val="3300"/>
              <a:buFont typeface="Helvetica"/>
              <a:buChar char="●"/>
              <a:defRPr sz="3350"/>
            </a:pPr>
            <a:r>
              <a:t>What did the last question you were asked help you learn?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alphaModFix amt="20000"/>
            <a:extLst/>
          </a:blip>
          <a:stretch>
            <a:fillRect/>
          </a:stretch>
        </p:blipFill>
        <p:spPr>
          <a:xfrm>
            <a:off x="-1327574" y="-584438"/>
            <a:ext cx="7765569" cy="7761894"/>
          </a:xfrm>
          <a:prstGeom prst="rect">
            <a:avLst/>
          </a:prstGeom>
          <a:ln w="12700">
            <a:miter lim="400000"/>
          </a:ln>
        </p:spPr>
      </p:pic>
      <p:sp>
        <p:nvSpPr>
          <p:cNvPr id="150" name="Power and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Power and Questions</a:t>
            </a:r>
          </a:p>
        </p:txBody>
      </p:sp>
      <p:pic>
        <p:nvPicPr>
          <p:cNvPr id="151" name="Image" descr="Image"/>
          <p:cNvPicPr>
            <a:picLocks noChangeAspect="1"/>
          </p:cNvPicPr>
          <p:nvPr/>
        </p:nvPicPr>
        <p:blipFill>
          <a:blip r:embed="rId3">
            <a:extLst/>
          </a:blip>
          <a:stretch>
            <a:fillRect/>
          </a:stretch>
        </p:blipFill>
        <p:spPr>
          <a:xfrm>
            <a:off x="19562365" y="790198"/>
            <a:ext cx="4264225" cy="756404"/>
          </a:xfrm>
          <a:prstGeom prst="rect">
            <a:avLst/>
          </a:prstGeom>
          <a:ln w="12700">
            <a:miter lim="400000"/>
          </a:ln>
        </p:spPr>
      </p:pic>
      <p:pic>
        <p:nvPicPr>
          <p:cNvPr id="152" name="Image" descr="Image"/>
          <p:cNvPicPr>
            <a:picLocks noChangeAspect="1"/>
          </p:cNvPicPr>
          <p:nvPr/>
        </p:nvPicPr>
        <p:blipFill>
          <a:blip r:embed="rId4">
            <a:extLst/>
          </a:blip>
          <a:stretch>
            <a:fillRect/>
          </a:stretch>
        </p:blipFill>
        <p:spPr>
          <a:xfrm>
            <a:off x="18047493" y="1848039"/>
            <a:ext cx="5806282" cy="774322"/>
          </a:xfrm>
          <a:prstGeom prst="rect">
            <a:avLst/>
          </a:prstGeom>
          <a:ln w="12700">
            <a:miter lim="400000"/>
          </a:ln>
        </p:spPr>
      </p:pic>
      <p:sp>
        <p:nvSpPr>
          <p:cNvPr id="153" name="Share one or two key takeaways from your small group discussion with the whole group (5-10 Minutes).…"/>
          <p:cNvSpPr txBox="1"/>
          <p:nvPr>
            <p:ph type="body" sz="half" idx="4294967295"/>
          </p:nvPr>
        </p:nvSpPr>
        <p:spPr>
          <a:xfrm>
            <a:off x="4074769" y="3649972"/>
            <a:ext cx="16234462" cy="7432056"/>
          </a:xfrm>
          <a:prstGeom prst="rect">
            <a:avLst/>
          </a:prstGeom>
        </p:spPr>
        <p:txBody>
          <a:bodyPr lIns="121899" tIns="121899" rIns="121899" bIns="121899" anchor="t"/>
          <a:lstStyle/>
          <a:p>
            <a:pPr marL="0" indent="0" defTabSz="722947">
              <a:spcBef>
                <a:spcPts val="5100"/>
              </a:spcBef>
              <a:buClr>
                <a:srgbClr val="424242"/>
              </a:buClr>
              <a:buSzTx/>
              <a:buFont typeface="Helvetica"/>
              <a:buNone/>
              <a:defRPr sz="4400"/>
            </a:pPr>
            <a:r>
              <a:t>Share one or two key takeaways from your small group discussion with the whole group (5-10 Minutes).</a:t>
            </a:r>
            <a:endParaRPr sz="1584"/>
          </a:p>
          <a:p>
            <a:pPr marL="0" indent="0" defTabSz="722947">
              <a:spcBef>
                <a:spcPts val="5100"/>
              </a:spcBef>
              <a:buClr>
                <a:srgbClr val="424242"/>
              </a:buClr>
              <a:buSzTx/>
              <a:buFont typeface="Helvetica"/>
              <a:buNone/>
              <a:defRPr sz="4400"/>
            </a:pPr>
            <a:r>
              <a:t>As a large group, discuss (5-10 Minutes):</a:t>
            </a:r>
            <a:endParaRPr sz="1584"/>
          </a:p>
          <a:p>
            <a:pPr marL="838200" indent="-838200" defTabSz="722947">
              <a:spcBef>
                <a:spcPts val="5100"/>
              </a:spcBef>
              <a:buClr>
                <a:srgbClr val="424242"/>
              </a:buClr>
              <a:buSzPts val="4300"/>
              <a:buFont typeface="Helvetica"/>
              <a:buChar char="●"/>
              <a:defRPr sz="4400"/>
            </a:pPr>
            <a:r>
              <a:t>Thinking back to feedback you've received when you made a mistake, how might that feedback have been more effective if posed in question form? </a:t>
            </a:r>
          </a:p>
          <a:p>
            <a:pPr marL="838200" indent="-838200" defTabSz="722947">
              <a:spcBef>
                <a:spcPts val="5100"/>
              </a:spcBef>
              <a:buClr>
                <a:srgbClr val="424242"/>
              </a:buClr>
              <a:buSzPts val="4300"/>
              <a:buFont typeface="Helvetica"/>
              <a:buChar char="●"/>
              <a:defRPr sz="4400"/>
            </a:pPr>
            <a:r>
              <a:t>How might an approach of questioning, rather than telling, help you better learn from your mistake?</a:t>
            </a:r>
          </a:p>
        </p:txBody>
      </p:sp>
      <p:sp>
        <p:nvSpPr>
          <p:cNvPr id="154" name="Large Group Discussion"/>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Large Group Discussion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alphaModFix amt="20000"/>
            <a:extLst/>
          </a:blip>
          <a:stretch>
            <a:fillRect/>
          </a:stretch>
        </p:blipFill>
        <p:spPr>
          <a:xfrm>
            <a:off x="-1327574" y="-584438"/>
            <a:ext cx="7765569" cy="7761894"/>
          </a:xfrm>
          <a:prstGeom prst="rect">
            <a:avLst/>
          </a:prstGeom>
          <a:ln w="12700">
            <a:miter lim="400000"/>
          </a:ln>
        </p:spPr>
      </p:pic>
      <p:pic>
        <p:nvPicPr>
          <p:cNvPr id="157"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58" name="Practice – Asking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Practice – Asking Questions</a:t>
            </a:r>
          </a:p>
        </p:txBody>
      </p:sp>
      <p:pic>
        <p:nvPicPr>
          <p:cNvPr id="159" name="Image" descr="Image"/>
          <p:cNvPicPr>
            <a:picLocks noChangeAspect="1"/>
          </p:cNvPicPr>
          <p:nvPr/>
        </p:nvPicPr>
        <p:blipFill>
          <a:blip r:embed="rId4">
            <a:extLst/>
          </a:blip>
          <a:stretch>
            <a:fillRect/>
          </a:stretch>
        </p:blipFill>
        <p:spPr>
          <a:xfrm>
            <a:off x="19081061" y="1509091"/>
            <a:ext cx="4823515" cy="797489"/>
          </a:xfrm>
          <a:prstGeom prst="rect">
            <a:avLst/>
          </a:prstGeom>
          <a:ln w="12700">
            <a:miter lim="400000"/>
          </a:ln>
        </p:spPr>
      </p:pic>
      <p:pic>
        <p:nvPicPr>
          <p:cNvPr id="160" name="Picture 4" descr="Picture 4"/>
          <p:cNvPicPr>
            <a:picLocks noChangeAspect="1"/>
          </p:cNvPicPr>
          <p:nvPr/>
        </p:nvPicPr>
        <p:blipFill>
          <a:blip r:embed="rId5">
            <a:extLst/>
          </a:blip>
          <a:stretch>
            <a:fillRect/>
          </a:stretch>
        </p:blipFill>
        <p:spPr>
          <a:xfrm>
            <a:off x="4937035" y="2887340"/>
            <a:ext cx="14509930" cy="5953665"/>
          </a:xfrm>
          <a:prstGeom prst="rect">
            <a:avLst/>
          </a:prstGeom>
          <a:ln w="12700">
            <a:miter lim="400000"/>
          </a:ln>
        </p:spPr>
      </p:pic>
      <p:sp>
        <p:nvSpPr>
          <p:cNvPr id="161" name="Consider a situation you are facing at work. Write one type of question from each category that you could use in a conversation.…"/>
          <p:cNvSpPr txBox="1"/>
          <p:nvPr>
            <p:ph type="body" sz="quarter" idx="4294967295"/>
          </p:nvPr>
        </p:nvSpPr>
        <p:spPr>
          <a:xfrm>
            <a:off x="3102961" y="9421765"/>
            <a:ext cx="18178078" cy="2521714"/>
          </a:xfrm>
          <a:prstGeom prst="rect">
            <a:avLst/>
          </a:prstGeom>
        </p:spPr>
        <p:txBody>
          <a:bodyPr lIns="121899" tIns="121899" rIns="121899" bIns="121899" anchor="t"/>
          <a:lstStyle/>
          <a:p>
            <a:pPr lvl="1" marL="0" indent="173736" defTabSz="624363">
              <a:spcBef>
                <a:spcPts val="4400"/>
              </a:spcBef>
              <a:buSzTx/>
              <a:buNone/>
              <a:defRPr sz="3800"/>
            </a:pPr>
            <a:r>
              <a:t>Consider a situation you are facing at work. Write one type of question from each category that you could use in a conversation.</a:t>
            </a:r>
            <a:endParaRPr sz="1368"/>
          </a:p>
          <a:p>
            <a:pPr marL="0" indent="0" defTabSz="624363">
              <a:spcBef>
                <a:spcPts val="4400"/>
              </a:spcBef>
              <a:buClr>
                <a:srgbClr val="424242"/>
              </a:buClr>
              <a:buSzTx/>
              <a:buFont typeface="Helvetica"/>
              <a:buNone/>
              <a:defRPr sz="3800"/>
            </a:pPr>
            <a:r>
              <a:t>Share your questions/situations with your groups (10-15 Minutes)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alphaModFix amt="20000"/>
            <a:extLst/>
          </a:blip>
          <a:stretch>
            <a:fillRect/>
          </a:stretch>
        </p:blipFill>
        <p:spPr>
          <a:xfrm>
            <a:off x="-1327574" y="-584438"/>
            <a:ext cx="7765569" cy="7761894"/>
          </a:xfrm>
          <a:prstGeom prst="rect">
            <a:avLst/>
          </a:prstGeom>
          <a:ln w="12700">
            <a:miter lim="400000"/>
          </a:ln>
        </p:spPr>
      </p:pic>
      <p:pic>
        <p:nvPicPr>
          <p:cNvPr id="164"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65" name="Practice – Asking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Practice – Asking Questions</a:t>
            </a:r>
          </a:p>
        </p:txBody>
      </p:sp>
      <p:pic>
        <p:nvPicPr>
          <p:cNvPr id="166" name="Image" descr="Image"/>
          <p:cNvPicPr>
            <a:picLocks noChangeAspect="1"/>
          </p:cNvPicPr>
          <p:nvPr/>
        </p:nvPicPr>
        <p:blipFill>
          <a:blip r:embed="rId4">
            <a:extLst/>
          </a:blip>
          <a:stretch>
            <a:fillRect/>
          </a:stretch>
        </p:blipFill>
        <p:spPr>
          <a:xfrm>
            <a:off x="19081061" y="1509091"/>
            <a:ext cx="4823515" cy="797489"/>
          </a:xfrm>
          <a:prstGeom prst="rect">
            <a:avLst/>
          </a:prstGeom>
          <a:ln w="12700">
            <a:miter lim="400000"/>
          </a:ln>
        </p:spPr>
      </p:pic>
      <p:sp>
        <p:nvSpPr>
          <p:cNvPr id="167" name="Now, put yourself in the position of a principal investigator or senior researcher:…"/>
          <p:cNvSpPr txBox="1"/>
          <p:nvPr>
            <p:ph type="body" idx="4294967295"/>
          </p:nvPr>
        </p:nvSpPr>
        <p:spPr>
          <a:xfrm>
            <a:off x="2505757" y="3227039"/>
            <a:ext cx="19802090" cy="8562945"/>
          </a:xfrm>
          <a:prstGeom prst="rect">
            <a:avLst/>
          </a:prstGeom>
        </p:spPr>
        <p:txBody>
          <a:bodyPr lIns="121899" tIns="121899" rIns="121899" bIns="121899" anchor="t"/>
          <a:lstStyle/>
          <a:p>
            <a:pPr marL="0" indent="0" defTabSz="591502">
              <a:spcBef>
                <a:spcPts val="4200"/>
              </a:spcBef>
              <a:buClr>
                <a:srgbClr val="424242"/>
              </a:buClr>
              <a:buSzTx/>
              <a:buFont typeface="Helvetica"/>
              <a:buNone/>
              <a:defRPr sz="3600"/>
            </a:pPr>
            <a:r>
              <a:t>Now, put yourself in the position of a principal investigator or senior researcher:</a:t>
            </a:r>
            <a:endParaRPr sz="864"/>
          </a:p>
          <a:p>
            <a:pPr marL="685800" indent="-685800" defTabSz="591502">
              <a:spcBef>
                <a:spcPts val="1600"/>
              </a:spcBef>
              <a:buClr>
                <a:srgbClr val="424242"/>
              </a:buClr>
              <a:buSzPts val="3600"/>
              <a:buFont typeface="Helvetica"/>
              <a:buChar char="●"/>
              <a:defRPr sz="3600"/>
            </a:pPr>
            <a:r>
              <a:t>You have just been approached by two graduate students who have not been delivering.</a:t>
            </a:r>
            <a:endParaRPr sz="864"/>
          </a:p>
          <a:p>
            <a:pPr marL="685800" indent="-685800" defTabSz="591502">
              <a:spcBef>
                <a:spcPts val="1600"/>
              </a:spcBef>
              <a:buClr>
                <a:srgbClr val="424242"/>
              </a:buClr>
              <a:buSzPts val="3600"/>
              <a:buFont typeface="Helvetica"/>
              <a:buChar char="●"/>
              <a:defRPr sz="3600"/>
            </a:pPr>
            <a:r>
              <a:t>One of the students is new, and the other student has a track record of underperforming.</a:t>
            </a:r>
            <a:endParaRPr sz="864"/>
          </a:p>
          <a:p>
            <a:pPr marL="685800" indent="-685800" defTabSz="591502">
              <a:spcBef>
                <a:spcPts val="1600"/>
              </a:spcBef>
              <a:buClr>
                <a:srgbClr val="424242"/>
              </a:buClr>
              <a:buSzPts val="3600"/>
              <a:buFont typeface="Helvetica"/>
              <a:buChar char="●"/>
              <a:defRPr sz="3600"/>
            </a:pPr>
            <a:r>
              <a:t>Instead of solving their own problem, the students are asking you to take the valuable research time of a senior post doc to help them. </a:t>
            </a:r>
            <a:endParaRPr sz="864"/>
          </a:p>
          <a:p>
            <a:pPr marL="685800" indent="-685800" defTabSz="591502">
              <a:spcBef>
                <a:spcPts val="1600"/>
              </a:spcBef>
              <a:buClr>
                <a:srgbClr val="424242"/>
              </a:buClr>
              <a:buSzPts val="3600"/>
              <a:buFont typeface="Helvetica"/>
              <a:buChar char="●"/>
              <a:defRPr sz="3600"/>
            </a:pPr>
            <a:r>
              <a:t>Consider the four categories of questions, and what you need from these two students.</a:t>
            </a:r>
            <a:br/>
            <a:endParaRPr i="1" sz="1440">
              <a:latin typeface="Nunito"/>
              <a:ea typeface="Nunito"/>
              <a:cs typeface="Nunito"/>
              <a:sym typeface="Nunito"/>
            </a:endParaRPr>
          </a:p>
          <a:p>
            <a:pPr marL="0" indent="0" defTabSz="591502">
              <a:spcBef>
                <a:spcPts val="1600"/>
              </a:spcBef>
              <a:buClr>
                <a:srgbClr val="424242"/>
              </a:buClr>
              <a:buSzTx/>
              <a:buFont typeface="Helvetica"/>
              <a:buNone/>
              <a:defRPr sz="3600"/>
            </a:pPr>
            <a:r>
              <a:t>With your small groups (10 Minutes):</a:t>
            </a:r>
            <a:endParaRPr sz="1440"/>
          </a:p>
          <a:p>
            <a:pPr lvl="1" marL="1210426" indent="-771524" defTabSz="591502">
              <a:spcBef>
                <a:spcPts val="1600"/>
              </a:spcBef>
              <a:buClr>
                <a:srgbClr val="424242"/>
              </a:buClr>
              <a:buSzPts val="3600"/>
              <a:buFont typeface="Helvetica"/>
              <a:buChar char="○"/>
              <a:defRPr sz="3600"/>
            </a:pPr>
            <a:r>
              <a:t>Write out at least two questions you could ask in this scenario to get closer to a resolution and then discuss with your group.</a:t>
            </a:r>
            <a:endParaRPr sz="720"/>
          </a:p>
          <a:p>
            <a:pPr lvl="1" marL="1210426" indent="-771524" defTabSz="591502">
              <a:spcBef>
                <a:spcPts val="1600"/>
              </a:spcBef>
              <a:buClr>
                <a:srgbClr val="424242"/>
              </a:buClr>
              <a:buSzPts val="3600"/>
              <a:buFont typeface="Helvetica"/>
              <a:buChar char="○"/>
              <a:defRPr sz="3600"/>
            </a:pPr>
            <a:r>
              <a:t>Note and discuss which category the questions fall into</a:t>
            </a:r>
            <a:endParaRPr sz="720"/>
          </a:p>
          <a:p>
            <a:pPr lvl="2" marL="1649326" indent="-771525" defTabSz="591502">
              <a:spcBef>
                <a:spcPts val="1600"/>
              </a:spcBef>
              <a:buClr>
                <a:srgbClr val="424242"/>
              </a:buClr>
              <a:buSzPts val="3600"/>
              <a:buFont typeface="Helvetica"/>
              <a:buChar char="■"/>
              <a:defRPr sz="3600"/>
            </a:pPr>
            <a:r>
              <a:t>(1) Confrontational, (2) Influential, (3) Problem-solving, (4) Curious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3B394"/>
            </a:gs>
          </a:gsLst>
          <a:lin ang="5400000" scaled="0"/>
        </a:gradFill>
      </p:bgPr>
    </p:bg>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0" name="Image" descr="Image"/>
          <p:cNvPicPr>
            <a:picLocks noChangeAspect="1"/>
          </p:cNvPicPr>
          <p:nvPr/>
        </p:nvPicPr>
        <p:blipFill>
          <a:blip r:embed="rId3">
            <a:extLst/>
          </a:blip>
          <a:stretch>
            <a:fillRect/>
          </a:stretch>
        </p:blipFill>
        <p:spPr>
          <a:xfrm>
            <a:off x="18995581" y="667108"/>
            <a:ext cx="4934836" cy="703455"/>
          </a:xfrm>
          <a:prstGeom prst="rect">
            <a:avLst/>
          </a:prstGeom>
          <a:ln w="12700">
            <a:miter lim="400000"/>
          </a:ln>
        </p:spPr>
      </p:pic>
      <p:sp>
        <p:nvSpPr>
          <p:cNvPr id="171"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Better Science Discussion</a:t>
            </a:r>
          </a:p>
        </p:txBody>
      </p:sp>
      <p:sp>
        <p:nvSpPr>
          <p:cNvPr id="172" name="Key to the topic of this episode is the general disarray of the lab notebooks in the Sorenson Lab.…"/>
          <p:cNvSpPr txBox="1"/>
          <p:nvPr>
            <p:ph type="body" idx="4294967295"/>
          </p:nvPr>
        </p:nvSpPr>
        <p:spPr>
          <a:xfrm>
            <a:off x="2661438" y="2964714"/>
            <a:ext cx="19061124" cy="8700972"/>
          </a:xfrm>
          <a:prstGeom prst="rect">
            <a:avLst/>
          </a:prstGeom>
        </p:spPr>
        <p:txBody>
          <a:bodyPr lIns="121899" tIns="121899" rIns="121899" bIns="121899" anchor="t"/>
          <a:lstStyle/>
          <a:p>
            <a:pPr marL="0" indent="0" defTabSz="714732">
              <a:spcBef>
                <a:spcPts val="5100"/>
              </a:spcBef>
              <a:buClr>
                <a:srgbClr val="424242"/>
              </a:buClr>
              <a:buSzTx/>
              <a:buFont typeface="Helvetica"/>
              <a:buNone/>
              <a:defRPr sz="4350"/>
            </a:pPr>
            <a:r>
              <a:t>Key to the topic of this episode is the general disarray of the lab notebooks in the Sorenson Lab. </a:t>
            </a:r>
            <a:endParaRPr sz="1566"/>
          </a:p>
          <a:p>
            <a:pPr marL="0" indent="0" defTabSz="714732">
              <a:spcBef>
                <a:spcPts val="5100"/>
              </a:spcBef>
              <a:buClr>
                <a:srgbClr val="424242"/>
              </a:buClr>
              <a:buSzTx/>
              <a:buFont typeface="Helvetica"/>
              <a:buNone/>
              <a:defRPr sz="4350"/>
            </a:pPr>
            <a:r>
              <a:t>Discuss the following questions (10-15 Minutes):</a:t>
            </a:r>
            <a:endParaRPr sz="1566"/>
          </a:p>
          <a:p>
            <a:pPr marL="690562" indent="-690562" defTabSz="714732">
              <a:spcBef>
                <a:spcPts val="5100"/>
              </a:spcBef>
              <a:buClr>
                <a:srgbClr val="424242"/>
              </a:buClr>
              <a:buSzPts val="4300"/>
              <a:buFont typeface="Helvetica"/>
              <a:buChar char="●"/>
              <a:defRPr sz="4350"/>
            </a:pPr>
            <a:r>
              <a:t>What controls should be in place to ensure that all relevant information makes it into a lab notebook?</a:t>
            </a:r>
          </a:p>
          <a:p>
            <a:pPr marL="690562" indent="-690562" defTabSz="714732">
              <a:spcBef>
                <a:spcPts val="5100"/>
              </a:spcBef>
              <a:buClr>
                <a:srgbClr val="424242"/>
              </a:buClr>
              <a:buSzPts val="4300"/>
              <a:buFont typeface="Helvetica"/>
              <a:buChar char="●"/>
              <a:defRPr sz="4350"/>
            </a:pPr>
            <a:r>
              <a:t>What IS relevant information [while that might differ project to project, are there any pieces of information that should ALWAYS be included in a lab notebook?]?</a:t>
            </a:r>
          </a:p>
          <a:p>
            <a:pPr marL="690562" indent="-690562" defTabSz="714732">
              <a:spcBef>
                <a:spcPts val="5100"/>
              </a:spcBef>
              <a:buClr>
                <a:srgbClr val="424242"/>
              </a:buClr>
              <a:buSzPts val="4300"/>
              <a:buFont typeface="Helvetica"/>
              <a:buChar char="●"/>
              <a:defRPr sz="4350"/>
            </a:pPr>
            <a:r>
              <a:t>How can lab members hold each other accountable?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5"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76"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7" name="Consider how at the center of these scenes are issues of communication, specifically asking questions and creating a culture of civility and disclosure.…"/>
          <p:cNvSpPr txBox="1"/>
          <p:nvPr>
            <p:ph type="body" sz="half" idx="4294967295"/>
          </p:nvPr>
        </p:nvSpPr>
        <p:spPr>
          <a:xfrm>
            <a:off x="2142226" y="3802219"/>
            <a:ext cx="20099548" cy="6111562"/>
          </a:xfrm>
          <a:prstGeom prst="rect">
            <a:avLst/>
          </a:prstGeom>
        </p:spPr>
        <p:txBody>
          <a:bodyPr lIns="121899" tIns="121899" rIns="121899" bIns="121899" anchor="t"/>
          <a:lstStyle/>
          <a:p>
            <a:pPr marL="0" indent="0" defTabSz="805100">
              <a:spcBef>
                <a:spcPts val="5700"/>
              </a:spcBef>
              <a:buClr>
                <a:srgbClr val="424242"/>
              </a:buClr>
              <a:buSzTx/>
              <a:buFont typeface="Helvetica"/>
              <a:buNone/>
              <a:defRPr sz="4900"/>
            </a:pPr>
            <a:r>
              <a:t>Consider how at the center of these scenes are issues of communication, specifically asking questions and creating a culture of civility and disclosure. </a:t>
            </a:r>
            <a:endParaRPr sz="1764"/>
          </a:p>
          <a:p>
            <a:pPr marL="0" indent="0" defTabSz="805100">
              <a:spcBef>
                <a:spcPts val="5700"/>
              </a:spcBef>
              <a:buClr>
                <a:srgbClr val="424242"/>
              </a:buClr>
              <a:buSzTx/>
              <a:buFont typeface="Helvetica"/>
              <a:buNone/>
              <a:defRPr sz="4900"/>
            </a:pPr>
            <a:r>
              <a:t>In small groups, discuss the following (5-10 Minutes):</a:t>
            </a:r>
            <a:endParaRPr sz="1568"/>
          </a:p>
          <a:p>
            <a:pPr marL="1320164" indent="-1129330" defTabSz="805100">
              <a:spcBef>
                <a:spcPts val="5700"/>
              </a:spcBef>
              <a:buClr>
                <a:srgbClr val="424242"/>
              </a:buClr>
              <a:buSzPts val="4900"/>
              <a:buFont typeface="Helvetica"/>
              <a:buChar char="●"/>
              <a:defRPr sz="4900"/>
            </a:pPr>
            <a:r>
              <a:t>How could this specific aspect of communication -- asking effective questions -- Sbest be addressed in a lab manual?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