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3.1 Heideberg students.jpg" descr="3.1 Heideberg students.jpg"/>
          <p:cNvPicPr>
            <a:picLocks noChangeAspect="1"/>
          </p:cNvPicPr>
          <p:nvPr/>
        </p:nvPicPr>
        <p:blipFill>
          <a:blip r:embed="rId2">
            <a:extLst/>
          </a:blip>
          <a:stretch>
            <a:fillRect/>
          </a:stretch>
        </p:blipFill>
        <p:spPr>
          <a:xfrm>
            <a:off x="-122834" y="-550046"/>
            <a:ext cx="27336611" cy="15376846"/>
          </a:xfrm>
          <a:prstGeom prst="rect">
            <a:avLst/>
          </a:prstGeom>
          <a:ln w="12700">
            <a:miter lim="400000"/>
          </a:ln>
        </p:spPr>
      </p:pic>
      <p:sp>
        <p:nvSpPr>
          <p:cNvPr id="116" name="Rectangle"/>
          <p:cNvSpPr/>
          <p:nvPr/>
        </p:nvSpPr>
        <p:spPr>
          <a:xfrm>
            <a:off x="0" y="-323680"/>
            <a:ext cx="24384000" cy="12342122"/>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3.1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3.1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7"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78"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79" name="Consider how the main conflict between the two labs ultimately stemmed from a single typo in the lab protocols.…"/>
          <p:cNvSpPr txBox="1"/>
          <p:nvPr>
            <p:ph type="body" idx="4294967295"/>
          </p:nvPr>
        </p:nvSpPr>
        <p:spPr>
          <a:xfrm>
            <a:off x="3551628" y="2974735"/>
            <a:ext cx="17280744" cy="7766530"/>
          </a:xfrm>
          <a:prstGeom prst="rect">
            <a:avLst/>
          </a:prstGeom>
        </p:spPr>
        <p:txBody>
          <a:bodyPr lIns="121899" tIns="121899" rIns="121899" bIns="121899" anchor="t"/>
          <a:lstStyle/>
          <a:p>
            <a:pPr marL="0" indent="0" defTabSz="706516">
              <a:spcBef>
                <a:spcPts val="5000"/>
              </a:spcBef>
              <a:buClr>
                <a:srgbClr val="424242"/>
              </a:buClr>
              <a:buSzTx/>
              <a:buFont typeface="Helvetica"/>
              <a:buNone/>
              <a:defRPr sz="4300"/>
            </a:pPr>
            <a:r>
              <a:t>Consider how the main conflict between the two labs ultimately stemmed from a single typo in the lab protocols. </a:t>
            </a:r>
            <a:endParaRPr sz="1548"/>
          </a:p>
          <a:p>
            <a:pPr marL="0" indent="0" defTabSz="706516">
              <a:spcBef>
                <a:spcPts val="5000"/>
              </a:spcBef>
              <a:buClr>
                <a:srgbClr val="424242"/>
              </a:buClr>
              <a:buSzTx/>
              <a:buFont typeface="Helvetica"/>
              <a:buNone/>
              <a:defRPr sz="4300"/>
            </a:pPr>
            <a:r>
              <a:t>In small group Discuss the Following (10 Minutes):</a:t>
            </a:r>
            <a:endParaRPr sz="1376"/>
          </a:p>
          <a:p>
            <a:pPr marL="1158511" indent="-991044" defTabSz="706516">
              <a:spcBef>
                <a:spcPts val="1900"/>
              </a:spcBef>
              <a:buClr>
                <a:srgbClr val="424242"/>
              </a:buClr>
              <a:buSzPts val="4300"/>
              <a:buFont typeface="Helvetica"/>
              <a:buChar char="●"/>
              <a:defRPr sz="4300"/>
            </a:pPr>
            <a:r>
              <a:t>As a group, discuss this question from the logbook: "How do sections in a lab manual “live” so that they are used and can inform daily interactions?“</a:t>
            </a:r>
          </a:p>
          <a:p>
            <a:pPr marL="1158511" indent="-991044" defTabSz="706516">
              <a:spcBef>
                <a:spcPts val="1900"/>
              </a:spcBef>
              <a:buClr>
                <a:srgbClr val="424242"/>
              </a:buClr>
              <a:buSzPts val="4300"/>
              <a:buFont typeface="Helvetica"/>
              <a:buChar char="●"/>
              <a:defRPr sz="4300"/>
            </a:pPr>
            <a:r>
              <a:t>What can be done by leaders in the lab (whether that is the PI or members of the lab) to make sure these sections not only accurately reflect lab interactions, but also shape those interactions?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3.1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3.1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3.1 Malcom Meena Darren.jpg" descr="3.1 Malcom Meena Darren.jpg"/>
          <p:cNvPicPr>
            <a:picLocks noChangeAspect="1"/>
          </p:cNvPicPr>
          <p:nvPr/>
        </p:nvPicPr>
        <p:blipFill>
          <a:blip r:embed="rId2">
            <a:extLst/>
          </a:blip>
          <a:srcRect l="0" t="0" r="0" b="0"/>
          <a:stretch>
            <a:fillRect/>
          </a:stretch>
        </p:blipFill>
        <p:spPr>
          <a:xfrm>
            <a:off x="-1860437" y="-1537584"/>
            <a:ext cx="30678717" cy="17256777"/>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sp>
        <p:nvSpPr>
          <p:cNvPr id="143" name="Wellness and Empathy"/>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Wellness and Empathy</a:t>
            </a:r>
          </a:p>
        </p:txBody>
      </p:sp>
      <p:pic>
        <p:nvPicPr>
          <p:cNvPr id="144" name="Image" descr="Image"/>
          <p:cNvPicPr>
            <a:picLocks noChangeAspect="1"/>
          </p:cNvPicPr>
          <p:nvPr/>
        </p:nvPicPr>
        <p:blipFill>
          <a:blip r:embed="rId2">
            <a:extLst/>
          </a:blip>
          <a:stretch>
            <a:fillRect/>
          </a:stretch>
        </p:blipFill>
        <p:spPr>
          <a:xfrm>
            <a:off x="19562365" y="558752"/>
            <a:ext cx="4264225" cy="756404"/>
          </a:xfrm>
          <a:prstGeom prst="rect">
            <a:avLst/>
          </a:prstGeom>
          <a:ln w="12700">
            <a:miter lim="400000"/>
          </a:ln>
        </p:spPr>
      </p:pic>
      <p:pic>
        <p:nvPicPr>
          <p:cNvPr id="145" name="Image" descr="Image"/>
          <p:cNvPicPr>
            <a:picLocks noChangeAspect="1"/>
          </p:cNvPicPr>
          <p:nvPr/>
        </p:nvPicPr>
        <p:blipFill>
          <a:blip r:embed="rId3">
            <a:extLst/>
          </a:blip>
          <a:stretch>
            <a:fillRect/>
          </a:stretch>
        </p:blipFill>
        <p:spPr>
          <a:xfrm>
            <a:off x="19279968" y="1529633"/>
            <a:ext cx="4575018" cy="756405"/>
          </a:xfrm>
          <a:prstGeom prst="rect">
            <a:avLst/>
          </a:prstGeom>
          <a:ln w="12700">
            <a:miter lim="400000"/>
          </a:ln>
        </p:spPr>
      </p:pic>
      <p:sp>
        <p:nvSpPr>
          <p:cNvPr id="146" name="Malcolm Heideberg tells his lab that Harold has left without mentioning why, though some lab members– including Meena–know the truth. Think back to the logbook activities for Episodes 1.7 (Listening as Leadership), 2.9 (Power and Questions), and 2.10 (Re"/>
          <p:cNvSpPr txBox="1"/>
          <p:nvPr>
            <p:ph type="body" idx="4294967295"/>
          </p:nvPr>
        </p:nvSpPr>
        <p:spPr>
          <a:xfrm>
            <a:off x="1738399" y="3171866"/>
            <a:ext cx="21595052" cy="8670702"/>
          </a:xfrm>
          <a:prstGeom prst="rect">
            <a:avLst/>
          </a:prstGeom>
        </p:spPr>
        <p:txBody>
          <a:bodyPr lIns="121899" tIns="121899" rIns="121899" bIns="121899" anchor="t"/>
          <a:lstStyle/>
          <a:p>
            <a:pPr marL="0" indent="0" defTabSz="607933">
              <a:spcBef>
                <a:spcPts val="4300"/>
              </a:spcBef>
              <a:buClr>
                <a:srgbClr val="424242"/>
              </a:buClr>
              <a:buSzTx/>
              <a:buFont typeface="Helvetica"/>
              <a:buNone/>
              <a:defRPr sz="3700"/>
            </a:pPr>
            <a:r>
              <a:t>Malcolm Heideberg tells his lab that Harold has left without mentioning why, though some lab members– including Meena–know the truth. Think back to the logbook activities for Episodes 1.7 (Listening as Leadership), 2.9 (Power and Questions), and 2.10 (Recognizing Others' Stress). Knowing what you know now about the costs to Harold of the Heideberg lab culture, discuss what you might have said to the Harold you met in episode 2.7.</a:t>
            </a:r>
            <a:endParaRPr sz="1332"/>
          </a:p>
          <a:p>
            <a:pPr marL="0" indent="0" defTabSz="607933">
              <a:spcBef>
                <a:spcPts val="4300"/>
              </a:spcBef>
              <a:buClr>
                <a:srgbClr val="424242"/>
              </a:buClr>
              <a:buSzTx/>
              <a:buFont typeface="Helvetica"/>
              <a:buNone/>
              <a:defRPr sz="3700"/>
            </a:pPr>
            <a:r>
              <a:t>Discuss the following questions in your small groups (10-15 Minutes):</a:t>
            </a:r>
            <a:endParaRPr sz="1332"/>
          </a:p>
          <a:p>
            <a:pPr marL="1167410" indent="-1023311" defTabSz="607933">
              <a:spcBef>
                <a:spcPts val="1700"/>
              </a:spcBef>
              <a:buClr>
                <a:srgbClr val="424242"/>
              </a:buClr>
              <a:buSzPts val="3700"/>
              <a:buFont typeface="Helvetica"/>
              <a:buChar char="●"/>
              <a:defRPr sz="3700"/>
            </a:pPr>
            <a:r>
              <a:t>What can a lab group reasonably do to respond to instances like what happened to Harold? </a:t>
            </a:r>
            <a:endParaRPr sz="814"/>
          </a:p>
          <a:p>
            <a:pPr marL="1167410" indent="-1023311" defTabSz="607933">
              <a:spcBef>
                <a:spcPts val="1700"/>
              </a:spcBef>
              <a:buClr>
                <a:srgbClr val="424242"/>
              </a:buClr>
              <a:buSzPts val="3700"/>
              <a:buFont typeface="Helvetica"/>
              <a:buChar char="●"/>
              <a:defRPr sz="3700"/>
            </a:pPr>
            <a:r>
              <a:t>What might taking stock of lab culture look like in reality?</a:t>
            </a:r>
            <a:endParaRPr sz="814"/>
          </a:p>
          <a:p>
            <a:pPr marL="1167410" indent="-1023311" defTabSz="607933">
              <a:spcBef>
                <a:spcPts val="1700"/>
              </a:spcBef>
              <a:buClr>
                <a:srgbClr val="424242"/>
              </a:buClr>
              <a:buSzPts val="3700"/>
              <a:buFont typeface="Helvetica"/>
              <a:buChar char="●"/>
              <a:defRPr sz="3700"/>
            </a:pPr>
            <a:r>
              <a:t>How would you have used effective questioning, active listening, and supportive behaviors to reach out to Harold?</a:t>
            </a:r>
            <a:endParaRPr sz="1332"/>
          </a:p>
          <a:p>
            <a:pPr marL="0" indent="144099" defTabSz="607933">
              <a:spcBef>
                <a:spcPts val="4300"/>
              </a:spcBef>
              <a:buClr>
                <a:srgbClr val="424242"/>
              </a:buClr>
              <a:buSzTx/>
              <a:buFont typeface="Helvetica"/>
              <a:buNone/>
              <a:defRPr sz="3700"/>
            </a:pPr>
            <a:r>
              <a:t>Ask one person to take notes for sharing with the larger group.</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sp>
        <p:nvSpPr>
          <p:cNvPr id="148" name="Wellness and Empathy - Recap"/>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Wellness and Empathy - Recap</a:t>
            </a:r>
          </a:p>
        </p:txBody>
      </p:sp>
      <p:pic>
        <p:nvPicPr>
          <p:cNvPr id="149" name="Image" descr="Image"/>
          <p:cNvPicPr>
            <a:picLocks noChangeAspect="1"/>
          </p:cNvPicPr>
          <p:nvPr/>
        </p:nvPicPr>
        <p:blipFill>
          <a:blip r:embed="rId2">
            <a:extLst/>
          </a:blip>
          <a:stretch>
            <a:fillRect/>
          </a:stretch>
        </p:blipFill>
        <p:spPr>
          <a:xfrm>
            <a:off x="19562365" y="558752"/>
            <a:ext cx="4264225" cy="756404"/>
          </a:xfrm>
          <a:prstGeom prst="rect">
            <a:avLst/>
          </a:prstGeom>
          <a:ln w="12700">
            <a:miter lim="400000"/>
          </a:ln>
        </p:spPr>
      </p:pic>
      <p:pic>
        <p:nvPicPr>
          <p:cNvPr id="150" name="Image" descr="Image"/>
          <p:cNvPicPr>
            <a:picLocks noChangeAspect="1"/>
          </p:cNvPicPr>
          <p:nvPr/>
        </p:nvPicPr>
        <p:blipFill>
          <a:blip r:embed="rId3">
            <a:extLst/>
          </a:blip>
          <a:stretch>
            <a:fillRect/>
          </a:stretch>
        </p:blipFill>
        <p:spPr>
          <a:xfrm>
            <a:off x="19279968" y="1529633"/>
            <a:ext cx="4575018" cy="756405"/>
          </a:xfrm>
          <a:prstGeom prst="rect">
            <a:avLst/>
          </a:prstGeom>
          <a:ln w="12700">
            <a:miter lim="400000"/>
          </a:ln>
        </p:spPr>
      </p:pic>
      <p:sp>
        <p:nvSpPr>
          <p:cNvPr id="151" name="Share one or two key takeaways from your small group discussion with the whole group (5-10 Minutes).…"/>
          <p:cNvSpPr txBox="1"/>
          <p:nvPr>
            <p:ph type="body" sz="half" idx="4294967295"/>
          </p:nvPr>
        </p:nvSpPr>
        <p:spPr>
          <a:xfrm>
            <a:off x="3160391" y="3413580"/>
            <a:ext cx="18063218" cy="6888840"/>
          </a:xfrm>
          <a:prstGeom prst="rect">
            <a:avLst/>
          </a:prstGeom>
        </p:spPr>
        <p:txBody>
          <a:bodyPr lIns="121899" tIns="121899" rIns="121899" bIns="121899" anchor="t"/>
          <a:lstStyle/>
          <a:p>
            <a:pPr marL="0" indent="0">
              <a:buClr>
                <a:srgbClr val="424242"/>
              </a:buClr>
              <a:buSzTx/>
              <a:buFont typeface="Helvetica"/>
              <a:buNone/>
            </a:pPr>
            <a:r>
              <a:t>Share one or two key takeaways from your small group discussion with the whole group (5-10 Minutes).</a:t>
            </a:r>
            <a:endParaRPr sz="1800"/>
          </a:p>
          <a:p>
            <a:pPr marL="0" indent="0">
              <a:buClr>
                <a:srgbClr val="424242"/>
              </a:buClr>
              <a:buSzTx/>
              <a:buFont typeface="Helvetica"/>
              <a:buNone/>
            </a:pPr>
            <a:r>
              <a:t>Discuss as a large group: </a:t>
            </a:r>
          </a:p>
          <a:p>
            <a:pPr marL="1231868" indent="-1037139">
              <a:buClr>
                <a:srgbClr val="424242"/>
              </a:buClr>
              <a:buSzPts val="5000"/>
              <a:buFont typeface="Helvetica"/>
              <a:buChar char="●"/>
            </a:pPr>
            <a:r>
              <a:t>Share the questions that you generated in the small group activity concerning wellness, empathy, and lab culture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53" name="Image" descr="Image"/>
          <p:cNvPicPr>
            <a:picLocks noChangeAspect="1"/>
          </p:cNvPicPr>
          <p:nvPr/>
        </p:nvPicPr>
        <p:blipFill>
          <a:blip r:embed="rId2">
            <a:alphaModFix amt="20000"/>
            <a:extLst/>
          </a:blip>
          <a:stretch>
            <a:fillRect/>
          </a:stretch>
        </p:blipFill>
        <p:spPr>
          <a:xfrm>
            <a:off x="-1646598" y="-426402"/>
            <a:ext cx="8186546" cy="8182672"/>
          </a:xfrm>
          <a:prstGeom prst="rect">
            <a:avLst/>
          </a:prstGeom>
          <a:ln w="12700">
            <a:miter lim="400000"/>
          </a:ln>
        </p:spPr>
      </p:pic>
      <p:sp>
        <p:nvSpPr>
          <p:cNvPr id="154" name="Power and Bia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Power and Bias</a:t>
            </a:r>
          </a:p>
        </p:txBody>
      </p:sp>
      <p:pic>
        <p:nvPicPr>
          <p:cNvPr id="155"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56" name="Image" descr="Image"/>
          <p:cNvPicPr>
            <a:picLocks noChangeAspect="1"/>
          </p:cNvPicPr>
          <p:nvPr/>
        </p:nvPicPr>
        <p:blipFill>
          <a:blip r:embed="rId4">
            <a:extLst/>
          </a:blip>
          <a:stretch>
            <a:fillRect/>
          </a:stretch>
        </p:blipFill>
        <p:spPr>
          <a:xfrm>
            <a:off x="19626350" y="1856998"/>
            <a:ext cx="4136255" cy="756404"/>
          </a:xfrm>
          <a:prstGeom prst="rect">
            <a:avLst/>
          </a:prstGeom>
          <a:ln w="12700">
            <a:miter lim="400000"/>
          </a:ln>
        </p:spPr>
      </p:pic>
      <p:sp>
        <p:nvSpPr>
          <p:cNvPr id="157" name="In a recent examination of students’ thoughts on mentor/mentee relationships, one student noted: “A key component to feeling confident about being a mentee is realizing that the relationship is symbiotic. This provides a frame to contribute to your mento"/>
          <p:cNvSpPr txBox="1"/>
          <p:nvPr>
            <p:ph type="body" idx="4294967295"/>
          </p:nvPr>
        </p:nvSpPr>
        <p:spPr>
          <a:xfrm>
            <a:off x="3001719" y="3261737"/>
            <a:ext cx="18380562" cy="8401026"/>
          </a:xfrm>
          <a:prstGeom prst="rect">
            <a:avLst/>
          </a:prstGeom>
        </p:spPr>
        <p:txBody>
          <a:bodyPr lIns="121899" tIns="121899" rIns="121899" bIns="121899" anchor="t"/>
          <a:lstStyle/>
          <a:p>
            <a:pPr marL="0" indent="0" defTabSz="616148">
              <a:spcBef>
                <a:spcPts val="4400"/>
              </a:spcBef>
              <a:buClr>
                <a:srgbClr val="424242"/>
              </a:buClr>
              <a:buSzTx/>
              <a:buFont typeface="Helvetica"/>
              <a:buNone/>
              <a:defRPr sz="3750"/>
            </a:pPr>
            <a:r>
              <a:t>In a recent examination of students’ thoughts on mentor/mentee relationships, one student noted: “A key component to feeling confident about being a mentee is realizing that the relationship is symbiotic. This provides a frame to contribute to your mentor’s experience either through contributing to their work or promoting learning in terms of unknown knowledge. Recognizing the nature of the relationship makes me feel less guilty for seeking help as I now understand that it is a cycle that science development thrives on.”</a:t>
            </a:r>
            <a:endParaRPr sz="1350"/>
          </a:p>
          <a:p>
            <a:pPr marL="0" indent="0" defTabSz="616148">
              <a:spcBef>
                <a:spcPts val="4400"/>
              </a:spcBef>
              <a:buClr>
                <a:srgbClr val="424242"/>
              </a:buClr>
              <a:buSzTx/>
              <a:buFont typeface="Helvetica"/>
              <a:buNone/>
              <a:defRPr sz="3750"/>
            </a:pPr>
            <a:r>
              <a:t>Discuss the following questions in your small groups (10-15 Minutes):</a:t>
            </a:r>
            <a:endParaRPr sz="1350"/>
          </a:p>
          <a:p>
            <a:pPr marL="1118365" indent="-972318" defTabSz="616148">
              <a:spcBef>
                <a:spcPts val="1700"/>
              </a:spcBef>
              <a:buClr>
                <a:srgbClr val="424242"/>
              </a:buClr>
              <a:buSzPts val="3700"/>
              <a:buFont typeface="Helvetica"/>
              <a:buChar char="●"/>
              <a:defRPr sz="3750"/>
            </a:pPr>
            <a:r>
              <a:t>In any one of your mentoring relationships, how clear are you on what you’re contributing to that mentor’s experience, and how clear are you on what they’re contributing to yours? Are her/his contributions meeting your needs? </a:t>
            </a:r>
            <a:endParaRPr sz="900"/>
          </a:p>
          <a:p>
            <a:pPr marL="1118365" indent="-972318" defTabSz="616148">
              <a:spcBef>
                <a:spcPts val="1700"/>
              </a:spcBef>
              <a:buClr>
                <a:srgbClr val="424242"/>
              </a:buClr>
              <a:buSzPts val="3700"/>
              <a:buFont typeface="Helvetica"/>
              <a:buChar char="●"/>
              <a:defRPr sz="3750"/>
            </a:pPr>
            <a:r>
              <a:t>How can each of the parties help sustain continuing mutual benefit?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9" name="Image" descr="Image"/>
          <p:cNvPicPr>
            <a:picLocks noChangeAspect="1"/>
          </p:cNvPicPr>
          <p:nvPr/>
        </p:nvPicPr>
        <p:blipFill>
          <a:blip r:embed="rId2">
            <a:alphaModFix amt="20000"/>
            <a:extLst/>
          </a:blip>
          <a:stretch>
            <a:fillRect/>
          </a:stretch>
        </p:blipFill>
        <p:spPr>
          <a:xfrm>
            <a:off x="-611400" y="-235342"/>
            <a:ext cx="7326247" cy="7322779"/>
          </a:xfrm>
          <a:prstGeom prst="rect">
            <a:avLst/>
          </a:prstGeom>
          <a:ln w="12700">
            <a:miter lim="400000"/>
          </a:ln>
        </p:spPr>
      </p:pic>
      <p:pic>
        <p:nvPicPr>
          <p:cNvPr id="160"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61" name="TRAGEDIES on Display"/>
          <p:cNvSpPr txBox="1"/>
          <p:nvPr/>
        </p:nvSpPr>
        <p:spPr>
          <a:xfrm>
            <a:off x="3473461" y="1103972"/>
            <a:ext cx="14229359"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TRAGEDIES on Display</a:t>
            </a:r>
          </a:p>
        </p:txBody>
      </p:sp>
      <p:pic>
        <p:nvPicPr>
          <p:cNvPr id="162" name="Image" descr="Image"/>
          <p:cNvPicPr>
            <a:picLocks noChangeAspect="1"/>
          </p:cNvPicPr>
          <p:nvPr/>
        </p:nvPicPr>
        <p:blipFill>
          <a:blip r:embed="rId4">
            <a:extLst/>
          </a:blip>
          <a:stretch>
            <a:fillRect/>
          </a:stretch>
        </p:blipFill>
        <p:spPr>
          <a:xfrm>
            <a:off x="21472573" y="1509376"/>
            <a:ext cx="2381203" cy="756405"/>
          </a:xfrm>
          <a:prstGeom prst="rect">
            <a:avLst/>
          </a:prstGeom>
          <a:ln w="12700">
            <a:miter lim="400000"/>
          </a:ln>
        </p:spPr>
      </p:pic>
      <p:sp>
        <p:nvSpPr>
          <p:cNvPr id="163" name="Consider the tools introduced through Acts One and Two: identifying Career TRAGEDIES in yourself, the DMF, developing personal scripts, listening effectively, and asking good questions.…"/>
          <p:cNvSpPr txBox="1"/>
          <p:nvPr>
            <p:ph type="body" sz="half" idx="4294967295"/>
          </p:nvPr>
        </p:nvSpPr>
        <p:spPr>
          <a:xfrm>
            <a:off x="3808290" y="3654560"/>
            <a:ext cx="16767420" cy="7702831"/>
          </a:xfrm>
          <a:prstGeom prst="rect">
            <a:avLst/>
          </a:prstGeom>
        </p:spPr>
        <p:txBody>
          <a:bodyPr lIns="121899" tIns="121899" rIns="121899" bIns="121899" anchor="t"/>
          <a:lstStyle/>
          <a:p>
            <a:pPr marL="0" indent="0" defTabSz="706516">
              <a:spcBef>
                <a:spcPts val="5000"/>
              </a:spcBef>
              <a:buClr>
                <a:srgbClr val="424242"/>
              </a:buClr>
              <a:buSzTx/>
              <a:buFont typeface="Helvetica"/>
              <a:buNone/>
              <a:defRPr sz="4300"/>
            </a:pPr>
            <a:r>
              <a:t>Consider the tools introduced through Acts One and Two: identifying Career TRAGEDIES in yourself, the DMF, developing personal scripts, listening effectively, and asking good questions. </a:t>
            </a:r>
            <a:endParaRPr sz="1548"/>
          </a:p>
          <a:p>
            <a:pPr marL="0" indent="0" defTabSz="706516">
              <a:spcBef>
                <a:spcPts val="5000"/>
              </a:spcBef>
              <a:buClr>
                <a:srgbClr val="424242"/>
              </a:buClr>
              <a:buSzTx/>
              <a:buFont typeface="Helvetica"/>
              <a:buNone/>
              <a:defRPr sz="4300"/>
            </a:pPr>
            <a:r>
              <a:t>With your small group, look up the tools and discuss the following (10-15 minutes):</a:t>
            </a:r>
            <a:endParaRPr sz="1548"/>
          </a:p>
          <a:p>
            <a:pPr marL="819150" indent="-819150" defTabSz="706516">
              <a:spcBef>
                <a:spcPts val="1900"/>
              </a:spcBef>
              <a:buClr>
                <a:srgbClr val="424242"/>
              </a:buClr>
              <a:buSzPts val="4300"/>
              <a:buFont typeface="Helvetica"/>
              <a:buChar char="●"/>
              <a:defRPr sz="4300"/>
            </a:pPr>
            <a:r>
              <a:t>What might you have done differently if you were a fellow lab member as Harold’s struggles and frustrations grew?</a:t>
            </a:r>
          </a:p>
          <a:p>
            <a:pPr marL="819150" indent="-819150" defTabSz="706516">
              <a:spcBef>
                <a:spcPts val="1900"/>
              </a:spcBef>
              <a:buClr>
                <a:srgbClr val="424242"/>
              </a:buClr>
              <a:buSzPts val="4300"/>
              <a:buFont typeface="Helvetica"/>
              <a:buChar char="●"/>
              <a:defRPr sz="4300"/>
            </a:pPr>
            <a:r>
              <a:t>Which TRAGEDIES seem particularly salient to the situation with Harold?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2">
            <a:alphaModFix amt="20000"/>
            <a:extLst/>
          </a:blip>
          <a:stretch>
            <a:fillRect/>
          </a:stretch>
        </p:blipFill>
        <p:spPr>
          <a:xfrm>
            <a:off x="-611400" y="-235342"/>
            <a:ext cx="7326247" cy="7322779"/>
          </a:xfrm>
          <a:prstGeom prst="rect">
            <a:avLst/>
          </a:prstGeom>
          <a:ln w="12700">
            <a:miter lim="400000"/>
          </a:ln>
        </p:spPr>
      </p:pic>
      <p:pic>
        <p:nvPicPr>
          <p:cNvPr id="166"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67" name="TRAGEDIES on Display - Recap"/>
          <p:cNvSpPr txBox="1"/>
          <p:nvPr/>
        </p:nvSpPr>
        <p:spPr>
          <a:xfrm>
            <a:off x="3473461" y="1103972"/>
            <a:ext cx="14229359"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813315">
              <a:defRPr sz="7919">
                <a:solidFill>
                  <a:srgbClr val="408B94"/>
                </a:solidFill>
                <a:latin typeface="+mj-lt"/>
                <a:ea typeface="+mj-ea"/>
                <a:cs typeface="+mj-cs"/>
                <a:sym typeface="Lato Black"/>
              </a:defRPr>
            </a:lvl1pPr>
          </a:lstStyle>
          <a:p>
            <a:pPr/>
            <a:r>
              <a:t>TRAGEDIES on Display - Recap</a:t>
            </a:r>
          </a:p>
        </p:txBody>
      </p:sp>
      <p:pic>
        <p:nvPicPr>
          <p:cNvPr id="168" name="Image" descr="Image"/>
          <p:cNvPicPr>
            <a:picLocks noChangeAspect="1"/>
          </p:cNvPicPr>
          <p:nvPr/>
        </p:nvPicPr>
        <p:blipFill>
          <a:blip r:embed="rId4">
            <a:extLst/>
          </a:blip>
          <a:stretch>
            <a:fillRect/>
          </a:stretch>
        </p:blipFill>
        <p:spPr>
          <a:xfrm>
            <a:off x="21472573" y="1509376"/>
            <a:ext cx="2381203" cy="756405"/>
          </a:xfrm>
          <a:prstGeom prst="rect">
            <a:avLst/>
          </a:prstGeom>
          <a:ln w="12700">
            <a:miter lim="400000"/>
          </a:ln>
        </p:spPr>
      </p:pic>
      <p:sp>
        <p:nvSpPr>
          <p:cNvPr id="169" name="With the larger group, share some of your answers from your small group discussion (5-10 Minutes):…"/>
          <p:cNvSpPr txBox="1"/>
          <p:nvPr>
            <p:ph type="body" idx="4294967295"/>
          </p:nvPr>
        </p:nvSpPr>
        <p:spPr>
          <a:xfrm>
            <a:off x="3738755" y="2806460"/>
            <a:ext cx="16906490" cy="8103080"/>
          </a:xfrm>
          <a:prstGeom prst="rect">
            <a:avLst/>
          </a:prstGeom>
        </p:spPr>
        <p:txBody>
          <a:bodyPr lIns="121899" tIns="121899" rIns="121899" bIns="121899" anchor="t"/>
          <a:lstStyle/>
          <a:p>
            <a:pPr marL="0" indent="0">
              <a:buClr>
                <a:srgbClr val="424242"/>
              </a:buClr>
              <a:buSzTx/>
              <a:buFont typeface="Helvetica"/>
              <a:buNone/>
            </a:pPr>
            <a:endParaRPr sz="1800"/>
          </a:p>
          <a:p>
            <a:pPr marL="0" indent="0">
              <a:buClr>
                <a:srgbClr val="424242"/>
              </a:buClr>
              <a:buSzTx/>
              <a:buFont typeface="Helvetica"/>
              <a:buNone/>
            </a:pPr>
            <a:r>
              <a:t>With the larger group, share some of your answers from your small group discussion (5-10 Minutes):</a:t>
            </a:r>
            <a:endParaRPr sz="1800"/>
          </a:p>
          <a:p>
            <a:pPr marL="952500" indent="-952500">
              <a:buClr>
                <a:srgbClr val="424242"/>
              </a:buClr>
              <a:buSzPts val="5000"/>
              <a:buFont typeface="Helvetica"/>
              <a:buChar char="●"/>
            </a:pPr>
            <a:r>
              <a:t>What might you have done differently if you were a fellow lab member as Harold’s struggles and frustrations grew?</a:t>
            </a:r>
          </a:p>
          <a:p>
            <a:pPr marL="952500" indent="-952500">
              <a:buClr>
                <a:srgbClr val="424242"/>
              </a:buClr>
              <a:buSzPts val="5000"/>
              <a:buFont typeface="Helvetica"/>
              <a:buChar char="●"/>
            </a:pPr>
            <a:r>
              <a:t>Which TRAGEDIES seem particularly salient to the situation with Harold?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3B394"/>
            </a:gs>
          </a:gsLst>
          <a:lin ang="5400000" scaled="0"/>
        </a:gradFill>
      </p:bgPr>
    </p:bg>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2" name="Image" descr="Image"/>
          <p:cNvPicPr>
            <a:picLocks noChangeAspect="1"/>
          </p:cNvPicPr>
          <p:nvPr/>
        </p:nvPicPr>
        <p:blipFill>
          <a:blip r:embed="rId3">
            <a:extLst/>
          </a:blip>
          <a:stretch>
            <a:fillRect/>
          </a:stretch>
        </p:blipFill>
        <p:spPr>
          <a:xfrm>
            <a:off x="18995581" y="667108"/>
            <a:ext cx="4934836" cy="703455"/>
          </a:xfrm>
          <a:prstGeom prst="rect">
            <a:avLst/>
          </a:prstGeom>
          <a:ln w="12700">
            <a:miter lim="400000"/>
          </a:ln>
        </p:spPr>
      </p:pic>
      <p:sp>
        <p:nvSpPr>
          <p:cNvPr id="173"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Better Science Discussion</a:t>
            </a:r>
          </a:p>
        </p:txBody>
      </p:sp>
      <p:sp>
        <p:nvSpPr>
          <p:cNvPr id="174" name="A toxic lab culture is a big issue for the Heideberg lab in this scenario. Think about the words that were used by the Lab Leader and how focusing on results and rigor can cross into unrealistic and impossible expectations.…"/>
          <p:cNvSpPr txBox="1"/>
          <p:nvPr>
            <p:ph type="body" idx="4294967295"/>
          </p:nvPr>
        </p:nvSpPr>
        <p:spPr>
          <a:xfrm>
            <a:off x="2754902" y="2945407"/>
            <a:ext cx="18874196" cy="7825186"/>
          </a:xfrm>
          <a:prstGeom prst="rect">
            <a:avLst/>
          </a:prstGeom>
        </p:spPr>
        <p:txBody>
          <a:bodyPr lIns="121899" tIns="121899" rIns="121899" bIns="121899" anchor="t"/>
          <a:lstStyle/>
          <a:p>
            <a:pPr marL="0" indent="0" defTabSz="681870">
              <a:spcBef>
                <a:spcPts val="4900"/>
              </a:spcBef>
              <a:buClr>
                <a:srgbClr val="424242"/>
              </a:buClr>
              <a:buSzTx/>
              <a:buFont typeface="Helvetica"/>
              <a:buNone/>
              <a:defRPr sz="4150"/>
            </a:pPr>
            <a:r>
              <a:t>A toxic lab culture is a big issue for the Heideberg lab in this scenario. Think about the words that were used by the Lab Leader and how focusing on results and rigor can cross into unrealistic and impossible expectations. </a:t>
            </a:r>
            <a:endParaRPr sz="1494"/>
          </a:p>
          <a:p>
            <a:pPr marL="0" indent="0" defTabSz="681870">
              <a:spcBef>
                <a:spcPts val="4900"/>
              </a:spcBef>
              <a:buClr>
                <a:srgbClr val="424242"/>
              </a:buClr>
              <a:buSzTx/>
              <a:buFont typeface="Helvetica"/>
              <a:buNone/>
              <a:defRPr sz="4150"/>
            </a:pPr>
            <a:r>
              <a:t>Discuss the following questions (10-15 Minutes):</a:t>
            </a:r>
            <a:endParaRPr sz="1494"/>
          </a:p>
          <a:p>
            <a:pPr marL="658812" indent="-658812" defTabSz="681870">
              <a:spcBef>
                <a:spcPts val="1900"/>
              </a:spcBef>
              <a:buClr>
                <a:srgbClr val="424242"/>
              </a:buClr>
              <a:buSzPts val="4100"/>
              <a:buFont typeface="Helvetica"/>
              <a:buChar char="●"/>
              <a:defRPr sz="4150"/>
            </a:pPr>
            <a:r>
              <a:t>Heideberg tells Darren to help Meena so they can "find out where she's going wrong". What are the assumptions being made in that statement?</a:t>
            </a:r>
          </a:p>
          <a:p>
            <a:pPr marL="658812" indent="-658812" defTabSz="681870">
              <a:spcBef>
                <a:spcPts val="1900"/>
              </a:spcBef>
              <a:buClr>
                <a:srgbClr val="424242"/>
              </a:buClr>
              <a:buSzPts val="4100"/>
              <a:buFont typeface="Helvetica"/>
              <a:buChar char="●"/>
              <a:defRPr sz="4150"/>
            </a:pPr>
            <a:r>
              <a:t>How can you better anticipate and keep track of possible sources of error?</a:t>
            </a:r>
          </a:p>
          <a:p>
            <a:pPr marL="658812" indent="-658812" defTabSz="681870">
              <a:spcBef>
                <a:spcPts val="1900"/>
              </a:spcBef>
              <a:buClr>
                <a:srgbClr val="424242"/>
              </a:buClr>
              <a:buSzPts val="4100"/>
              <a:buFont typeface="Helvetica"/>
              <a:buChar char="●"/>
              <a:defRPr sz="4150"/>
            </a:pPr>
            <a:r>
              <a:t>Are their best practices that you are aware of that you could implement in your own work or lab?</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