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3.2 Jules and Loretta Make Plans v1.00_00_27_02.Still005.jpg" descr="3.2 Jules and Loretta Make Plans v1.00_00_27_02.Still005.jpg"/>
          <p:cNvPicPr>
            <a:picLocks noChangeAspect="1"/>
          </p:cNvPicPr>
          <p:nvPr/>
        </p:nvPicPr>
        <p:blipFill>
          <a:blip r:embed="rId2">
            <a:extLst/>
          </a:blip>
          <a:srcRect l="0" t="0" r="0" b="0"/>
          <a:stretch>
            <a:fillRect/>
          </a:stretch>
        </p:blipFill>
        <p:spPr>
          <a:xfrm>
            <a:off x="-205408" y="-1549400"/>
            <a:ext cx="29892852" cy="16814728"/>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3.2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3.2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3.2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3.2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3.2 Jules and Loretta Make Plans v1.00_02_44_10.Still006.jpg" descr="3.2 Jules and Loretta Make Plans v1.00_02_44_10.Still006.jpg"/>
          <p:cNvPicPr>
            <a:picLocks noChangeAspect="1"/>
          </p:cNvPicPr>
          <p:nvPr/>
        </p:nvPicPr>
        <p:blipFill>
          <a:blip r:embed="rId2">
            <a:extLst/>
          </a:blip>
          <a:srcRect l="0" t="0" r="0" b="0"/>
          <a:stretch>
            <a:fillRect/>
          </a:stretch>
        </p:blipFill>
        <p:spPr>
          <a:xfrm>
            <a:off x="-789799" y="-2806637"/>
            <a:ext cx="46228063" cy="26003277"/>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1646598" y="-426402"/>
            <a:ext cx="8186546" cy="8182672"/>
          </a:xfrm>
          <a:prstGeom prst="rect">
            <a:avLst/>
          </a:prstGeom>
          <a:ln w="12700">
            <a:miter lim="400000"/>
          </a:ln>
        </p:spPr>
      </p:pic>
      <p:sp>
        <p:nvSpPr>
          <p:cNvPr id="144" name="Proactive Practices - Mentorship"/>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Proactive Practices - Mentorship</a:t>
            </a:r>
          </a:p>
        </p:txBody>
      </p:sp>
      <p:pic>
        <p:nvPicPr>
          <p:cNvPr id="145"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46" name="Image" descr="Image"/>
          <p:cNvPicPr>
            <a:picLocks noChangeAspect="1"/>
          </p:cNvPicPr>
          <p:nvPr/>
        </p:nvPicPr>
        <p:blipFill>
          <a:blip r:embed="rId4">
            <a:extLst/>
          </a:blip>
          <a:stretch>
            <a:fillRect/>
          </a:stretch>
        </p:blipFill>
        <p:spPr>
          <a:xfrm>
            <a:off x="19626350" y="1856998"/>
            <a:ext cx="4136255" cy="756404"/>
          </a:xfrm>
          <a:prstGeom prst="rect">
            <a:avLst/>
          </a:prstGeom>
          <a:ln w="12700">
            <a:miter lim="400000"/>
          </a:ln>
        </p:spPr>
      </p:pic>
      <p:sp>
        <p:nvSpPr>
          <p:cNvPr id="147" name="Jules Sorenson engaged in self-reflection and realizes that her students have gotten a bit lost in the shuffle. She and Loretta agree to work together to create a better mentoring system and data management protocols.…"/>
          <p:cNvSpPr txBox="1"/>
          <p:nvPr>
            <p:ph type="body" idx="4294967295"/>
          </p:nvPr>
        </p:nvSpPr>
        <p:spPr>
          <a:xfrm>
            <a:off x="3032179" y="3404434"/>
            <a:ext cx="18319642" cy="7698500"/>
          </a:xfrm>
          <a:prstGeom prst="rect">
            <a:avLst/>
          </a:prstGeom>
        </p:spPr>
        <p:txBody>
          <a:bodyPr lIns="121899" tIns="121899" rIns="121899" bIns="121899" anchor="t"/>
          <a:lstStyle/>
          <a:p>
            <a:pPr marL="0" indent="0" defTabSz="591502">
              <a:spcBef>
                <a:spcPts val="4200"/>
              </a:spcBef>
              <a:buClr>
                <a:srgbClr val="424242"/>
              </a:buClr>
              <a:buSzTx/>
              <a:buFont typeface="Helvetica"/>
              <a:buNone/>
              <a:defRPr sz="3600"/>
            </a:pPr>
            <a:r>
              <a:t>Jules Sorenson engaged in self-reflection and realizes that her students have gotten a bit lost in the shuffle. She and Loretta agree to work together to create a better mentoring system and data management protocols. </a:t>
            </a:r>
            <a:endParaRPr sz="1296"/>
          </a:p>
          <a:p>
            <a:pPr marL="0" indent="0" defTabSz="591502">
              <a:spcBef>
                <a:spcPts val="4200"/>
              </a:spcBef>
              <a:buClr>
                <a:srgbClr val="424242"/>
              </a:buClr>
              <a:buSzTx/>
              <a:buFont typeface="Helvetica"/>
              <a:buNone/>
              <a:defRPr sz="3600"/>
            </a:pPr>
            <a:r>
              <a:t>Discuss the following questions in your small groups (10-15 Minutes):</a:t>
            </a:r>
            <a:endParaRPr sz="1296"/>
          </a:p>
          <a:p>
            <a:pPr marL="1073630" indent="-933425" defTabSz="591502">
              <a:spcBef>
                <a:spcPts val="1600"/>
              </a:spcBef>
              <a:buClr>
                <a:srgbClr val="424242"/>
              </a:buClr>
              <a:buSzPts val="3600"/>
              <a:buFont typeface="Helvetica"/>
              <a:buChar char="●"/>
              <a:defRPr sz="3600"/>
            </a:pPr>
            <a:r>
              <a:t>What do you perceive might be some differences between a lab leader/research advisor and a mentor? </a:t>
            </a:r>
            <a:endParaRPr sz="864"/>
          </a:p>
          <a:p>
            <a:pPr marL="1073630" indent="-933425" defTabSz="591502">
              <a:spcBef>
                <a:spcPts val="1600"/>
              </a:spcBef>
              <a:buClr>
                <a:srgbClr val="424242"/>
              </a:buClr>
              <a:buSzPts val="3600"/>
              <a:buFont typeface="Helvetica"/>
              <a:buChar char="●"/>
              <a:defRPr sz="3600"/>
            </a:pPr>
            <a:r>
              <a:t>How might those differences impact relationships? </a:t>
            </a:r>
            <a:endParaRPr sz="864"/>
          </a:p>
          <a:p>
            <a:pPr marL="1073630" indent="-933425" defTabSz="591502">
              <a:spcBef>
                <a:spcPts val="1600"/>
              </a:spcBef>
              <a:buClr>
                <a:srgbClr val="424242"/>
              </a:buClr>
              <a:buSzPts val="3600"/>
              <a:buFont typeface="Helvetica"/>
              <a:buChar char="●"/>
              <a:defRPr sz="3600"/>
            </a:pPr>
            <a:r>
              <a:t>What might be some differences between a grad student/post doc and a mentee?</a:t>
            </a:r>
            <a:endParaRPr sz="864"/>
          </a:p>
          <a:p>
            <a:pPr marL="1073630" indent="-933425" defTabSz="591502">
              <a:spcBef>
                <a:spcPts val="1600"/>
              </a:spcBef>
              <a:buClr>
                <a:srgbClr val="424242"/>
              </a:buClr>
              <a:buSzPts val="3600"/>
              <a:buFont typeface="Helvetica"/>
              <a:buChar char="●"/>
              <a:defRPr sz="3600"/>
            </a:pPr>
            <a:r>
              <a:t>How might these differences impact the mentor/mentee relationship?</a:t>
            </a:r>
            <a:endParaRPr sz="1296"/>
          </a:p>
          <a:p>
            <a:pPr marL="0" indent="140204" defTabSz="591502">
              <a:spcBef>
                <a:spcPts val="1600"/>
              </a:spcBef>
              <a:buClr>
                <a:srgbClr val="424242"/>
              </a:buClr>
              <a:buSzTx/>
              <a:buFont typeface="Helvetica"/>
              <a:buNone/>
              <a:defRPr sz="3600"/>
            </a:pPr>
            <a:r>
              <a:t>Ask one person to take notes for sharing with the larger group.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alphaModFix amt="20000"/>
            <a:extLst/>
          </a:blip>
          <a:stretch>
            <a:fillRect/>
          </a:stretch>
        </p:blipFill>
        <p:spPr>
          <a:xfrm>
            <a:off x="-1646598" y="-426402"/>
            <a:ext cx="8186546" cy="8182672"/>
          </a:xfrm>
          <a:prstGeom prst="rect">
            <a:avLst/>
          </a:prstGeom>
          <a:ln w="12700">
            <a:miter lim="400000"/>
          </a:ln>
        </p:spPr>
      </p:pic>
      <p:sp>
        <p:nvSpPr>
          <p:cNvPr id="150" name="Mentorship - Recap"/>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Mentorship - Recap</a:t>
            </a:r>
          </a:p>
        </p:txBody>
      </p:sp>
      <p:pic>
        <p:nvPicPr>
          <p:cNvPr id="151"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52" name="Image" descr="Image"/>
          <p:cNvPicPr>
            <a:picLocks noChangeAspect="1"/>
          </p:cNvPicPr>
          <p:nvPr/>
        </p:nvPicPr>
        <p:blipFill>
          <a:blip r:embed="rId4">
            <a:extLst/>
          </a:blip>
          <a:stretch>
            <a:fillRect/>
          </a:stretch>
        </p:blipFill>
        <p:spPr>
          <a:xfrm>
            <a:off x="19626350" y="1856998"/>
            <a:ext cx="4136255" cy="756404"/>
          </a:xfrm>
          <a:prstGeom prst="rect">
            <a:avLst/>
          </a:prstGeom>
          <a:ln w="12700">
            <a:miter lim="400000"/>
          </a:ln>
        </p:spPr>
      </p:pic>
      <p:sp>
        <p:nvSpPr>
          <p:cNvPr id="153" name="Share one or two key takeaways from your small group discussion with the whole group (5-10 Minutes).…"/>
          <p:cNvSpPr txBox="1"/>
          <p:nvPr>
            <p:ph type="body" sz="half" idx="4294967295"/>
          </p:nvPr>
        </p:nvSpPr>
        <p:spPr>
          <a:xfrm>
            <a:off x="3085400" y="4185501"/>
            <a:ext cx="18213200" cy="5344998"/>
          </a:xfrm>
          <a:prstGeom prst="rect">
            <a:avLst/>
          </a:prstGeom>
        </p:spPr>
        <p:txBody>
          <a:bodyPr lIns="121899" tIns="121899" rIns="121899" bIns="121899" anchor="t"/>
          <a:lstStyle/>
          <a:p>
            <a:pPr marL="0" indent="0">
              <a:buClr>
                <a:srgbClr val="424242"/>
              </a:buClr>
              <a:buSzTx/>
              <a:buFont typeface="Helvetica"/>
              <a:buNone/>
            </a:pPr>
            <a:r>
              <a:t>Share one or two key takeaways from your small group discussion with the whole group (5-10 Minutes).</a:t>
            </a:r>
            <a:endParaRPr sz="1800"/>
          </a:p>
          <a:p>
            <a:pPr marL="0" indent="0">
              <a:buClr>
                <a:srgbClr val="424242"/>
              </a:buClr>
              <a:buSzTx/>
              <a:buFont typeface="Helvetica"/>
              <a:buNone/>
            </a:pPr>
            <a:r>
              <a:t>Discuss as a large group: </a:t>
            </a:r>
          </a:p>
          <a:p>
            <a:pPr marL="1231868" indent="-1037139">
              <a:buClr>
                <a:srgbClr val="424242"/>
              </a:buClr>
              <a:buSzPts val="5000"/>
              <a:buFont typeface="Helvetica"/>
              <a:buChar char="●"/>
            </a:pPr>
            <a:r>
              <a:t>Tension between being a good researcher vs mentor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alphaModFix amt="20000"/>
            <a:extLst/>
          </a:blip>
          <a:stretch>
            <a:fillRect/>
          </a:stretch>
        </p:blipFill>
        <p:spPr>
          <a:xfrm>
            <a:off x="-718741" y="-667941"/>
            <a:ext cx="7626946" cy="7626946"/>
          </a:xfrm>
          <a:prstGeom prst="rect">
            <a:avLst/>
          </a:prstGeom>
          <a:ln w="12700">
            <a:miter lim="400000"/>
          </a:ln>
        </p:spPr>
      </p:pic>
      <p:pic>
        <p:nvPicPr>
          <p:cNvPr id="156"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57" name="Practicing Tools – Data Management"/>
          <p:cNvSpPr txBox="1"/>
          <p:nvPr/>
        </p:nvSpPr>
        <p:spPr>
          <a:xfrm>
            <a:off x="3473461" y="1103972"/>
            <a:ext cx="1393904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665440">
              <a:defRPr sz="6480">
                <a:solidFill>
                  <a:srgbClr val="408B94"/>
                </a:solidFill>
                <a:latin typeface="+mj-lt"/>
                <a:ea typeface="+mj-ea"/>
                <a:cs typeface="+mj-cs"/>
                <a:sym typeface="Lato Black"/>
              </a:defRPr>
            </a:lvl1pPr>
          </a:lstStyle>
          <a:p>
            <a:pPr/>
            <a:r>
              <a:t>Practicing Tools – Data Management</a:t>
            </a:r>
          </a:p>
        </p:txBody>
      </p:sp>
      <p:pic>
        <p:nvPicPr>
          <p:cNvPr id="158" name="Image" descr="Image"/>
          <p:cNvPicPr>
            <a:picLocks noChangeAspect="1"/>
          </p:cNvPicPr>
          <p:nvPr/>
        </p:nvPicPr>
        <p:blipFill>
          <a:blip r:embed="rId4">
            <a:extLst/>
          </a:blip>
          <a:stretch>
            <a:fillRect/>
          </a:stretch>
        </p:blipFill>
        <p:spPr>
          <a:xfrm>
            <a:off x="19677150" y="1529633"/>
            <a:ext cx="4136255" cy="756405"/>
          </a:xfrm>
          <a:prstGeom prst="rect">
            <a:avLst/>
          </a:prstGeom>
          <a:ln w="12700">
            <a:miter lim="400000"/>
          </a:ln>
        </p:spPr>
      </p:pic>
      <p:sp>
        <p:nvSpPr>
          <p:cNvPr id="159" name="As Jules Sorenson grapples with how to improve the mentoring and support she is providing each of her students, she and Loretta are thinking about how to improve the lab’s systems and protocols for data and lab management. For the next activity, consider"/>
          <p:cNvSpPr txBox="1"/>
          <p:nvPr>
            <p:ph type="body" idx="4294967295"/>
          </p:nvPr>
        </p:nvSpPr>
        <p:spPr>
          <a:xfrm>
            <a:off x="3138581" y="3654127"/>
            <a:ext cx="18106838" cy="7626946"/>
          </a:xfrm>
          <a:prstGeom prst="rect">
            <a:avLst/>
          </a:prstGeom>
        </p:spPr>
        <p:txBody>
          <a:bodyPr lIns="121899" tIns="121899" rIns="121899" bIns="121899" anchor="t"/>
          <a:lstStyle/>
          <a:p>
            <a:pPr marL="0" indent="0" defTabSz="632579">
              <a:spcBef>
                <a:spcPts val="4500"/>
              </a:spcBef>
              <a:buClr>
                <a:srgbClr val="424242"/>
              </a:buClr>
              <a:buSzTx/>
              <a:buFont typeface="Helvetica"/>
              <a:buNone/>
              <a:defRPr sz="3850"/>
            </a:pPr>
            <a:r>
              <a:t>As Jules Sorenson grapples with how to improve the mentoring and support she is providing each of her students, she and Loretta are thinking about how to improve the lab’s systems and protocols for data and lab management. For the next activity, consider how you might do the same for your lab.</a:t>
            </a:r>
            <a:endParaRPr sz="1386"/>
          </a:p>
          <a:p>
            <a:pPr marL="0" indent="0" defTabSz="632579">
              <a:spcBef>
                <a:spcPts val="4500"/>
              </a:spcBef>
              <a:buClr>
                <a:srgbClr val="424242"/>
              </a:buClr>
              <a:buSzTx/>
              <a:buFont typeface="Helvetica"/>
              <a:buNone/>
              <a:defRPr sz="3850"/>
            </a:pPr>
            <a:r>
              <a:t>With your small group discuss the following (15 minutes):</a:t>
            </a:r>
            <a:endParaRPr sz="1386"/>
          </a:p>
          <a:p>
            <a:pPr marL="825103" indent="-825103" defTabSz="632579">
              <a:spcBef>
                <a:spcPts val="1700"/>
              </a:spcBef>
              <a:buClr>
                <a:srgbClr val="424242"/>
              </a:buClr>
              <a:buSzPts val="3800"/>
              <a:buFont typeface="Helvetica"/>
              <a:buChar char="●"/>
              <a:defRPr sz="3850"/>
            </a:pPr>
            <a:r>
              <a:t>How do data management practices contribute to cultures of excellence?</a:t>
            </a:r>
            <a:endParaRPr sz="924"/>
          </a:p>
          <a:p>
            <a:pPr marL="825103" indent="-825103" defTabSz="632579">
              <a:spcBef>
                <a:spcPts val="1700"/>
              </a:spcBef>
              <a:buClr>
                <a:srgbClr val="424242"/>
              </a:buClr>
              <a:buSzPts val="3800"/>
              <a:buFont typeface="Helvetica"/>
              <a:buChar char="●"/>
              <a:defRPr sz="3850"/>
            </a:pPr>
            <a:r>
              <a:t>How do lab management protocols and practices interact with mentoring?</a:t>
            </a:r>
            <a:endParaRPr sz="924"/>
          </a:p>
          <a:p>
            <a:pPr marL="825103" indent="-825103" defTabSz="632579">
              <a:spcBef>
                <a:spcPts val="1700"/>
              </a:spcBef>
              <a:buClr>
                <a:srgbClr val="424242"/>
              </a:buClr>
              <a:buSzPts val="3800"/>
              <a:buFont typeface="Helvetica"/>
              <a:buChar char="●"/>
              <a:defRPr sz="3850"/>
            </a:pPr>
            <a:r>
              <a:t>Is the mentoring you are receiving responsive to your needs and current development? If not, how can you express your needs in an effective, constructive way?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2"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63"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64" name="Discuss the following prompt from the LTW logbook with your small group:…"/>
          <p:cNvSpPr txBox="1"/>
          <p:nvPr>
            <p:ph type="body" idx="4294967295"/>
          </p:nvPr>
        </p:nvSpPr>
        <p:spPr>
          <a:xfrm>
            <a:off x="1651589" y="3251771"/>
            <a:ext cx="21080822" cy="8228458"/>
          </a:xfrm>
          <a:prstGeom prst="rect">
            <a:avLst/>
          </a:prstGeom>
        </p:spPr>
        <p:txBody>
          <a:bodyPr lIns="121899" tIns="121899" rIns="121899" bIns="121899" anchor="t"/>
          <a:lstStyle/>
          <a:p>
            <a:pPr marL="0" indent="0" defTabSz="649009">
              <a:spcBef>
                <a:spcPts val="4600"/>
              </a:spcBef>
              <a:buClr>
                <a:srgbClr val="424242"/>
              </a:buClr>
              <a:buSzTx/>
              <a:buFont typeface="Helvetica"/>
              <a:buNone/>
              <a:defRPr sz="3950"/>
            </a:pPr>
            <a:r>
              <a:t>Discuss the following prompt from the LTW logbook with your small group:</a:t>
            </a:r>
            <a:endParaRPr sz="1422"/>
          </a:p>
          <a:p>
            <a:pPr lvl="1" marL="0" indent="481572" defTabSz="649009">
              <a:spcBef>
                <a:spcPts val="4600"/>
              </a:spcBef>
              <a:buClr>
                <a:srgbClr val="424242"/>
              </a:buClr>
              <a:buSzTx/>
              <a:buFont typeface="Helvetica"/>
              <a:buNone/>
              <a:defRPr sz="3950">
                <a:latin typeface="Raleway Italic"/>
                <a:ea typeface="Raleway Italic"/>
                <a:cs typeface="Raleway Italic"/>
                <a:sym typeface="Raleway Italic"/>
              </a:defRPr>
            </a:pPr>
            <a:r>
              <a:t>“At the beginning of this program, you reflected on what a culture of excellence is and where you have seen such a culture in labs. Review your notes on the lab manual sections you have been developing through Acts One and Two. Reflect on how the iREDS approach to deliberative lab conversation, and other methods of communication, fit into your lab values. Consider how mentoring relationships can be most effective.” </a:t>
            </a:r>
            <a:endParaRPr sz="1422"/>
          </a:p>
          <a:p>
            <a:pPr marL="0" indent="0" defTabSz="649009">
              <a:spcBef>
                <a:spcPts val="4600"/>
              </a:spcBef>
              <a:buClr>
                <a:srgbClr val="424242"/>
              </a:buClr>
              <a:buSzTx/>
              <a:buFont typeface="Helvetica"/>
              <a:buNone/>
              <a:defRPr sz="3950"/>
            </a:pPr>
            <a:r>
              <a:t>In small group Discuss the Following (10 Minutes):</a:t>
            </a:r>
          </a:p>
          <a:p>
            <a:pPr marL="705445" indent="-705445" defTabSz="649009">
              <a:spcBef>
                <a:spcPts val="1800"/>
              </a:spcBef>
              <a:buClr>
                <a:srgbClr val="424242"/>
              </a:buClr>
              <a:buSzPts val="3900"/>
              <a:buFont typeface="Helvetica"/>
              <a:buChar char="●"/>
              <a:defRPr sz="3950"/>
            </a:pPr>
            <a:r>
              <a:t>With this in mind, how might your lab philosophy (or mission statement) look like?</a:t>
            </a:r>
          </a:p>
          <a:p>
            <a:pPr marL="705445" indent="-705445" defTabSz="649009">
              <a:spcBef>
                <a:spcPts val="1800"/>
              </a:spcBef>
              <a:buClr>
                <a:srgbClr val="424242"/>
              </a:buClr>
              <a:buSzPts val="3900"/>
              <a:buFont typeface="Helvetica"/>
              <a:buChar char="●"/>
              <a:defRPr sz="3950"/>
            </a:pPr>
            <a:r>
              <a:t>How will id describe your expectations of and contributions to a culture of excellence?</a:t>
            </a:r>
          </a:p>
          <a:p>
            <a:pPr marL="705445" indent="-705445" defTabSz="649009">
              <a:spcBef>
                <a:spcPts val="1800"/>
              </a:spcBef>
              <a:buClr>
                <a:srgbClr val="424242"/>
              </a:buClr>
              <a:buSzPts val="3900"/>
              <a:buFont typeface="Helvetica"/>
              <a:buChar char="●"/>
              <a:defRPr sz="3950"/>
            </a:pPr>
            <a:r>
              <a:t>How often will you review and revise your philosophy?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