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1pPr>
    <a:lvl2pPr marL="0" marR="0" indent="2286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2pPr>
    <a:lvl3pPr marL="0" marR="0" indent="4572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3pPr>
    <a:lvl4pPr marL="0" marR="0" indent="6858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4pPr>
    <a:lvl5pPr marL="0" marR="0" indent="9144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5pPr>
    <a:lvl6pPr marL="0" marR="0" indent="11430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6pPr>
    <a:lvl7pPr marL="0" marR="0" indent="13716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7pPr>
    <a:lvl8pPr marL="0" marR="0" indent="16002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8pPr>
    <a:lvl9pPr marL="0" marR="0" indent="18288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2" name="Shape 112"/>
          <p:cNvSpPr/>
          <p:nvPr>
            <p:ph type="sldImg"/>
          </p:nvPr>
        </p:nvSpPr>
        <p:spPr>
          <a:xfrm>
            <a:off x="1143000" y="685800"/>
            <a:ext cx="4572000" cy="3429000"/>
          </a:xfrm>
          <a:prstGeom prst="rect">
            <a:avLst/>
          </a:prstGeom>
        </p:spPr>
        <p:txBody>
          <a:bodyPr/>
          <a:lstStyle/>
          <a:p>
            <a:pPr/>
          </a:p>
        </p:txBody>
      </p:sp>
      <p:sp>
        <p:nvSpPr>
          <p:cNvPr id="113" name="Shape 11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acilitator Slide Template">
    <p:bg>
      <p:bgPr>
        <a:gradFill flip="none" rotWithShape="1">
          <a:gsLst>
            <a:gs pos="0">
              <a:srgbClr val="FFFFFF"/>
            </a:gs>
            <a:gs pos="30501">
              <a:srgbClr val="E8F7F6"/>
            </a:gs>
            <a:gs pos="42243">
              <a:srgbClr val="DDF3F2"/>
            </a:gs>
            <a:gs pos="51820">
              <a:srgbClr val="D1EFED"/>
            </a:gs>
            <a:gs pos="94520">
              <a:srgbClr val="58ADAF"/>
            </a:gs>
          </a:gsLst>
          <a:lin ang="5400000" scaled="0"/>
        </a:gradFill>
      </p:bgPr>
    </p:bg>
    <p:spTree>
      <p:nvGrpSpPr>
        <p:cNvPr id="1" name=""/>
        <p:cNvGrpSpPr/>
        <p:nvPr/>
      </p:nvGrpSpPr>
      <p:grpSpPr>
        <a:xfrm>
          <a:off x="0" y="0"/>
          <a:ext cx="0" cy="0"/>
          <a:chOff x="0" y="0"/>
          <a:chExt cx="0" cy="0"/>
        </a:xfrm>
      </p:grpSpPr>
      <p:grpSp>
        <p:nvGrpSpPr>
          <p:cNvPr id="38" name="Group"/>
          <p:cNvGrpSpPr/>
          <p:nvPr/>
        </p:nvGrpSpPr>
        <p:grpSpPr>
          <a:xfrm>
            <a:off x="-1" y="-1"/>
            <a:ext cx="24384001" cy="13716001"/>
            <a:chOff x="0" y="0"/>
            <a:chExt cx="24384000" cy="13716000"/>
          </a:xfrm>
        </p:grpSpPr>
        <p:sp>
          <p:nvSpPr>
            <p:cNvPr id="30"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p>
          </p:txBody>
        </p:sp>
        <p:sp>
          <p:nvSpPr>
            <p:cNvPr id="31"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pic>
          <p:nvPicPr>
            <p:cNvPr id="32" name="page1image20922752.png" descr="page1image20922752.png"/>
            <p:cNvPicPr>
              <a:picLocks noChangeAspect="1"/>
            </p:cNvPicPr>
            <p:nvPr/>
          </p:nvPicPr>
          <p:blipFill>
            <a:blip r:embed="rId2">
              <a:extLst/>
            </a:blip>
            <a:stretch>
              <a:fillRect/>
            </a:stretch>
          </p:blipFill>
          <p:spPr>
            <a:xfrm>
              <a:off x="517199" y="12605168"/>
              <a:ext cx="357738" cy="513842"/>
            </a:xfrm>
            <a:prstGeom prst="rect">
              <a:avLst/>
            </a:prstGeom>
            <a:ln w="12700" cap="flat">
              <a:noFill/>
              <a:miter lim="400000"/>
            </a:ln>
            <a:effectLst/>
          </p:spPr>
        </p:pic>
        <p:sp>
          <p:nvSpPr>
            <p:cNvPr id="33"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p>
          </p:txBody>
        </p:sp>
        <p:pic>
          <p:nvPicPr>
            <p:cNvPr id="34" name="Image" descr="Image"/>
            <p:cNvPicPr>
              <a:picLocks noChangeAspect="1"/>
            </p:cNvPicPr>
            <p:nvPr/>
          </p:nvPicPr>
          <p:blipFill>
            <a:blip r:embed="rId3">
              <a:extLst/>
            </a:blip>
            <a:srcRect l="16141" t="20130" r="14153" b="20130"/>
            <a:stretch>
              <a:fillRect/>
            </a:stretch>
          </p:blipFill>
          <p:spPr>
            <a:xfrm>
              <a:off x="1314087" y="12516242"/>
              <a:ext cx="1907432" cy="691617"/>
            </a:xfrm>
            <a:prstGeom prst="rect">
              <a:avLst/>
            </a:prstGeom>
            <a:ln w="12700" cap="flat">
              <a:noFill/>
              <a:miter lim="400000"/>
            </a:ln>
            <a:effectLst/>
          </p:spPr>
        </p:pic>
        <p:sp>
          <p:nvSpPr>
            <p:cNvPr id="35"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p>
          </p:txBody>
        </p:sp>
        <p:sp>
          <p:nvSpPr>
            <p:cNvPr id="36"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sp>
          <p:nvSpPr>
            <p:cNvPr id="37"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FFFFFF"/>
                  </a:solidFill>
                  <a:latin typeface="Times Roman"/>
                  <a:ea typeface="Times Roman"/>
                  <a:cs typeface="Times Roman"/>
                  <a:sym typeface="Times Roman"/>
                </a:defRPr>
              </a:lvl1pPr>
            </a:lstStyle>
            <a:p>
              <a:pPr/>
              <a:r>
                <a:t>ncpre</a:t>
              </a:r>
            </a:p>
          </p:txBody>
        </p:sp>
      </p:grpSp>
      <p:sp>
        <p:nvSpPr>
          <p:cNvPr id="39" name="Slide Number"/>
          <p:cNvSpPr txBox="1"/>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acilitator Slide Template copy">
    <p:bg>
      <p:bgPr>
        <a:gradFill flip="none" rotWithShape="1">
          <a:gsLst>
            <a:gs pos="0">
              <a:srgbClr val="FFFFFF"/>
            </a:gs>
            <a:gs pos="30501">
              <a:srgbClr val="E8F7F6"/>
            </a:gs>
            <a:gs pos="42243">
              <a:srgbClr val="DDF3F2"/>
            </a:gs>
            <a:gs pos="51820">
              <a:srgbClr val="D1EFED"/>
            </a:gs>
            <a:gs pos="94520">
              <a:srgbClr val="B2ABF5"/>
            </a:gs>
          </a:gsLst>
          <a:lin ang="5400000" scaled="0"/>
        </a:gradFill>
      </p:bgPr>
    </p:bg>
    <p:spTree>
      <p:nvGrpSpPr>
        <p:cNvPr id="1" name=""/>
        <p:cNvGrpSpPr/>
        <p:nvPr/>
      </p:nvGrpSpPr>
      <p:grpSpPr>
        <a:xfrm>
          <a:off x="0" y="0"/>
          <a:ext cx="0" cy="0"/>
          <a:chOff x="0" y="0"/>
          <a:chExt cx="0" cy="0"/>
        </a:xfrm>
      </p:grpSpPr>
      <p:grpSp>
        <p:nvGrpSpPr>
          <p:cNvPr id="54" name="Group"/>
          <p:cNvGrpSpPr/>
          <p:nvPr/>
        </p:nvGrpSpPr>
        <p:grpSpPr>
          <a:xfrm>
            <a:off x="-1" y="-1"/>
            <a:ext cx="24384001" cy="13716001"/>
            <a:chOff x="0" y="0"/>
            <a:chExt cx="24384000" cy="13716000"/>
          </a:xfrm>
        </p:grpSpPr>
        <p:sp>
          <p:nvSpPr>
            <p:cNvPr id="46"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p>
          </p:txBody>
        </p:sp>
        <p:sp>
          <p:nvSpPr>
            <p:cNvPr id="47"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pic>
          <p:nvPicPr>
            <p:cNvPr id="48" name="page1image20922752.png" descr="page1image20922752.png"/>
            <p:cNvPicPr>
              <a:picLocks noChangeAspect="1"/>
            </p:cNvPicPr>
            <p:nvPr/>
          </p:nvPicPr>
          <p:blipFill>
            <a:blip r:embed="rId2">
              <a:extLst/>
            </a:blip>
            <a:stretch>
              <a:fillRect/>
            </a:stretch>
          </p:blipFill>
          <p:spPr>
            <a:xfrm>
              <a:off x="517199" y="12605168"/>
              <a:ext cx="357738" cy="513842"/>
            </a:xfrm>
            <a:prstGeom prst="rect">
              <a:avLst/>
            </a:prstGeom>
            <a:ln w="12700" cap="flat">
              <a:noFill/>
              <a:miter lim="400000"/>
            </a:ln>
            <a:effectLst/>
          </p:spPr>
        </p:pic>
        <p:sp>
          <p:nvSpPr>
            <p:cNvPr id="49"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p>
          </p:txBody>
        </p:sp>
        <p:pic>
          <p:nvPicPr>
            <p:cNvPr id="50" name="Image" descr="Image"/>
            <p:cNvPicPr>
              <a:picLocks noChangeAspect="1"/>
            </p:cNvPicPr>
            <p:nvPr/>
          </p:nvPicPr>
          <p:blipFill>
            <a:blip r:embed="rId3">
              <a:extLst/>
            </a:blip>
            <a:srcRect l="16141" t="20130" r="14153" b="20130"/>
            <a:stretch>
              <a:fillRect/>
            </a:stretch>
          </p:blipFill>
          <p:spPr>
            <a:xfrm>
              <a:off x="1314087" y="12516242"/>
              <a:ext cx="1907432" cy="691617"/>
            </a:xfrm>
            <a:prstGeom prst="rect">
              <a:avLst/>
            </a:prstGeom>
            <a:ln w="12700" cap="flat">
              <a:noFill/>
              <a:miter lim="400000"/>
            </a:ln>
            <a:effectLst/>
          </p:spPr>
        </p:pic>
        <p:sp>
          <p:nvSpPr>
            <p:cNvPr id="51"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p>
          </p:txBody>
        </p:sp>
        <p:sp>
          <p:nvSpPr>
            <p:cNvPr id="52"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sp>
          <p:nvSpPr>
            <p:cNvPr id="53"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FFFFFF"/>
                  </a:solidFill>
                  <a:latin typeface="Times Roman"/>
                  <a:ea typeface="Times Roman"/>
                  <a:cs typeface="Times Roman"/>
                  <a:sym typeface="Times Roman"/>
                </a:defRPr>
              </a:lvl1pPr>
            </a:lstStyle>
            <a:p>
              <a:pPr/>
              <a:r>
                <a:t>ncpre</a:t>
              </a:r>
            </a:p>
          </p:txBody>
        </p:sp>
      </p:grpSp>
      <p:sp>
        <p:nvSpPr>
          <p:cNvPr id="55" name="Slide Number"/>
          <p:cNvSpPr txBox="1"/>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ext slide/ white footer">
    <p:spTree>
      <p:nvGrpSpPr>
        <p:cNvPr id="1" name=""/>
        <p:cNvGrpSpPr/>
        <p:nvPr/>
      </p:nvGrpSpPr>
      <p:grpSpPr>
        <a:xfrm>
          <a:off x="0" y="0"/>
          <a:ext cx="0" cy="0"/>
          <a:chOff x="0" y="0"/>
          <a:chExt cx="0" cy="0"/>
        </a:xfrm>
      </p:grpSpPr>
      <p:sp>
        <p:nvSpPr>
          <p:cNvPr id="62" name="Rectangle"/>
          <p:cNvSpPr/>
          <p:nvPr/>
        </p:nvSpPr>
        <p:spPr>
          <a:xfrm>
            <a:off x="0" y="12090438"/>
            <a:ext cx="24384000" cy="1524001"/>
          </a:xfrm>
          <a:prstGeom prst="rect">
            <a:avLst/>
          </a:prstGeom>
          <a:solidFill>
            <a:srgbClr val="FFFFFF"/>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p>
        </p:txBody>
      </p:sp>
      <p:pic>
        <p:nvPicPr>
          <p:cNvPr id="63" name="Illinois HHMI Logo - Horizontal 2 - RGB.png" descr="Illinois HHMI Logo - Horizontal 2 - RGB.png"/>
          <p:cNvPicPr>
            <a:picLocks noChangeAspect="1"/>
          </p:cNvPicPr>
          <p:nvPr/>
        </p:nvPicPr>
        <p:blipFill>
          <a:blip r:embed="rId2">
            <a:extLst/>
          </a:blip>
          <a:stretch>
            <a:fillRect/>
          </a:stretch>
        </p:blipFill>
        <p:spPr>
          <a:xfrm>
            <a:off x="513510" y="12655550"/>
            <a:ext cx="2533898" cy="825500"/>
          </a:xfrm>
          <a:prstGeom prst="rect">
            <a:avLst/>
          </a:prstGeom>
          <a:ln w="12700">
            <a:miter lim="400000"/>
          </a:ln>
        </p:spPr>
      </p:pic>
      <p:sp>
        <p:nvSpPr>
          <p:cNvPr id="64" name="Rectangle"/>
          <p:cNvSpPr/>
          <p:nvPr/>
        </p:nvSpPr>
        <p:spPr>
          <a:xfrm>
            <a:off x="0" y="12420638"/>
            <a:ext cx="24384000" cy="25401"/>
          </a:xfrm>
          <a:prstGeom prst="rect">
            <a:avLst/>
          </a:prstGeom>
          <a:solidFill>
            <a:srgbClr val="D5D5D5"/>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grpSp>
        <p:nvGrpSpPr>
          <p:cNvPr id="67" name="Group"/>
          <p:cNvGrpSpPr/>
          <p:nvPr/>
        </p:nvGrpSpPr>
        <p:grpSpPr>
          <a:xfrm>
            <a:off x="22266498" y="12661831"/>
            <a:ext cx="1712075" cy="812939"/>
            <a:chOff x="0" y="0"/>
            <a:chExt cx="1712074" cy="812937"/>
          </a:xfrm>
        </p:grpSpPr>
        <p:pic>
          <p:nvPicPr>
            <p:cNvPr id="65" name="Image" descr="Image"/>
            <p:cNvPicPr>
              <a:picLocks noChangeAspect="1"/>
            </p:cNvPicPr>
            <p:nvPr/>
          </p:nvPicPr>
          <p:blipFill>
            <a:blip r:embed="rId3">
              <a:extLst/>
            </a:blip>
            <a:srcRect l="33235" t="11246" r="32935" b="60653"/>
            <a:stretch>
              <a:fillRect/>
            </a:stretch>
          </p:blipFill>
          <p:spPr>
            <a:xfrm>
              <a:off x="1322738" y="44424"/>
              <a:ext cx="389337" cy="419066"/>
            </a:xfrm>
            <a:custGeom>
              <a:avLst/>
              <a:gdLst/>
              <a:ahLst/>
              <a:cxnLst>
                <a:cxn ang="0">
                  <a:pos x="wd2" y="hd2"/>
                </a:cxn>
                <a:cxn ang="5400000">
                  <a:pos x="wd2" y="hd2"/>
                </a:cxn>
                <a:cxn ang="10800000">
                  <a:pos x="wd2" y="hd2"/>
                </a:cxn>
                <a:cxn ang="16200000">
                  <a:pos x="wd2" y="hd2"/>
                </a:cxn>
              </a:cxnLst>
              <a:rect l="0" t="0" r="r" b="b"/>
              <a:pathLst>
                <a:path w="21516" h="21287" fill="norm" stroke="1" extrusionOk="0">
                  <a:moveTo>
                    <a:pt x="10879" y="66"/>
                  </a:moveTo>
                  <a:cubicBezTo>
                    <a:pt x="8071" y="-214"/>
                    <a:pt x="5237" y="394"/>
                    <a:pt x="2852" y="1820"/>
                  </a:cubicBezTo>
                  <a:cubicBezTo>
                    <a:pt x="1708" y="2504"/>
                    <a:pt x="0" y="4045"/>
                    <a:pt x="0" y="4401"/>
                  </a:cubicBezTo>
                  <a:cubicBezTo>
                    <a:pt x="0" y="4498"/>
                    <a:pt x="334" y="4918"/>
                    <a:pt x="746" y="5328"/>
                  </a:cubicBezTo>
                  <a:cubicBezTo>
                    <a:pt x="1158" y="5738"/>
                    <a:pt x="1492" y="6150"/>
                    <a:pt x="1492" y="6235"/>
                  </a:cubicBezTo>
                  <a:cubicBezTo>
                    <a:pt x="1492" y="6320"/>
                    <a:pt x="1272" y="6816"/>
                    <a:pt x="1009" y="7344"/>
                  </a:cubicBezTo>
                  <a:cubicBezTo>
                    <a:pt x="186" y="8995"/>
                    <a:pt x="-81" y="10732"/>
                    <a:pt x="176" y="12505"/>
                  </a:cubicBezTo>
                  <a:cubicBezTo>
                    <a:pt x="442" y="14341"/>
                    <a:pt x="1008" y="15701"/>
                    <a:pt x="2128" y="17142"/>
                  </a:cubicBezTo>
                  <a:cubicBezTo>
                    <a:pt x="3470" y="18869"/>
                    <a:pt x="4852" y="19854"/>
                    <a:pt x="7084" y="20650"/>
                  </a:cubicBezTo>
                  <a:cubicBezTo>
                    <a:pt x="7766" y="20892"/>
                    <a:pt x="8705" y="21143"/>
                    <a:pt x="9168" y="21214"/>
                  </a:cubicBezTo>
                  <a:cubicBezTo>
                    <a:pt x="10284" y="21386"/>
                    <a:pt x="12388" y="21241"/>
                    <a:pt x="13664" y="20912"/>
                  </a:cubicBezTo>
                  <a:cubicBezTo>
                    <a:pt x="17158" y="20011"/>
                    <a:pt x="20103" y="17234"/>
                    <a:pt x="21209" y="13815"/>
                  </a:cubicBezTo>
                  <a:cubicBezTo>
                    <a:pt x="21408" y="13199"/>
                    <a:pt x="21513" y="12068"/>
                    <a:pt x="21516" y="10912"/>
                  </a:cubicBezTo>
                  <a:cubicBezTo>
                    <a:pt x="21519" y="9757"/>
                    <a:pt x="21427" y="8579"/>
                    <a:pt x="21231" y="7888"/>
                  </a:cubicBezTo>
                  <a:cubicBezTo>
                    <a:pt x="20300" y="4608"/>
                    <a:pt x="17407" y="1846"/>
                    <a:pt x="13664" y="651"/>
                  </a:cubicBezTo>
                  <a:cubicBezTo>
                    <a:pt x="12753" y="360"/>
                    <a:pt x="11815" y="160"/>
                    <a:pt x="10879" y="66"/>
                  </a:cubicBezTo>
                  <a:close/>
                </a:path>
              </a:pathLst>
            </a:custGeom>
            <a:ln w="12700" cap="flat">
              <a:noFill/>
              <a:miter lim="400000"/>
            </a:ln>
            <a:effectLst/>
          </p:spPr>
        </p:pic>
        <p:sp>
          <p:nvSpPr>
            <p:cNvPr id="66" name="ncpre"/>
            <p:cNvSpPr txBox="1"/>
            <p:nvPr/>
          </p:nvSpPr>
          <p:spPr>
            <a:xfrm>
              <a:off x="0" y="0"/>
              <a:ext cx="1364914" cy="8129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13294B"/>
                  </a:solidFill>
                  <a:latin typeface="Times Roman"/>
                  <a:ea typeface="Times Roman"/>
                  <a:cs typeface="Times Roman"/>
                  <a:sym typeface="Times Roman"/>
                </a:defRPr>
              </a:lvl1pPr>
            </a:lstStyle>
            <a:p>
              <a:pPr/>
              <a:r>
                <a:t>ncpre</a:t>
              </a:r>
            </a:p>
          </p:txBody>
        </p:sp>
      </p:grpSp>
      <p:sp>
        <p:nvSpPr>
          <p:cNvPr id="68" name="Title Text"/>
          <p:cNvSpPr txBox="1"/>
          <p:nvPr>
            <p:ph type="title"/>
          </p:nvPr>
        </p:nvSpPr>
        <p:spPr>
          <a:xfrm>
            <a:off x="4387453" y="1234543"/>
            <a:ext cx="15609094" cy="1607726"/>
          </a:xfrm>
          <a:prstGeom prst="rect">
            <a:avLst/>
          </a:prstGeom>
        </p:spPr>
        <p:txBody>
          <a:bodyPr lIns="71437" tIns="71437" rIns="71437" bIns="71437"/>
          <a:lstStyle/>
          <a:p>
            <a:pPr/>
            <a:r>
              <a:t>Title Text</a:t>
            </a:r>
          </a:p>
        </p:txBody>
      </p:sp>
      <p:sp>
        <p:nvSpPr>
          <p:cNvPr id="69" name="Body Level One…"/>
          <p:cNvSpPr txBox="1"/>
          <p:nvPr>
            <p:ph type="body" idx="1"/>
          </p:nvPr>
        </p:nvSpPr>
        <p:spPr>
          <a:xfrm>
            <a:off x="2559646" y="3051779"/>
            <a:ext cx="15609095" cy="8840392"/>
          </a:xfrm>
          <a:prstGeom prst="rect">
            <a:avLst/>
          </a:prstGeom>
        </p:spPr>
        <p:txBody>
          <a:bodyPr lIns="71437" tIns="71437" rIns="71437" bIns="71437"/>
          <a:lstStyle>
            <a:lvl1pPr marL="0" indent="0">
              <a:buSzTx/>
              <a:buNone/>
            </a:lvl1pPr>
            <a:lvl2pPr marL="0" indent="0">
              <a:buSzTx/>
              <a:buNone/>
            </a:lvl2pPr>
            <a:lvl3pPr marL="0" indent="0">
              <a:buSzTx/>
              <a:buNone/>
            </a:lvl3pPr>
            <a:lvl4pPr marL="0" indent="0">
              <a:buSzTx/>
              <a:buNone/>
            </a:lvl4pPr>
            <a:lvl5pPr marL="0" indent="0">
              <a:buSzTx/>
              <a:buNone/>
            </a:lvl5pPr>
          </a:lstStyle>
          <a:p>
            <a:pPr/>
            <a:r>
              <a:t>Body Level One</a:t>
            </a:r>
          </a:p>
          <a:p>
            <a:pPr lvl="1"/>
            <a:r>
              <a:t>Body Level Two</a:t>
            </a:r>
          </a:p>
          <a:p>
            <a:pPr lvl="2"/>
            <a:r>
              <a:t>Body Level Three</a:t>
            </a:r>
          </a:p>
          <a:p>
            <a:pPr lvl="3"/>
            <a:r>
              <a:t>Body Level Four</a:t>
            </a:r>
          </a:p>
          <a:p>
            <a:pPr lvl="4"/>
            <a:r>
              <a:t>Body Level Five</a:t>
            </a:r>
          </a:p>
        </p:txBody>
      </p:sp>
      <p:sp>
        <p:nvSpPr>
          <p:cNvPr id="70" name="Slide Number"/>
          <p:cNvSpPr txBox="1"/>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CPRE Generic">
    <p:spTree>
      <p:nvGrpSpPr>
        <p:cNvPr id="1" name=""/>
        <p:cNvGrpSpPr/>
        <p:nvPr/>
      </p:nvGrpSpPr>
      <p:grpSpPr>
        <a:xfrm>
          <a:off x="0" y="0"/>
          <a:ext cx="0" cy="0"/>
          <a:chOff x="0" y="0"/>
          <a:chExt cx="0" cy="0"/>
        </a:xfrm>
      </p:grpSpPr>
      <p:sp>
        <p:nvSpPr>
          <p:cNvPr id="77"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sp>
        <p:nvSpPr>
          <p:cNvPr id="78" name="Rectangle"/>
          <p:cNvSpPr/>
          <p:nvPr/>
        </p:nvSpPr>
        <p:spPr>
          <a:xfrm>
            <a:off x="0" y="11748903"/>
            <a:ext cx="24384001"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79"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80" name="Rectangle"/>
          <p:cNvSpPr/>
          <p:nvPr/>
        </p:nvSpPr>
        <p:spPr>
          <a:xfrm>
            <a:off x="0" y="11819056"/>
            <a:ext cx="24384000" cy="1769944"/>
          </a:xfrm>
          <a:prstGeom prst="rect">
            <a:avLst/>
          </a:prstGeom>
          <a:solidFill>
            <a:srgbClr val="1D3F75"/>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p>
        </p:txBody>
      </p:sp>
      <p:pic>
        <p:nvPicPr>
          <p:cNvPr id="81" name="Illinois-Wordmark-Horizontal-Reversed-Orange-PMS.pdf" descr="Illinois-Wordmark-Horizontal-Reversed-Orange-PMS.pdf"/>
          <p:cNvPicPr>
            <a:picLocks noChangeAspect="1"/>
          </p:cNvPicPr>
          <p:nvPr/>
        </p:nvPicPr>
        <p:blipFill>
          <a:blip r:embed="rId2">
            <a:extLst/>
          </a:blip>
          <a:stretch>
            <a:fillRect/>
          </a:stretch>
        </p:blipFill>
        <p:spPr>
          <a:xfrm>
            <a:off x="795985" y="12333941"/>
            <a:ext cx="4278371" cy="740044"/>
          </a:xfrm>
          <a:prstGeom prst="rect">
            <a:avLst/>
          </a:prstGeom>
          <a:ln w="12700">
            <a:miter lim="400000"/>
          </a:ln>
        </p:spPr>
      </p:pic>
      <p:sp>
        <p:nvSpPr>
          <p:cNvPr id="82" name="ncpre"/>
          <p:cNvSpPr txBox="1"/>
          <p:nvPr/>
        </p:nvSpPr>
        <p:spPr>
          <a:xfrm>
            <a:off x="21503095" y="12188451"/>
            <a:ext cx="1734600" cy="1031154"/>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4800">
                <a:solidFill>
                  <a:srgbClr val="FFFFFF"/>
                </a:solidFill>
                <a:latin typeface="Times Roman"/>
                <a:ea typeface="Times Roman"/>
                <a:cs typeface="Times Roman"/>
                <a:sym typeface="Times Roman"/>
              </a:defRPr>
            </a:lvl1pPr>
          </a:lstStyle>
          <a:p>
            <a:pPr/>
            <a:r>
              <a:t>ncpre</a:t>
            </a:r>
          </a:p>
        </p:txBody>
      </p:sp>
      <p:sp>
        <p:nvSpPr>
          <p:cNvPr id="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slide">
    <p:spTree>
      <p:nvGrpSpPr>
        <p:cNvPr id="1" name=""/>
        <p:cNvGrpSpPr/>
        <p:nvPr/>
      </p:nvGrpSpPr>
      <p:grpSpPr>
        <a:xfrm>
          <a:off x="0" y="0"/>
          <a:ext cx="0" cy="0"/>
          <a:chOff x="0" y="0"/>
          <a:chExt cx="0" cy="0"/>
        </a:xfrm>
      </p:grpSpPr>
      <p:sp>
        <p:nvSpPr>
          <p:cNvPr id="90" name="Slide Number"/>
          <p:cNvSpPr txBox="1"/>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lide Template">
    <p:spTree>
      <p:nvGrpSpPr>
        <p:cNvPr id="1" name=""/>
        <p:cNvGrpSpPr/>
        <p:nvPr/>
      </p:nvGrpSpPr>
      <p:grpSpPr>
        <a:xfrm>
          <a:off x="0" y="0"/>
          <a:ext cx="0" cy="0"/>
          <a:chOff x="0" y="0"/>
          <a:chExt cx="0" cy="0"/>
        </a:xfrm>
      </p:grpSpPr>
      <p:sp>
        <p:nvSpPr>
          <p:cNvPr id="97"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98"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sp>
        <p:nvSpPr>
          <p:cNvPr id="99" name="Rectangle"/>
          <p:cNvSpPr/>
          <p:nvPr/>
        </p:nvSpPr>
        <p:spPr>
          <a:xfrm>
            <a:off x="0" y="11996326"/>
            <a:ext cx="24384000"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100" name="Rectangle"/>
          <p:cNvSpPr/>
          <p:nvPr/>
        </p:nvSpPr>
        <p:spPr>
          <a:xfrm>
            <a:off x="0" y="12060237"/>
            <a:ext cx="24384000" cy="1524001"/>
          </a:xfrm>
          <a:prstGeom prst="rect">
            <a:avLst/>
          </a:prstGeom>
          <a:gradFill>
            <a:gsLst>
              <a:gs pos="0">
                <a:srgbClr val="0A2554"/>
              </a:gs>
              <a:gs pos="11116">
                <a:srgbClr val="33569D"/>
              </a:gs>
              <a:gs pos="53311">
                <a:srgbClr val="5B86E5"/>
              </a:gs>
              <a:gs pos="83103">
                <a:srgbClr val="5897CB"/>
              </a:gs>
              <a:gs pos="100000">
                <a:srgbClr val="55A8B0"/>
              </a:gs>
            </a:gsLst>
          </a:gradFill>
          <a:ln w="12700">
            <a:miter lim="400000"/>
          </a:ln>
        </p:spPr>
        <p:txBody>
          <a:bodyPr tIns="91439" bIns="91439" anchor="ctr"/>
          <a:lstStyle/>
          <a:p>
            <a:pPr algn="l" defTabSz="1828800">
              <a:defRPr sz="2400">
                <a:solidFill>
                  <a:srgbClr val="E8EFFF"/>
                </a:solidFill>
                <a:latin typeface="Raleway Light"/>
                <a:ea typeface="Raleway Light"/>
                <a:cs typeface="Raleway Light"/>
                <a:sym typeface="Raleway Light"/>
              </a:defRPr>
            </a:pPr>
          </a:p>
        </p:txBody>
      </p:sp>
      <p:pic>
        <p:nvPicPr>
          <p:cNvPr id="101" name="Illinois-Logo-Reversed-Orange-RGB.png" descr="Illinois-Logo-Reversed-Orange-RGB.png"/>
          <p:cNvPicPr>
            <a:picLocks noChangeAspect="1"/>
          </p:cNvPicPr>
          <p:nvPr/>
        </p:nvPicPr>
        <p:blipFill>
          <a:blip r:embed="rId2">
            <a:extLst/>
          </a:blip>
          <a:stretch>
            <a:fillRect/>
          </a:stretch>
        </p:blipFill>
        <p:spPr>
          <a:xfrm>
            <a:off x="488694" y="12612120"/>
            <a:ext cx="290439" cy="420236"/>
          </a:xfrm>
          <a:prstGeom prst="rect">
            <a:avLst/>
          </a:prstGeom>
          <a:ln w="12700">
            <a:miter lim="400000"/>
          </a:ln>
        </p:spPr>
      </p:pic>
      <p:grpSp>
        <p:nvGrpSpPr>
          <p:cNvPr id="104" name="Group"/>
          <p:cNvGrpSpPr/>
          <p:nvPr/>
        </p:nvGrpSpPr>
        <p:grpSpPr>
          <a:xfrm>
            <a:off x="1240337" y="12534900"/>
            <a:ext cx="1425971" cy="574676"/>
            <a:chOff x="0" y="-1587"/>
            <a:chExt cx="1425969" cy="574675"/>
          </a:xfrm>
        </p:grpSpPr>
        <p:pic>
          <p:nvPicPr>
            <p:cNvPr id="102" name="Image" descr="Image"/>
            <p:cNvPicPr>
              <a:picLocks noChangeAspect="1"/>
            </p:cNvPicPr>
            <p:nvPr/>
          </p:nvPicPr>
          <p:blipFill>
            <a:blip r:embed="rId3">
              <a:extLst/>
            </a:blip>
            <a:srcRect l="33235" t="11246" r="32922" b="60659"/>
            <a:stretch>
              <a:fillRect/>
            </a:stretch>
          </p:blipFill>
          <p:spPr>
            <a:xfrm>
              <a:off x="0" y="57187"/>
              <a:ext cx="449661" cy="483717"/>
            </a:xfrm>
            <a:custGeom>
              <a:avLst/>
              <a:gdLst/>
              <a:ahLst/>
              <a:cxnLst>
                <a:cxn ang="0">
                  <a:pos x="wd2" y="hd2"/>
                </a:cxn>
                <a:cxn ang="5400000">
                  <a:pos x="wd2" y="hd2"/>
                </a:cxn>
                <a:cxn ang="10800000">
                  <a:pos x="wd2" y="hd2"/>
                </a:cxn>
                <a:cxn ang="16200000">
                  <a:pos x="wd2" y="hd2"/>
                </a:cxn>
              </a:cxnLst>
              <a:rect l="0" t="0" r="r" b="b"/>
              <a:pathLst>
                <a:path w="21511" h="21381" fill="norm" stroke="1" extrusionOk="0">
                  <a:moveTo>
                    <a:pt x="8069" y="76"/>
                  </a:moveTo>
                  <a:cubicBezTo>
                    <a:pt x="6219" y="277"/>
                    <a:pt x="4437" y="875"/>
                    <a:pt x="2848" y="1830"/>
                  </a:cubicBezTo>
                  <a:cubicBezTo>
                    <a:pt x="1704" y="2518"/>
                    <a:pt x="0" y="4069"/>
                    <a:pt x="0" y="4427"/>
                  </a:cubicBezTo>
                  <a:cubicBezTo>
                    <a:pt x="0" y="4524"/>
                    <a:pt x="329" y="4944"/>
                    <a:pt x="740" y="5356"/>
                  </a:cubicBezTo>
                  <a:cubicBezTo>
                    <a:pt x="1152" y="5768"/>
                    <a:pt x="1500" y="6165"/>
                    <a:pt x="1500" y="6251"/>
                  </a:cubicBezTo>
                  <a:cubicBezTo>
                    <a:pt x="1500" y="6337"/>
                    <a:pt x="1288" y="6844"/>
                    <a:pt x="1025" y="7374"/>
                  </a:cubicBezTo>
                  <a:cubicBezTo>
                    <a:pt x="202" y="9032"/>
                    <a:pt x="-86" y="10768"/>
                    <a:pt x="171" y="12549"/>
                  </a:cubicBezTo>
                  <a:cubicBezTo>
                    <a:pt x="436" y="14393"/>
                    <a:pt x="1007" y="15768"/>
                    <a:pt x="2126" y="17215"/>
                  </a:cubicBezTo>
                  <a:cubicBezTo>
                    <a:pt x="3468" y="18950"/>
                    <a:pt x="4850" y="19942"/>
                    <a:pt x="7082" y="20741"/>
                  </a:cubicBezTo>
                  <a:cubicBezTo>
                    <a:pt x="7763" y="20985"/>
                    <a:pt x="8688" y="21231"/>
                    <a:pt x="9151" y="21302"/>
                  </a:cubicBezTo>
                  <a:cubicBezTo>
                    <a:pt x="10266" y="21475"/>
                    <a:pt x="12376" y="21352"/>
                    <a:pt x="13651" y="21022"/>
                  </a:cubicBezTo>
                  <a:cubicBezTo>
                    <a:pt x="17142" y="20117"/>
                    <a:pt x="20083" y="17316"/>
                    <a:pt x="21188" y="13882"/>
                  </a:cubicBezTo>
                  <a:cubicBezTo>
                    <a:pt x="21387" y="13263"/>
                    <a:pt x="21508" y="12131"/>
                    <a:pt x="21511" y="10970"/>
                  </a:cubicBezTo>
                  <a:cubicBezTo>
                    <a:pt x="21514" y="9809"/>
                    <a:pt x="21403" y="8629"/>
                    <a:pt x="21207" y="7935"/>
                  </a:cubicBezTo>
                  <a:cubicBezTo>
                    <a:pt x="20277" y="4640"/>
                    <a:pt x="17392" y="1856"/>
                    <a:pt x="13651" y="655"/>
                  </a:cubicBezTo>
                  <a:cubicBezTo>
                    <a:pt x="11830" y="71"/>
                    <a:pt x="9918" y="-125"/>
                    <a:pt x="8069" y="76"/>
                  </a:cubicBezTo>
                  <a:close/>
                </a:path>
              </a:pathLst>
            </a:custGeom>
            <a:ln w="12700" cap="flat">
              <a:noFill/>
              <a:miter lim="400000"/>
            </a:ln>
            <a:effectLst/>
          </p:spPr>
        </p:pic>
        <p:sp>
          <p:nvSpPr>
            <p:cNvPr id="103" name="ncpre"/>
            <p:cNvSpPr txBox="1"/>
            <p:nvPr/>
          </p:nvSpPr>
          <p:spPr>
            <a:xfrm>
              <a:off x="440776" y="-1588"/>
              <a:ext cx="985194" cy="5746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1" i="1" sz="2800">
                  <a:solidFill>
                    <a:srgbClr val="FFFFFF"/>
                  </a:solidFill>
                  <a:latin typeface="Times Roman"/>
                  <a:ea typeface="Times Roman"/>
                  <a:cs typeface="Times Roman"/>
                  <a:sym typeface="Times Roman"/>
                </a:defRPr>
              </a:lvl1pPr>
            </a:lstStyle>
            <a:p>
              <a:pPr/>
              <a:r>
                <a:t>ncpre</a:t>
              </a:r>
            </a:p>
          </p:txBody>
        </p:sp>
      </p:grpSp>
      <p:sp>
        <p:nvSpPr>
          <p:cNvPr id="105" name="EXCELLENCE in ACADEMIC LEADERSHIP"/>
          <p:cNvSpPr txBox="1"/>
          <p:nvPr/>
        </p:nvSpPr>
        <p:spPr>
          <a:xfrm>
            <a:off x="21443148" y="11737975"/>
            <a:ext cx="3880692" cy="21685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lgn="l" defTabSz="825500">
              <a:defRPr sz="2500">
                <a:solidFill>
                  <a:srgbClr val="FFFFFF"/>
                </a:solidFill>
                <a:latin typeface="Arvo"/>
                <a:ea typeface="Arvo"/>
                <a:cs typeface="Arvo"/>
                <a:sym typeface="Arvo"/>
              </a:defRPr>
            </a:pPr>
            <a:r>
              <a:t>EXCELLENCE </a:t>
            </a:r>
            <a:r>
              <a:rPr i="1">
                <a:latin typeface="Times Roman"/>
                <a:ea typeface="Times Roman"/>
                <a:cs typeface="Times Roman"/>
                <a:sym typeface="Times Roman"/>
              </a:rPr>
              <a:t>in</a:t>
            </a:r>
            <a:r>
              <a:t> ACADEMIC LEADERSHIP</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p:cNvSpPr/>
          <p:nvPr/>
        </p:nvSpPr>
        <p:spPr>
          <a:xfrm>
            <a:off x="-19507" y="-43527"/>
            <a:ext cx="24423014"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3"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4"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pic>
        <p:nvPicPr>
          <p:cNvPr id="5" name="Image" descr="Image"/>
          <p:cNvPicPr>
            <a:picLocks noChangeAspect="1"/>
          </p:cNvPicPr>
          <p:nvPr/>
        </p:nvPicPr>
        <p:blipFill>
          <a:blip r:embed="rId2">
            <a:extLst/>
          </a:blip>
          <a:srcRect l="16141" t="20130" r="14153" b="20130"/>
          <a:stretch>
            <a:fillRect/>
          </a:stretch>
        </p:blipFill>
        <p:spPr>
          <a:xfrm>
            <a:off x="1314087" y="12516242"/>
            <a:ext cx="1907432" cy="691617"/>
          </a:xfrm>
          <a:prstGeom prst="rect">
            <a:avLst/>
          </a:prstGeom>
          <a:ln w="12700">
            <a:miter lim="400000"/>
          </a:ln>
        </p:spPr>
      </p:pic>
      <p:sp>
        <p:nvSpPr>
          <p:cNvPr id="6"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sp>
        <p:nvSpPr>
          <p:cNvPr id="7"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
        <p:nvSpPr>
          <p:cNvPr id="8"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9" name="Rectangle"/>
          <p:cNvSpPr/>
          <p:nvPr/>
        </p:nvSpPr>
        <p:spPr>
          <a:xfrm>
            <a:off x="127000" y="12192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p>
        </p:txBody>
      </p:sp>
      <p:pic>
        <p:nvPicPr>
          <p:cNvPr id="10" name="page1image20922752.png" descr="page1image20922752.png"/>
          <p:cNvPicPr>
            <a:picLocks noChangeAspect="1"/>
          </p:cNvPicPr>
          <p:nvPr/>
        </p:nvPicPr>
        <p:blipFill>
          <a:blip r:embed="rId3">
            <a:extLst/>
          </a:blip>
          <a:stretch>
            <a:fillRect/>
          </a:stretch>
        </p:blipFill>
        <p:spPr>
          <a:xfrm>
            <a:off x="517199" y="12605168"/>
            <a:ext cx="357738" cy="513842"/>
          </a:xfrm>
          <a:prstGeom prst="rect">
            <a:avLst/>
          </a:prstGeom>
          <a:ln w="12700">
            <a:miter lim="400000"/>
          </a:ln>
        </p:spPr>
      </p:pic>
      <p:sp>
        <p:nvSpPr>
          <p:cNvPr id="11"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p>
        </p:txBody>
      </p:sp>
      <p:pic>
        <p:nvPicPr>
          <p:cNvPr id="12" name="Image" descr="Image"/>
          <p:cNvPicPr>
            <a:picLocks noChangeAspect="1"/>
          </p:cNvPicPr>
          <p:nvPr/>
        </p:nvPicPr>
        <p:blipFill>
          <a:blip r:embed="rId2">
            <a:extLst/>
          </a:blip>
          <a:srcRect l="16141" t="20130" r="14153" b="20130"/>
          <a:stretch>
            <a:fillRect/>
          </a:stretch>
        </p:blipFill>
        <p:spPr>
          <a:xfrm>
            <a:off x="1314087" y="12516242"/>
            <a:ext cx="1907432" cy="691617"/>
          </a:xfrm>
          <a:prstGeom prst="rect">
            <a:avLst/>
          </a:prstGeom>
          <a:ln w="12700">
            <a:miter lim="400000"/>
          </a:ln>
        </p:spPr>
      </p:pic>
      <p:sp>
        <p:nvSpPr>
          <p:cNvPr id="13"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
        <p:nvSpPr>
          <p:cNvPr id="14"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15"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defTabSz="825500">
              <a:defRPr sz="2400">
                <a:solidFill>
                  <a:srgbClr val="000000"/>
                </a:solidFill>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Lst>
  <p:transition xmlns:p14="http://schemas.microsoft.com/office/powerpoint/2010/main" spd="med" advClick="1"/>
  <p:txStyles>
    <p:titleStyle>
      <a:lvl1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1pPr>
      <a:lvl2pPr marL="0" marR="0" indent="2286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2pPr>
      <a:lvl3pPr marL="0" marR="0" indent="4572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3pPr>
      <a:lvl4pPr marL="0" marR="0" indent="6858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4pPr>
      <a:lvl5pPr marL="0" marR="0" indent="9144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5pPr>
      <a:lvl6pPr marL="0" marR="0" indent="11430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6pPr>
      <a:lvl7pPr marL="0" marR="0" indent="13716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7pPr>
      <a:lvl8pPr marL="0" marR="0" indent="16002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8pPr>
      <a:lvl9pPr marL="0" marR="0" indent="18288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9pPr>
    </p:titleStyle>
    <p:bodyStyle>
      <a:lvl1pPr marL="66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1pPr>
      <a:lvl2pPr marL="129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2pPr>
      <a:lvl3pPr marL="193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3pPr>
      <a:lvl4pPr marL="256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4pPr>
      <a:lvl5pPr marL="320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5pPr>
      <a:lvl6pPr marL="383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6pPr>
      <a:lvl7pPr marL="447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7pPr>
      <a:lvl8pPr marL="510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8pPr>
      <a:lvl9pPr marL="574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2.png"/><Relationship Id="rId8"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 Id="rId3"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20.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5" name="3.3 Heideberg stereoisemer.jpg" descr="3.3 Heideberg stereoisemer.jpg"/>
          <p:cNvPicPr>
            <a:picLocks noChangeAspect="1"/>
          </p:cNvPicPr>
          <p:nvPr/>
        </p:nvPicPr>
        <p:blipFill>
          <a:blip r:embed="rId2">
            <a:extLst/>
          </a:blip>
          <a:stretch>
            <a:fillRect/>
          </a:stretch>
        </p:blipFill>
        <p:spPr>
          <a:xfrm>
            <a:off x="-101799" y="-703660"/>
            <a:ext cx="28263774" cy="15898375"/>
          </a:xfrm>
          <a:prstGeom prst="rect">
            <a:avLst/>
          </a:prstGeom>
          <a:ln w="12700">
            <a:miter lim="400000"/>
          </a:ln>
        </p:spPr>
      </p:pic>
      <p:sp>
        <p:nvSpPr>
          <p:cNvPr id="116" name="Rectangle"/>
          <p:cNvSpPr/>
          <p:nvPr/>
        </p:nvSpPr>
        <p:spPr>
          <a:xfrm>
            <a:off x="0" y="-206882"/>
            <a:ext cx="24384000" cy="12342121"/>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117"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p>
        </p:txBody>
      </p:sp>
      <p:sp>
        <p:nvSpPr>
          <p:cNvPr id="118" name="3.3 Facilitator Slides"/>
          <p:cNvSpPr txBox="1"/>
          <p:nvPr/>
        </p:nvSpPr>
        <p:spPr>
          <a:xfrm>
            <a:off x="1341620" y="631548"/>
            <a:ext cx="8778533" cy="654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14400">
                <a:solidFill>
                  <a:srgbClr val="FFFFFF"/>
                </a:solidFill>
                <a:latin typeface="Raleway Italic"/>
                <a:ea typeface="Raleway Italic"/>
                <a:cs typeface="Raleway Italic"/>
                <a:sym typeface="Raleway Italic"/>
              </a:defRPr>
            </a:lvl1pPr>
          </a:lstStyle>
          <a:p>
            <a:pPr/>
            <a:r>
              <a:t>3.3 Facilitator Slides</a:t>
            </a:r>
          </a:p>
        </p:txBody>
      </p:sp>
      <p:sp>
        <p:nvSpPr>
          <p:cNvPr id="119" name="Goals for Session"/>
          <p:cNvSpPr txBox="1"/>
          <p:nvPr/>
        </p:nvSpPr>
        <p:spPr>
          <a:xfrm>
            <a:off x="1352411" y="8251540"/>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228600" indent="-228600" algn="l">
              <a:spcBef>
                <a:spcPts val="5900"/>
              </a:spcBef>
              <a:buSzPct val="68000"/>
              <a:buBlip>
                <a:blip r:embed="rId4"/>
              </a:buBlip>
              <a:defRPr sz="5000">
                <a:solidFill>
                  <a:srgbClr val="FFFFFF"/>
                </a:solidFill>
                <a:latin typeface="Raleway Medium"/>
                <a:ea typeface="Raleway Medium"/>
                <a:cs typeface="Raleway Medium"/>
                <a:sym typeface="Raleway Medium"/>
              </a:defRPr>
            </a:lvl1pPr>
          </a:lstStyle>
          <a:p>
            <a:pPr/>
            <a:r>
              <a:t> Goals for Session</a:t>
            </a:r>
          </a:p>
        </p:txBody>
      </p:sp>
      <p:sp>
        <p:nvSpPr>
          <p:cNvPr id="120" name="Agenda and Activities"/>
          <p:cNvSpPr txBox="1"/>
          <p:nvPr/>
        </p:nvSpPr>
        <p:spPr>
          <a:xfrm>
            <a:off x="1352411" y="9348126"/>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661458" indent="-661458" algn="l">
              <a:spcBef>
                <a:spcPts val="5900"/>
              </a:spcBef>
              <a:buSzPct val="75000"/>
              <a:buBlip>
                <a:blip r:embed="rId5"/>
              </a:buBlip>
              <a:defRPr sz="5000">
                <a:solidFill>
                  <a:srgbClr val="FFFFFF"/>
                </a:solidFill>
                <a:latin typeface="Raleway Medium"/>
                <a:ea typeface="Raleway Medium"/>
                <a:cs typeface="Raleway Medium"/>
                <a:sym typeface="Raleway Medium"/>
              </a:defRPr>
            </a:lvl1pPr>
          </a:lstStyle>
          <a:p>
            <a:pPr/>
            <a:r>
              <a:t> Agenda and Activities</a:t>
            </a:r>
          </a:p>
        </p:txBody>
      </p:sp>
      <p:sp>
        <p:nvSpPr>
          <p:cNvPr id="121" name="Final Reflection"/>
          <p:cNvSpPr txBox="1"/>
          <p:nvPr/>
        </p:nvSpPr>
        <p:spPr>
          <a:xfrm>
            <a:off x="1352411" y="10444712"/>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661458" indent="-661458" algn="l">
              <a:spcBef>
                <a:spcPts val="5900"/>
              </a:spcBef>
              <a:buSzPct val="75000"/>
              <a:buBlip>
                <a:blip r:embed="rId6"/>
              </a:buBlip>
              <a:defRPr sz="5000">
                <a:solidFill>
                  <a:srgbClr val="FFFFFF"/>
                </a:solidFill>
                <a:latin typeface="Raleway Medium"/>
                <a:ea typeface="Raleway Medium"/>
                <a:cs typeface="Raleway Medium"/>
                <a:sym typeface="Raleway Medium"/>
              </a:defRPr>
            </a:lvl1pPr>
          </a:lstStyle>
          <a:p>
            <a:pPr/>
            <a:r>
              <a:t> Final Reflection</a:t>
            </a:r>
          </a:p>
        </p:txBody>
      </p:sp>
      <p:sp>
        <p:nvSpPr>
          <p:cNvPr id="122" name="Rectangle"/>
          <p:cNvSpPr/>
          <p:nvPr/>
        </p:nvSpPr>
        <p:spPr>
          <a:xfrm>
            <a:off x="0" y="12010890"/>
            <a:ext cx="24383999" cy="1716684"/>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p>
        </p:txBody>
      </p:sp>
      <p:pic>
        <p:nvPicPr>
          <p:cNvPr id="123" name="page1image20922752.png" descr="page1image20922752.png"/>
          <p:cNvPicPr>
            <a:picLocks noChangeAspect="1"/>
          </p:cNvPicPr>
          <p:nvPr/>
        </p:nvPicPr>
        <p:blipFill>
          <a:blip r:embed="rId7">
            <a:extLst/>
          </a:blip>
          <a:stretch>
            <a:fillRect/>
          </a:stretch>
        </p:blipFill>
        <p:spPr>
          <a:xfrm>
            <a:off x="517199" y="12605168"/>
            <a:ext cx="357738" cy="513842"/>
          </a:xfrm>
          <a:prstGeom prst="rect">
            <a:avLst/>
          </a:prstGeom>
          <a:ln w="12700">
            <a:miter lim="400000"/>
          </a:ln>
        </p:spPr>
      </p:pic>
      <p:sp>
        <p:nvSpPr>
          <p:cNvPr id="124"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p>
        </p:txBody>
      </p:sp>
      <p:pic>
        <p:nvPicPr>
          <p:cNvPr id="125" name="Image" descr="Image"/>
          <p:cNvPicPr>
            <a:picLocks noChangeAspect="1"/>
          </p:cNvPicPr>
          <p:nvPr/>
        </p:nvPicPr>
        <p:blipFill>
          <a:blip r:embed="rId8">
            <a:extLst/>
          </a:blip>
          <a:srcRect l="16141" t="20130" r="14153" b="20130"/>
          <a:stretch>
            <a:fillRect/>
          </a:stretch>
        </p:blipFill>
        <p:spPr>
          <a:xfrm>
            <a:off x="1314087" y="12516242"/>
            <a:ext cx="1907432" cy="691617"/>
          </a:xfrm>
          <a:prstGeom prst="rect">
            <a:avLst/>
          </a:prstGeom>
          <a:ln w="12700">
            <a:miter lim="400000"/>
          </a:ln>
        </p:spPr>
      </p:pic>
      <p:sp>
        <p:nvSpPr>
          <p:cNvPr id="126"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94520">
              <a:srgbClr val="58AD88"/>
            </a:gs>
          </a:gsLst>
          <a:lin ang="5400000" scaled="0"/>
        </a:gradFill>
      </p:bgPr>
    </p:bg>
    <p:spTree>
      <p:nvGrpSpPr>
        <p:cNvPr id="1" name=""/>
        <p:cNvGrpSpPr/>
        <p:nvPr/>
      </p:nvGrpSpPr>
      <p:grpSpPr>
        <a:xfrm>
          <a:off x="0" y="0"/>
          <a:ext cx="0" cy="0"/>
          <a:chOff x="0" y="0"/>
          <a:chExt cx="0" cy="0"/>
        </a:xfrm>
      </p:grpSpPr>
      <p:sp>
        <p:nvSpPr>
          <p:cNvPr id="128" name="GOALS:…"/>
          <p:cNvSpPr txBox="1"/>
          <p:nvPr/>
        </p:nvSpPr>
        <p:spPr>
          <a:xfrm>
            <a:off x="2609715" y="2930216"/>
            <a:ext cx="10252683" cy="889686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lgn="l">
              <a:spcBef>
                <a:spcPts val="5900"/>
              </a:spcBef>
              <a:defRPr sz="4500">
                <a:latin typeface="Raleway Medium"/>
                <a:ea typeface="Raleway Medium"/>
                <a:cs typeface="Raleway Medium"/>
                <a:sym typeface="Raleway Medium"/>
              </a:defRPr>
            </a:pPr>
            <a:r>
              <a:t>GOALS:</a:t>
            </a:r>
          </a:p>
          <a:p>
            <a:pPr algn="l">
              <a:spcBef>
                <a:spcPts val="5900"/>
              </a:spcBef>
              <a:defRPr sz="4500">
                <a:latin typeface="Raleway Medium"/>
                <a:ea typeface="Raleway Medium"/>
                <a:cs typeface="Raleway Medium"/>
                <a:sym typeface="Raleway Medium"/>
              </a:defRPr>
            </a:pPr>
            <a:r>
              <a:t>Share the work that you are doing on your own as you go through the course</a:t>
            </a:r>
          </a:p>
          <a:p>
            <a:pPr algn="l">
              <a:spcBef>
                <a:spcPts val="5900"/>
              </a:spcBef>
              <a:defRPr sz="4500">
                <a:latin typeface="Raleway Medium"/>
                <a:ea typeface="Raleway Medium"/>
                <a:cs typeface="Raleway Medium"/>
                <a:sym typeface="Raleway Medium"/>
              </a:defRPr>
            </a:pPr>
            <a:r>
              <a:t>Reflect on your learning</a:t>
            </a:r>
          </a:p>
          <a:p>
            <a:pPr algn="l">
              <a:spcBef>
                <a:spcPts val="5900"/>
              </a:spcBef>
              <a:defRPr sz="4500">
                <a:latin typeface="Raleway Medium"/>
                <a:ea typeface="Raleway Medium"/>
                <a:cs typeface="Raleway Medium"/>
                <a:sym typeface="Raleway Medium"/>
              </a:defRPr>
            </a:pPr>
            <a:r>
              <a:t>Practice some of the tools that you were introduced to in the course </a:t>
            </a:r>
          </a:p>
          <a:p>
            <a:pPr lvl="4" indent="0" algn="l">
              <a:spcBef>
                <a:spcPts val="5900"/>
              </a:spcBef>
              <a:defRPr sz="4500">
                <a:latin typeface="Raleway Medium"/>
                <a:ea typeface="Raleway Medium"/>
                <a:cs typeface="Raleway Medium"/>
                <a:sym typeface="Raleway Medium"/>
              </a:defRPr>
            </a:pPr>
            <a:r>
              <a:t>Get to know others in your lab/class</a:t>
            </a:r>
          </a:p>
        </p:txBody>
      </p:sp>
      <p:sp>
        <p:nvSpPr>
          <p:cNvPr id="129" name="STRUCTURE:…"/>
          <p:cNvSpPr txBox="1"/>
          <p:nvPr/>
        </p:nvSpPr>
        <p:spPr>
          <a:xfrm>
            <a:off x="13705248" y="2854016"/>
            <a:ext cx="9280836" cy="734756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lgn="l" defTabSz="796885">
              <a:spcBef>
                <a:spcPts val="5700"/>
              </a:spcBef>
              <a:defRPr sz="4365">
                <a:latin typeface="Raleway Medium"/>
                <a:ea typeface="Raleway Medium"/>
                <a:cs typeface="Raleway Medium"/>
                <a:sym typeface="Raleway Medium"/>
              </a:defRPr>
            </a:pPr>
            <a:r>
              <a:t>STRUCTURE:</a:t>
            </a:r>
          </a:p>
          <a:p>
            <a:pPr algn="l" defTabSz="796885">
              <a:spcBef>
                <a:spcPts val="5700"/>
              </a:spcBef>
              <a:defRPr sz="4365">
                <a:latin typeface="Raleway Medium"/>
                <a:ea typeface="Raleway Medium"/>
                <a:cs typeface="Raleway Medium"/>
                <a:sym typeface="Raleway Medium"/>
              </a:defRPr>
            </a:pPr>
            <a:r>
              <a:t>Will meet every _ weeks for _ hours</a:t>
            </a:r>
          </a:p>
          <a:p>
            <a:pPr algn="l" defTabSz="796885">
              <a:spcBef>
                <a:spcPts val="5700"/>
              </a:spcBef>
              <a:defRPr sz="4365">
                <a:latin typeface="Raleway Medium"/>
                <a:ea typeface="Raleway Medium"/>
                <a:cs typeface="Raleway Medium"/>
                <a:sym typeface="Raleway Medium"/>
              </a:defRPr>
            </a:pPr>
            <a:r>
              <a:t>Large and small group discussions </a:t>
            </a:r>
          </a:p>
          <a:p>
            <a:pPr lvl="4" indent="0" algn="l" defTabSz="796885">
              <a:spcBef>
                <a:spcPts val="5700"/>
              </a:spcBef>
              <a:defRPr sz="4365">
                <a:latin typeface="Raleway Medium"/>
                <a:ea typeface="Raleway Medium"/>
                <a:cs typeface="Raleway Medium"/>
                <a:sym typeface="Raleway Medium"/>
              </a:defRPr>
            </a:pPr>
            <a:r>
              <a:t>Logbook Activities, Program Reflection, Better Science, and Lab Manual questions can be part of each session</a:t>
            </a:r>
          </a:p>
        </p:txBody>
      </p:sp>
      <p:pic>
        <p:nvPicPr>
          <p:cNvPr id="130" name="Image" descr="Image"/>
          <p:cNvPicPr>
            <a:picLocks noChangeAspect="1"/>
          </p:cNvPicPr>
          <p:nvPr/>
        </p:nvPicPr>
        <p:blipFill>
          <a:blip r:embed="rId2">
            <a:alphaModFix amt="20000"/>
            <a:extLst/>
          </a:blip>
          <a:stretch>
            <a:fillRect/>
          </a:stretch>
        </p:blipFill>
        <p:spPr>
          <a:xfrm>
            <a:off x="-1714292" y="-487949"/>
            <a:ext cx="8354422" cy="8351976"/>
          </a:xfrm>
          <a:prstGeom prst="rect">
            <a:avLst/>
          </a:prstGeom>
          <a:ln w="12700">
            <a:miter lim="400000"/>
          </a:ln>
        </p:spPr>
      </p:pic>
      <p:sp>
        <p:nvSpPr>
          <p:cNvPr id="131" name="3.3 Session Goals"/>
          <p:cNvSpPr txBox="1"/>
          <p:nvPr/>
        </p:nvSpPr>
        <p:spPr>
          <a:xfrm>
            <a:off x="3219461" y="11801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3.3 Session Goals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3.3 Darren and Meena.jpg" descr="3.3 Darren and Meena.jpg"/>
          <p:cNvPicPr>
            <a:picLocks noChangeAspect="1"/>
          </p:cNvPicPr>
          <p:nvPr/>
        </p:nvPicPr>
        <p:blipFill>
          <a:blip r:embed="rId2">
            <a:extLst/>
          </a:blip>
          <a:srcRect l="0" t="0" r="0" b="0"/>
          <a:stretch>
            <a:fillRect/>
          </a:stretch>
        </p:blipFill>
        <p:spPr>
          <a:xfrm>
            <a:off x="-57515" y="-1907517"/>
            <a:ext cx="29117883" cy="16378807"/>
          </a:xfrm>
          <a:prstGeom prst="rect">
            <a:avLst/>
          </a:prstGeom>
          <a:ln w="12700">
            <a:miter lim="400000"/>
          </a:ln>
        </p:spPr>
      </p:pic>
      <p:sp>
        <p:nvSpPr>
          <p:cNvPr id="134" name="Rectangle"/>
          <p:cNvSpPr/>
          <p:nvPr/>
        </p:nvSpPr>
        <p:spPr>
          <a:xfrm>
            <a:off x="0" y="-43527"/>
            <a:ext cx="24384000"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135"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p>
        </p:txBody>
      </p:sp>
      <p:sp>
        <p:nvSpPr>
          <p:cNvPr id="136" name="Activities and…"/>
          <p:cNvSpPr txBox="1"/>
          <p:nvPr/>
        </p:nvSpPr>
        <p:spPr>
          <a:xfrm>
            <a:off x="1053244" y="4893775"/>
            <a:ext cx="14163431" cy="439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4400">
                <a:solidFill>
                  <a:srgbClr val="FFFFFF"/>
                </a:solidFill>
                <a:latin typeface="Raleway Italic"/>
                <a:ea typeface="Raleway Italic"/>
                <a:cs typeface="Raleway Italic"/>
                <a:sym typeface="Raleway Italic"/>
              </a:defRPr>
            </a:pPr>
            <a:r>
              <a:t>Activities and</a:t>
            </a:r>
          </a:p>
          <a:p>
            <a:pPr algn="l">
              <a:defRPr sz="14400">
                <a:solidFill>
                  <a:srgbClr val="FFFFFF"/>
                </a:solidFill>
                <a:latin typeface="Raleway Italic"/>
                <a:ea typeface="Raleway Italic"/>
                <a:cs typeface="Raleway Italic"/>
                <a:sym typeface="Raleway Italic"/>
              </a:defRPr>
            </a:pPr>
            <a:r>
              <a:t>Discussions</a:t>
            </a:r>
          </a:p>
        </p:txBody>
      </p:sp>
      <p:sp>
        <p:nvSpPr>
          <p:cNvPr id="137"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138"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pic>
        <p:nvPicPr>
          <p:cNvPr id="139" name="Image" descr="Image"/>
          <p:cNvPicPr>
            <a:picLocks noChangeAspect="1"/>
          </p:cNvPicPr>
          <p:nvPr/>
        </p:nvPicPr>
        <p:blipFill>
          <a:blip r:embed="rId4">
            <a:extLst/>
          </a:blip>
          <a:srcRect l="16141" t="20130" r="14153" b="20130"/>
          <a:stretch>
            <a:fillRect/>
          </a:stretch>
        </p:blipFill>
        <p:spPr>
          <a:xfrm>
            <a:off x="1314087" y="12516242"/>
            <a:ext cx="1907432" cy="691617"/>
          </a:xfrm>
          <a:prstGeom prst="rect">
            <a:avLst/>
          </a:prstGeom>
          <a:ln w="12700">
            <a:miter lim="400000"/>
          </a:ln>
        </p:spPr>
      </p:pic>
      <p:sp>
        <p:nvSpPr>
          <p:cNvPr id="140"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sp>
        <p:nvSpPr>
          <p:cNvPr id="141"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4BBCE"/>
            </a:gs>
          </a:gsLst>
          <a:lin ang="5400000" scaled="0"/>
        </a:gradFill>
      </p:bgPr>
    </p:bg>
    <p:spTree>
      <p:nvGrpSpPr>
        <p:cNvPr id="1" name=""/>
        <p:cNvGrpSpPr/>
        <p:nvPr/>
      </p:nvGrpSpPr>
      <p:grpSpPr>
        <a:xfrm>
          <a:off x="0" y="0"/>
          <a:ext cx="0" cy="0"/>
          <a:chOff x="0" y="0"/>
          <a:chExt cx="0" cy="0"/>
        </a:xfrm>
      </p:grpSpPr>
      <p:pic>
        <p:nvPicPr>
          <p:cNvPr id="143" name="Image" descr="Image"/>
          <p:cNvPicPr>
            <a:picLocks noChangeAspect="1"/>
          </p:cNvPicPr>
          <p:nvPr/>
        </p:nvPicPr>
        <p:blipFill>
          <a:blip r:embed="rId2">
            <a:alphaModFix amt="20000"/>
            <a:extLst/>
          </a:blip>
          <a:stretch>
            <a:fillRect/>
          </a:stretch>
        </p:blipFill>
        <p:spPr>
          <a:xfrm>
            <a:off x="-1260613" y="-518813"/>
            <a:ext cx="7631647" cy="7630643"/>
          </a:xfrm>
          <a:prstGeom prst="rect">
            <a:avLst/>
          </a:prstGeom>
          <a:ln w="12700">
            <a:miter lim="400000"/>
          </a:ln>
        </p:spPr>
      </p:pic>
      <p:sp>
        <p:nvSpPr>
          <p:cNvPr id="144" name="Mistakes and Accountability"/>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Mistakes and Accountability </a:t>
            </a:r>
          </a:p>
        </p:txBody>
      </p:sp>
      <p:pic>
        <p:nvPicPr>
          <p:cNvPr id="145" name="Image" descr="Image"/>
          <p:cNvPicPr>
            <a:picLocks noChangeAspect="1"/>
          </p:cNvPicPr>
          <p:nvPr/>
        </p:nvPicPr>
        <p:blipFill>
          <a:blip r:embed="rId3">
            <a:extLst/>
          </a:blip>
          <a:stretch>
            <a:fillRect/>
          </a:stretch>
        </p:blipFill>
        <p:spPr>
          <a:xfrm>
            <a:off x="19562365" y="790198"/>
            <a:ext cx="4264225" cy="756404"/>
          </a:xfrm>
          <a:prstGeom prst="rect">
            <a:avLst/>
          </a:prstGeom>
          <a:ln w="12700">
            <a:miter lim="400000"/>
          </a:ln>
        </p:spPr>
      </p:pic>
      <p:sp>
        <p:nvSpPr>
          <p:cNvPr id="146" name="Discuss the following 2MC, which is a real problem encountered by a researcher:…"/>
          <p:cNvSpPr txBox="1"/>
          <p:nvPr>
            <p:ph type="body" idx="4294967295"/>
          </p:nvPr>
        </p:nvSpPr>
        <p:spPr>
          <a:xfrm>
            <a:off x="3063532" y="3599172"/>
            <a:ext cx="18256936" cy="7432056"/>
          </a:xfrm>
          <a:prstGeom prst="rect">
            <a:avLst/>
          </a:prstGeom>
        </p:spPr>
        <p:txBody>
          <a:bodyPr lIns="121899" tIns="121899" rIns="121899" bIns="121899" anchor="t"/>
          <a:lstStyle/>
          <a:p>
            <a:pPr marL="0" indent="0" defTabSz="451842">
              <a:spcBef>
                <a:spcPts val="3200"/>
              </a:spcBef>
              <a:buClr>
                <a:srgbClr val="424242"/>
              </a:buClr>
              <a:buSzTx/>
              <a:buFont typeface="Helvetica"/>
              <a:buNone/>
              <a:defRPr sz="2750"/>
            </a:pPr>
            <a:r>
              <a:t>Discuss the following 2MC, which is a real problem encountered by a researcher:</a:t>
            </a:r>
            <a:endParaRPr sz="660"/>
          </a:p>
          <a:p>
            <a:pPr marL="0" indent="0" defTabSz="451842">
              <a:spcBef>
                <a:spcPts val="3200"/>
              </a:spcBef>
              <a:buClr>
                <a:srgbClr val="424242"/>
              </a:buClr>
              <a:buSzTx/>
              <a:buFont typeface="Helvetica"/>
              <a:buNone/>
              <a:defRPr sz="2750"/>
            </a:pPr>
            <a:endParaRPr sz="990"/>
          </a:p>
          <a:p>
            <a:pPr lvl="1" marL="0" indent="335271" defTabSz="451842">
              <a:spcBef>
                <a:spcPts val="3200"/>
              </a:spcBef>
              <a:buClr>
                <a:srgbClr val="424242"/>
              </a:buClr>
              <a:buSzTx/>
              <a:buFont typeface="Helvetica"/>
              <a:buNone/>
              <a:defRPr sz="2750">
                <a:latin typeface="Raleway Italic"/>
                <a:ea typeface="Raleway Italic"/>
                <a:cs typeface="Raleway Italic"/>
                <a:sym typeface="Raleway Italic"/>
              </a:defRPr>
            </a:pPr>
            <a:r>
              <a:t>"You have just become a post doc for a lab head who gave you data to analyze that was collected from 50 subjects. However, the research coordinator, who is resigning, told you that the fMRI scans had only been done on 6 of the 50 subjects and that the results did not support the lab head's hypothesis. You felt like you've just been handed a smoking gun and want out of this project immediately. "</a:t>
            </a:r>
            <a:endParaRPr sz="550"/>
          </a:p>
          <a:p>
            <a:pPr marL="0" indent="0" defTabSz="451842">
              <a:spcBef>
                <a:spcPts val="3200"/>
              </a:spcBef>
              <a:buClr>
                <a:srgbClr val="424242"/>
              </a:buClr>
              <a:buSzTx/>
              <a:buFont typeface="Helvetica"/>
              <a:buNone/>
              <a:defRPr sz="2750"/>
            </a:pPr>
            <a:endParaRPr sz="990"/>
          </a:p>
          <a:p>
            <a:pPr marL="0" indent="0" defTabSz="451842">
              <a:spcBef>
                <a:spcPts val="3200"/>
              </a:spcBef>
              <a:buClr>
                <a:srgbClr val="424242"/>
              </a:buClr>
              <a:buSzTx/>
              <a:buFont typeface="Helvetica"/>
              <a:buNone/>
              <a:defRPr sz="2750"/>
            </a:pPr>
            <a:r>
              <a:t>Discuss the following questions in your small groups (10 Minutes): </a:t>
            </a:r>
            <a:endParaRPr sz="660"/>
          </a:p>
          <a:p>
            <a:pPr marL="523875" indent="-523875" defTabSz="451842">
              <a:spcBef>
                <a:spcPts val="3200"/>
              </a:spcBef>
              <a:buClr>
                <a:srgbClr val="424242"/>
              </a:buClr>
              <a:buSzPts val="2700"/>
              <a:buFont typeface="Helvetica"/>
              <a:buChar char="●"/>
              <a:defRPr sz="2750"/>
            </a:pPr>
            <a:endParaRPr sz="990"/>
          </a:p>
          <a:p>
            <a:pPr marL="589359" indent="-589359" defTabSz="451842">
              <a:spcBef>
                <a:spcPts val="3200"/>
              </a:spcBef>
              <a:buClr>
                <a:srgbClr val="424242"/>
              </a:buClr>
              <a:buSzPts val="2700"/>
              <a:buFont typeface="Helvetica"/>
              <a:buChar char="●"/>
              <a:defRPr sz="2750"/>
            </a:pPr>
            <a:r>
              <a:t>What would you do? What are the consequences of staying/leaving?</a:t>
            </a:r>
            <a:endParaRPr sz="660"/>
          </a:p>
          <a:p>
            <a:pPr marL="0" indent="0" defTabSz="451842">
              <a:spcBef>
                <a:spcPts val="3200"/>
              </a:spcBef>
              <a:buClr>
                <a:srgbClr val="424242"/>
              </a:buClr>
              <a:buSzTx/>
              <a:buFont typeface="Helvetica"/>
              <a:buNone/>
              <a:defRPr sz="2750"/>
            </a:pPr>
            <a:endParaRPr sz="990"/>
          </a:p>
          <a:p>
            <a:pPr marL="0" indent="0" defTabSz="451842">
              <a:spcBef>
                <a:spcPts val="3200"/>
              </a:spcBef>
              <a:buClr>
                <a:srgbClr val="424242"/>
              </a:buClr>
              <a:buSzTx/>
              <a:buFont typeface="Helvetica"/>
              <a:buNone/>
              <a:defRPr sz="2750"/>
            </a:pPr>
            <a:r>
              <a:t>Have one person to take notes for sharing with the larger group.</a:t>
            </a:r>
          </a:p>
        </p:txBody>
      </p:sp>
      <p:sp>
        <p:nvSpPr>
          <p:cNvPr id="147" name="2-Minute Challenge"/>
          <p:cNvSpPr txBox="1"/>
          <p:nvPr/>
        </p:nvSpPr>
        <p:spPr>
          <a:xfrm>
            <a:off x="3473461" y="19675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6000">
                <a:solidFill>
                  <a:srgbClr val="408B94"/>
                </a:solidFill>
                <a:latin typeface="+mj-lt"/>
                <a:ea typeface="+mj-ea"/>
                <a:cs typeface="+mj-cs"/>
                <a:sym typeface="Lato Black"/>
              </a:defRPr>
            </a:lvl1pPr>
          </a:lstStyle>
          <a:p>
            <a:pPr/>
            <a:r>
              <a:t>2-Minute Challenge</a:t>
            </a:r>
          </a:p>
        </p:txBody>
      </p:sp>
      <p:pic>
        <p:nvPicPr>
          <p:cNvPr id="148" name="Image" descr="Image"/>
          <p:cNvPicPr>
            <a:picLocks noChangeAspect="1"/>
          </p:cNvPicPr>
          <p:nvPr/>
        </p:nvPicPr>
        <p:blipFill>
          <a:blip r:embed="rId4">
            <a:extLst/>
          </a:blip>
          <a:stretch>
            <a:fillRect/>
          </a:stretch>
        </p:blipFill>
        <p:spPr>
          <a:xfrm>
            <a:off x="19562365" y="1742628"/>
            <a:ext cx="4264225" cy="70502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4BBCE"/>
            </a:gs>
          </a:gsLst>
          <a:lin ang="5400000" scaled="0"/>
        </a:gradFill>
      </p:bgPr>
    </p:bg>
    <p:spTree>
      <p:nvGrpSpPr>
        <p:cNvPr id="1" name=""/>
        <p:cNvGrpSpPr/>
        <p:nvPr/>
      </p:nvGrpSpPr>
      <p:grpSpPr>
        <a:xfrm>
          <a:off x="0" y="0"/>
          <a:ext cx="0" cy="0"/>
          <a:chOff x="0" y="0"/>
          <a:chExt cx="0" cy="0"/>
        </a:xfrm>
      </p:grpSpPr>
      <p:pic>
        <p:nvPicPr>
          <p:cNvPr id="150" name="Image" descr="Image"/>
          <p:cNvPicPr>
            <a:picLocks noChangeAspect="1"/>
          </p:cNvPicPr>
          <p:nvPr/>
        </p:nvPicPr>
        <p:blipFill>
          <a:blip r:embed="rId2">
            <a:alphaModFix amt="20000"/>
            <a:extLst/>
          </a:blip>
          <a:stretch>
            <a:fillRect/>
          </a:stretch>
        </p:blipFill>
        <p:spPr>
          <a:xfrm>
            <a:off x="-1260613" y="-518813"/>
            <a:ext cx="7631647" cy="7630643"/>
          </a:xfrm>
          <a:prstGeom prst="rect">
            <a:avLst/>
          </a:prstGeom>
          <a:ln w="12700">
            <a:miter lim="400000"/>
          </a:ln>
        </p:spPr>
      </p:pic>
      <p:sp>
        <p:nvSpPr>
          <p:cNvPr id="151" name="Mistakes and Accountability"/>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Mistakes and Accountability </a:t>
            </a:r>
          </a:p>
        </p:txBody>
      </p:sp>
      <p:pic>
        <p:nvPicPr>
          <p:cNvPr id="152" name="Image" descr="Image"/>
          <p:cNvPicPr>
            <a:picLocks noChangeAspect="1"/>
          </p:cNvPicPr>
          <p:nvPr/>
        </p:nvPicPr>
        <p:blipFill>
          <a:blip r:embed="rId3">
            <a:extLst/>
          </a:blip>
          <a:stretch>
            <a:fillRect/>
          </a:stretch>
        </p:blipFill>
        <p:spPr>
          <a:xfrm>
            <a:off x="19562365" y="790198"/>
            <a:ext cx="4264225" cy="756404"/>
          </a:xfrm>
          <a:prstGeom prst="rect">
            <a:avLst/>
          </a:prstGeom>
          <a:ln w="12700">
            <a:miter lim="400000"/>
          </a:ln>
        </p:spPr>
      </p:pic>
      <p:sp>
        <p:nvSpPr>
          <p:cNvPr id="153" name="2-Minute Challenge - Recap"/>
          <p:cNvSpPr txBox="1"/>
          <p:nvPr/>
        </p:nvSpPr>
        <p:spPr>
          <a:xfrm>
            <a:off x="3473461" y="19675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6000">
                <a:solidFill>
                  <a:srgbClr val="408B94"/>
                </a:solidFill>
                <a:latin typeface="+mj-lt"/>
                <a:ea typeface="+mj-ea"/>
                <a:cs typeface="+mj-cs"/>
                <a:sym typeface="Lato Black"/>
              </a:defRPr>
            </a:lvl1pPr>
          </a:lstStyle>
          <a:p>
            <a:pPr/>
            <a:r>
              <a:t>2-Minute Challenge - Recap</a:t>
            </a:r>
          </a:p>
        </p:txBody>
      </p:sp>
      <p:pic>
        <p:nvPicPr>
          <p:cNvPr id="154" name="Image" descr="Image"/>
          <p:cNvPicPr>
            <a:picLocks noChangeAspect="1"/>
          </p:cNvPicPr>
          <p:nvPr/>
        </p:nvPicPr>
        <p:blipFill>
          <a:blip r:embed="rId4">
            <a:extLst/>
          </a:blip>
          <a:stretch>
            <a:fillRect/>
          </a:stretch>
        </p:blipFill>
        <p:spPr>
          <a:xfrm>
            <a:off x="19562365" y="1742628"/>
            <a:ext cx="4264225" cy="705020"/>
          </a:xfrm>
          <a:prstGeom prst="rect">
            <a:avLst/>
          </a:prstGeom>
          <a:ln w="12700">
            <a:miter lim="400000"/>
          </a:ln>
        </p:spPr>
      </p:pic>
      <p:sp>
        <p:nvSpPr>
          <p:cNvPr id="155" name="Share one or two key takeaways from your small group discussion with the whole group (5 Minutes).…"/>
          <p:cNvSpPr txBox="1"/>
          <p:nvPr>
            <p:ph type="body" sz="half" idx="4294967295"/>
          </p:nvPr>
        </p:nvSpPr>
        <p:spPr>
          <a:xfrm>
            <a:off x="3107140" y="3727450"/>
            <a:ext cx="16341737" cy="4109327"/>
          </a:xfrm>
          <a:prstGeom prst="rect">
            <a:avLst/>
          </a:prstGeom>
        </p:spPr>
        <p:txBody>
          <a:bodyPr lIns="121899" tIns="121899" rIns="121899" bIns="121899" anchor="t"/>
          <a:lstStyle/>
          <a:p>
            <a:pPr marL="0" indent="0">
              <a:buClr>
                <a:srgbClr val="424242"/>
              </a:buClr>
              <a:buSzTx/>
              <a:buFont typeface="Helvetica"/>
              <a:buNone/>
            </a:pPr>
            <a:r>
              <a:t>Share one or two key takeaways from your small group discussion with the whole group (5 Minutes).</a:t>
            </a:r>
          </a:p>
          <a:p>
            <a:pPr marL="0" indent="0">
              <a:buClr>
                <a:srgbClr val="424242"/>
              </a:buClr>
              <a:buSzTx/>
              <a:buFont typeface="Helvetica"/>
              <a:buNone/>
            </a:pPr>
            <a:r>
              <a:t>As a large group, walk through the 6 questions of the DMF and discuss this scenario (15 Minutes):</a:t>
            </a:r>
          </a:p>
        </p:txBody>
      </p:sp>
      <p:pic>
        <p:nvPicPr>
          <p:cNvPr id="156" name="Picture 5" descr="Picture 5"/>
          <p:cNvPicPr>
            <a:picLocks noChangeAspect="1"/>
          </p:cNvPicPr>
          <p:nvPr/>
        </p:nvPicPr>
        <p:blipFill>
          <a:blip r:embed="rId5">
            <a:extLst/>
          </a:blip>
          <a:stretch>
            <a:fillRect/>
          </a:stretch>
        </p:blipFill>
        <p:spPr>
          <a:xfrm>
            <a:off x="5145394" y="7707538"/>
            <a:ext cx="14093212" cy="4041962"/>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09D8B"/>
            </a:gs>
          </a:gsLst>
          <a:lin ang="5400000" scaled="0"/>
        </a:gradFill>
      </p:bgPr>
    </p:bg>
    <p:spTree>
      <p:nvGrpSpPr>
        <p:cNvPr id="1" name=""/>
        <p:cNvGrpSpPr/>
        <p:nvPr/>
      </p:nvGrpSpPr>
      <p:grpSpPr>
        <a:xfrm>
          <a:off x="0" y="0"/>
          <a:ext cx="0" cy="0"/>
          <a:chOff x="0" y="0"/>
          <a:chExt cx="0" cy="0"/>
        </a:xfrm>
      </p:grpSpPr>
      <p:pic>
        <p:nvPicPr>
          <p:cNvPr id="158" name="Image" descr="Image"/>
          <p:cNvPicPr>
            <a:picLocks noChangeAspect="1"/>
          </p:cNvPicPr>
          <p:nvPr/>
        </p:nvPicPr>
        <p:blipFill>
          <a:blip r:embed="rId2">
            <a:alphaModFix amt="20000"/>
            <a:extLst/>
          </a:blip>
          <a:stretch>
            <a:fillRect/>
          </a:stretch>
        </p:blipFill>
        <p:spPr>
          <a:xfrm>
            <a:off x="-1241956" y="-498860"/>
            <a:ext cx="7594333" cy="7590737"/>
          </a:xfrm>
          <a:prstGeom prst="rect">
            <a:avLst/>
          </a:prstGeom>
          <a:ln w="12700">
            <a:miter lim="400000"/>
          </a:ln>
        </p:spPr>
      </p:pic>
      <p:pic>
        <p:nvPicPr>
          <p:cNvPr id="159" name="Image" descr="Image"/>
          <p:cNvPicPr>
            <a:picLocks noChangeAspect="1"/>
          </p:cNvPicPr>
          <p:nvPr/>
        </p:nvPicPr>
        <p:blipFill>
          <a:blip r:embed="rId3">
            <a:extLst/>
          </a:blip>
          <a:stretch>
            <a:fillRect/>
          </a:stretch>
        </p:blipFill>
        <p:spPr>
          <a:xfrm>
            <a:off x="18074602" y="558752"/>
            <a:ext cx="5854742" cy="756404"/>
          </a:xfrm>
          <a:prstGeom prst="rect">
            <a:avLst/>
          </a:prstGeom>
          <a:ln w="12700">
            <a:miter lim="400000"/>
          </a:ln>
        </p:spPr>
      </p:pic>
      <p:sp>
        <p:nvSpPr>
          <p:cNvPr id="160" name="Practicing Tools - TRAGEDIES on Display"/>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defTabSz="681870">
              <a:defRPr sz="6640">
                <a:solidFill>
                  <a:srgbClr val="408B94"/>
                </a:solidFill>
                <a:latin typeface="+mj-lt"/>
                <a:ea typeface="+mj-ea"/>
                <a:cs typeface="+mj-cs"/>
                <a:sym typeface="Lato Black"/>
              </a:defRPr>
            </a:lvl1pPr>
          </a:lstStyle>
          <a:p>
            <a:pPr/>
            <a:r>
              <a:t>Practicing Tools - TRAGEDIES on Display</a:t>
            </a:r>
          </a:p>
        </p:txBody>
      </p:sp>
      <p:pic>
        <p:nvPicPr>
          <p:cNvPr id="161" name="Image" descr="Image"/>
          <p:cNvPicPr>
            <a:picLocks noChangeAspect="1"/>
          </p:cNvPicPr>
          <p:nvPr/>
        </p:nvPicPr>
        <p:blipFill>
          <a:blip r:embed="rId4">
            <a:extLst/>
          </a:blip>
          <a:stretch>
            <a:fillRect/>
          </a:stretch>
        </p:blipFill>
        <p:spPr>
          <a:xfrm>
            <a:off x="19691181" y="1551258"/>
            <a:ext cx="4184154" cy="713155"/>
          </a:xfrm>
          <a:prstGeom prst="rect">
            <a:avLst/>
          </a:prstGeom>
          <a:ln w="12700">
            <a:miter lim="400000"/>
          </a:ln>
        </p:spPr>
      </p:pic>
      <p:sp>
        <p:nvSpPr>
          <p:cNvPr id="162" name="Take a few minutes with your group to look over Darren’s actions in this scene (where they discover the mistake in his notes) through the lens of career TRAGEDIES.…"/>
          <p:cNvSpPr txBox="1"/>
          <p:nvPr>
            <p:ph type="body" sz="half" idx="4294967295"/>
          </p:nvPr>
        </p:nvSpPr>
        <p:spPr>
          <a:xfrm>
            <a:off x="5713803" y="3012761"/>
            <a:ext cx="12956394" cy="8498519"/>
          </a:xfrm>
          <a:prstGeom prst="rect">
            <a:avLst/>
          </a:prstGeom>
        </p:spPr>
        <p:txBody>
          <a:bodyPr lIns="121899" tIns="121899" rIns="121899" bIns="121899" anchor="t"/>
          <a:lstStyle/>
          <a:p>
            <a:pPr marL="0" indent="0" defTabSz="460057">
              <a:spcBef>
                <a:spcPts val="3300"/>
              </a:spcBef>
              <a:buClr>
                <a:srgbClr val="424242"/>
              </a:buClr>
              <a:buSzTx/>
              <a:buFont typeface="Helvetica"/>
              <a:buNone/>
              <a:defRPr sz="2800"/>
            </a:pPr>
            <a:r>
              <a:t>Take a few minutes with your group to look over Darren’s actions in this scene (where they discover the mistake in his notes) through the lens of career TRAGEDIES. </a:t>
            </a:r>
            <a:endParaRPr sz="672"/>
          </a:p>
          <a:p>
            <a:pPr marL="0" indent="0" defTabSz="460057">
              <a:spcBef>
                <a:spcPts val="3300"/>
              </a:spcBef>
              <a:buClr>
                <a:srgbClr val="424242"/>
              </a:buClr>
              <a:buSzTx/>
              <a:buFont typeface="Helvetica"/>
              <a:buNone/>
              <a:defRPr sz="2800"/>
            </a:pPr>
            <a:endParaRPr sz="1008"/>
          </a:p>
          <a:p>
            <a:pPr marL="0" indent="0" defTabSz="460057">
              <a:spcBef>
                <a:spcPts val="3300"/>
              </a:spcBef>
              <a:buClr>
                <a:srgbClr val="424242"/>
              </a:buClr>
              <a:buSzTx/>
              <a:buFont typeface="Helvetica"/>
              <a:buNone/>
              <a:defRPr sz="2800"/>
            </a:pPr>
            <a:r>
              <a:t>Identify and describe the TRAGEDIES with your small group (15-20 minutes):</a:t>
            </a:r>
            <a:endParaRPr sz="672"/>
          </a:p>
          <a:p>
            <a:pPr marL="920114" indent="-600075" defTabSz="460057">
              <a:spcBef>
                <a:spcPts val="1200"/>
              </a:spcBef>
              <a:buClr>
                <a:srgbClr val="424242"/>
              </a:buClr>
              <a:buSzPts val="2800"/>
              <a:buFont typeface="Helvetica"/>
              <a:buChar char="●"/>
              <a:defRPr sz="2800"/>
            </a:pPr>
            <a:r>
              <a:rPr>
                <a:latin typeface="Raleway Bold"/>
                <a:ea typeface="Raleway Bold"/>
                <a:cs typeface="Raleway Bold"/>
                <a:sym typeface="Raleway Bold"/>
              </a:rPr>
              <a:t>T</a:t>
            </a:r>
            <a:r>
              <a:rPr b="1">
                <a:latin typeface="Nunito"/>
                <a:ea typeface="Nunito"/>
                <a:cs typeface="Nunito"/>
                <a:sym typeface="Nunito"/>
              </a:rPr>
              <a:t> – </a:t>
            </a:r>
            <a:r>
              <a:rPr i="1">
                <a:latin typeface="Nunito"/>
                <a:ea typeface="Nunito"/>
                <a:cs typeface="Nunito"/>
                <a:sym typeface="Nunito"/>
              </a:rPr>
              <a:t>Temptation</a:t>
            </a:r>
            <a:endParaRPr sz="672"/>
          </a:p>
          <a:p>
            <a:pPr marL="920114" indent="-600075" defTabSz="460057">
              <a:spcBef>
                <a:spcPts val="1200"/>
              </a:spcBef>
              <a:buClr>
                <a:srgbClr val="424242"/>
              </a:buClr>
              <a:buSzPts val="2800"/>
              <a:buFont typeface="Helvetica"/>
              <a:buChar char="●"/>
              <a:defRPr sz="2800"/>
            </a:pPr>
            <a:r>
              <a:rPr>
                <a:latin typeface="Raleway Bold"/>
                <a:ea typeface="Raleway Bold"/>
                <a:cs typeface="Raleway Bold"/>
                <a:sym typeface="Raleway Bold"/>
              </a:rPr>
              <a:t>R</a:t>
            </a:r>
            <a:r>
              <a:rPr b="1">
                <a:latin typeface="Nunito"/>
                <a:ea typeface="Nunito"/>
                <a:cs typeface="Nunito"/>
                <a:sym typeface="Nunito"/>
              </a:rPr>
              <a:t> – </a:t>
            </a:r>
            <a:r>
              <a:rPr i="1">
                <a:latin typeface="Nunito"/>
                <a:ea typeface="Nunito"/>
                <a:cs typeface="Nunito"/>
                <a:sym typeface="Nunito"/>
              </a:rPr>
              <a:t>Rationalization</a:t>
            </a:r>
            <a:endParaRPr sz="672"/>
          </a:p>
          <a:p>
            <a:pPr marL="920114" indent="-600075" defTabSz="460057">
              <a:spcBef>
                <a:spcPts val="1200"/>
              </a:spcBef>
              <a:buClr>
                <a:srgbClr val="424242"/>
              </a:buClr>
              <a:buSzPts val="2800"/>
              <a:buFont typeface="Helvetica"/>
              <a:buChar char="●"/>
              <a:defRPr sz="2800"/>
            </a:pPr>
            <a:r>
              <a:rPr>
                <a:latin typeface="Raleway Bold"/>
                <a:ea typeface="Raleway Bold"/>
                <a:cs typeface="Raleway Bold"/>
                <a:sym typeface="Raleway Bold"/>
              </a:rPr>
              <a:t>A</a:t>
            </a:r>
            <a:r>
              <a:rPr b="1">
                <a:latin typeface="Nunito"/>
                <a:ea typeface="Nunito"/>
                <a:cs typeface="Nunito"/>
                <a:sym typeface="Nunito"/>
              </a:rPr>
              <a:t> –</a:t>
            </a:r>
            <a:r>
              <a:rPr>
                <a:latin typeface="Nunito"/>
                <a:ea typeface="Nunito"/>
                <a:cs typeface="Nunito"/>
                <a:sym typeface="Nunito"/>
              </a:rPr>
              <a:t> </a:t>
            </a:r>
            <a:r>
              <a:rPr i="1">
                <a:latin typeface="Nunito"/>
                <a:ea typeface="Nunito"/>
                <a:cs typeface="Nunito"/>
                <a:sym typeface="Nunito"/>
              </a:rPr>
              <a:t>Ambition</a:t>
            </a:r>
            <a:endParaRPr sz="672"/>
          </a:p>
          <a:p>
            <a:pPr marL="920114" indent="-600075" defTabSz="460057">
              <a:spcBef>
                <a:spcPts val="1200"/>
              </a:spcBef>
              <a:buClr>
                <a:srgbClr val="424242"/>
              </a:buClr>
              <a:buSzPts val="2800"/>
              <a:buFont typeface="Helvetica"/>
              <a:buChar char="●"/>
              <a:defRPr sz="2800"/>
            </a:pPr>
            <a:r>
              <a:rPr>
                <a:latin typeface="Raleway Bold"/>
                <a:ea typeface="Raleway Bold"/>
                <a:cs typeface="Raleway Bold"/>
                <a:sym typeface="Raleway Bold"/>
              </a:rPr>
              <a:t>G</a:t>
            </a:r>
            <a:r>
              <a:rPr b="1">
                <a:latin typeface="Nunito"/>
                <a:ea typeface="Nunito"/>
                <a:cs typeface="Nunito"/>
                <a:sym typeface="Nunito"/>
              </a:rPr>
              <a:t> –</a:t>
            </a:r>
            <a:r>
              <a:rPr>
                <a:latin typeface="Nunito"/>
                <a:ea typeface="Nunito"/>
                <a:cs typeface="Nunito"/>
                <a:sym typeface="Nunito"/>
              </a:rPr>
              <a:t> </a:t>
            </a:r>
            <a:r>
              <a:rPr i="1">
                <a:latin typeface="Nunito"/>
                <a:ea typeface="Nunito"/>
                <a:cs typeface="Nunito"/>
                <a:sym typeface="Nunito"/>
              </a:rPr>
              <a:t>Group &amp; Authority Pressure</a:t>
            </a:r>
            <a:endParaRPr sz="672"/>
          </a:p>
          <a:p>
            <a:pPr marL="920114" indent="-600075" defTabSz="460057">
              <a:spcBef>
                <a:spcPts val="1200"/>
              </a:spcBef>
              <a:buClr>
                <a:srgbClr val="424242"/>
              </a:buClr>
              <a:buSzPts val="2800"/>
              <a:buFont typeface="Helvetica"/>
              <a:buChar char="●"/>
              <a:defRPr sz="2800"/>
            </a:pPr>
            <a:r>
              <a:rPr>
                <a:latin typeface="Raleway Bold"/>
                <a:ea typeface="Raleway Bold"/>
                <a:cs typeface="Raleway Bold"/>
                <a:sym typeface="Raleway Bold"/>
              </a:rPr>
              <a:t>E</a:t>
            </a:r>
            <a:r>
              <a:rPr b="1">
                <a:latin typeface="Nunito"/>
                <a:ea typeface="Nunito"/>
                <a:cs typeface="Nunito"/>
                <a:sym typeface="Nunito"/>
              </a:rPr>
              <a:t> - </a:t>
            </a:r>
            <a:r>
              <a:rPr i="1">
                <a:latin typeface="Nunito"/>
                <a:ea typeface="Nunito"/>
                <a:cs typeface="Nunito"/>
                <a:sym typeface="Nunito"/>
              </a:rPr>
              <a:t>Entitlement</a:t>
            </a:r>
            <a:endParaRPr b="1" sz="1008">
              <a:latin typeface="Nunito"/>
              <a:ea typeface="Nunito"/>
              <a:cs typeface="Nunito"/>
              <a:sym typeface="Nunito"/>
            </a:endParaRPr>
          </a:p>
          <a:p>
            <a:pPr marL="920114" indent="-600075" defTabSz="460057">
              <a:spcBef>
                <a:spcPts val="1200"/>
              </a:spcBef>
              <a:buClr>
                <a:srgbClr val="424242"/>
              </a:buClr>
              <a:buSzPts val="2800"/>
              <a:buFont typeface="Helvetica"/>
              <a:buChar char="●"/>
              <a:defRPr sz="2800"/>
            </a:pPr>
            <a:r>
              <a:rPr>
                <a:latin typeface="Raleway Bold"/>
                <a:ea typeface="Raleway Bold"/>
                <a:cs typeface="Raleway Bold"/>
                <a:sym typeface="Raleway Bold"/>
              </a:rPr>
              <a:t>D</a:t>
            </a:r>
            <a:r>
              <a:rPr b="1">
                <a:latin typeface="Nunito"/>
                <a:ea typeface="Nunito"/>
                <a:cs typeface="Nunito"/>
                <a:sym typeface="Nunito"/>
              </a:rPr>
              <a:t> –</a:t>
            </a:r>
            <a:r>
              <a:rPr>
                <a:latin typeface="Nunito"/>
                <a:ea typeface="Nunito"/>
                <a:cs typeface="Nunito"/>
                <a:sym typeface="Nunito"/>
              </a:rPr>
              <a:t> </a:t>
            </a:r>
            <a:r>
              <a:rPr i="1">
                <a:latin typeface="Nunito"/>
                <a:ea typeface="Nunito"/>
                <a:cs typeface="Nunito"/>
                <a:sym typeface="Nunito"/>
              </a:rPr>
              <a:t>Deception</a:t>
            </a:r>
            <a:endParaRPr sz="672"/>
          </a:p>
          <a:p>
            <a:pPr marL="920114" indent="-600075" defTabSz="460057">
              <a:spcBef>
                <a:spcPts val="1200"/>
              </a:spcBef>
              <a:buClr>
                <a:srgbClr val="424242"/>
              </a:buClr>
              <a:buSzPts val="2800"/>
              <a:buFont typeface="Helvetica"/>
              <a:buChar char="●"/>
              <a:defRPr sz="2800"/>
            </a:pPr>
            <a:r>
              <a:rPr>
                <a:latin typeface="Raleway Bold"/>
                <a:ea typeface="Raleway Bold"/>
                <a:cs typeface="Raleway Bold"/>
                <a:sym typeface="Raleway Bold"/>
              </a:rPr>
              <a:t>I</a:t>
            </a:r>
            <a:r>
              <a:rPr b="1">
                <a:latin typeface="Nunito"/>
                <a:ea typeface="Nunito"/>
                <a:cs typeface="Nunito"/>
                <a:sym typeface="Nunito"/>
              </a:rPr>
              <a:t> –</a:t>
            </a:r>
            <a:r>
              <a:rPr>
                <a:latin typeface="Nunito"/>
                <a:ea typeface="Nunito"/>
                <a:cs typeface="Nunito"/>
                <a:sym typeface="Nunito"/>
              </a:rPr>
              <a:t> </a:t>
            </a:r>
            <a:r>
              <a:rPr i="1">
                <a:latin typeface="Nunito"/>
                <a:ea typeface="Nunito"/>
                <a:cs typeface="Nunito"/>
                <a:sym typeface="Nunito"/>
              </a:rPr>
              <a:t>Incrementalism</a:t>
            </a:r>
            <a:endParaRPr sz="672"/>
          </a:p>
          <a:p>
            <a:pPr marL="920114" indent="-600075" defTabSz="460057">
              <a:spcBef>
                <a:spcPts val="1200"/>
              </a:spcBef>
              <a:buClr>
                <a:srgbClr val="424242"/>
              </a:buClr>
              <a:buSzPts val="2800"/>
              <a:buFont typeface="Helvetica"/>
              <a:buChar char="●"/>
              <a:defRPr sz="2800"/>
            </a:pPr>
            <a:r>
              <a:rPr>
                <a:latin typeface="Raleway Bold"/>
                <a:ea typeface="Raleway Bold"/>
                <a:cs typeface="Raleway Bold"/>
                <a:sym typeface="Raleway Bold"/>
              </a:rPr>
              <a:t>E</a:t>
            </a:r>
            <a:r>
              <a:rPr b="1">
                <a:latin typeface="Nunito"/>
                <a:ea typeface="Nunito"/>
                <a:cs typeface="Nunito"/>
                <a:sym typeface="Nunito"/>
              </a:rPr>
              <a:t> –</a:t>
            </a:r>
            <a:r>
              <a:rPr>
                <a:latin typeface="Nunito"/>
                <a:ea typeface="Nunito"/>
                <a:cs typeface="Nunito"/>
                <a:sym typeface="Nunito"/>
              </a:rPr>
              <a:t> </a:t>
            </a:r>
            <a:r>
              <a:rPr i="1">
                <a:latin typeface="Nunito"/>
                <a:ea typeface="Nunito"/>
                <a:cs typeface="Nunito"/>
                <a:sym typeface="Nunito"/>
              </a:rPr>
              <a:t>Embarrassment</a:t>
            </a:r>
            <a:endParaRPr sz="672"/>
          </a:p>
          <a:p>
            <a:pPr marL="920114" indent="-600075" defTabSz="460057">
              <a:spcBef>
                <a:spcPts val="1200"/>
              </a:spcBef>
              <a:buClr>
                <a:srgbClr val="424242"/>
              </a:buClr>
              <a:buSzPts val="2800"/>
              <a:buFont typeface="Helvetica"/>
              <a:buChar char="●"/>
              <a:defRPr sz="2800"/>
            </a:pPr>
            <a:r>
              <a:rPr>
                <a:latin typeface="Raleway Bold"/>
                <a:ea typeface="Raleway Bold"/>
                <a:cs typeface="Raleway Bold"/>
                <a:sym typeface="Raleway Bold"/>
              </a:rPr>
              <a:t>S</a:t>
            </a:r>
            <a:r>
              <a:rPr b="1">
                <a:latin typeface="Nunito"/>
                <a:ea typeface="Nunito"/>
                <a:cs typeface="Nunito"/>
                <a:sym typeface="Nunito"/>
              </a:rPr>
              <a:t> –</a:t>
            </a:r>
            <a:r>
              <a:rPr>
                <a:latin typeface="Nunito"/>
                <a:ea typeface="Nunito"/>
                <a:cs typeface="Nunito"/>
                <a:sym typeface="Nunito"/>
              </a:rPr>
              <a:t> </a:t>
            </a:r>
            <a:r>
              <a:rPr i="1">
                <a:latin typeface="Nunito"/>
                <a:ea typeface="Nunito"/>
                <a:cs typeface="Nunito"/>
                <a:sym typeface="Nunito"/>
              </a:rPr>
              <a:t>Stupid Systems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3B394"/>
            </a:gs>
          </a:gsLst>
          <a:lin ang="5400000" scaled="0"/>
        </a:gradFill>
      </p:bgPr>
    </p:bg>
    <p:spTree>
      <p:nvGrpSpPr>
        <p:cNvPr id="1" name=""/>
        <p:cNvGrpSpPr/>
        <p:nvPr/>
      </p:nvGrpSpPr>
      <p:grpSpPr>
        <a:xfrm>
          <a:off x="0" y="0"/>
          <a:ext cx="0" cy="0"/>
          <a:chOff x="0" y="0"/>
          <a:chExt cx="0" cy="0"/>
        </a:xfrm>
      </p:grpSpPr>
      <p:pic>
        <p:nvPicPr>
          <p:cNvPr id="164" name="Image" descr="Image"/>
          <p:cNvPicPr>
            <a:picLocks noChangeAspect="1"/>
          </p:cNvPicPr>
          <p:nvPr/>
        </p:nvPicPr>
        <p:blipFill>
          <a:blip r:embed="rId2">
            <a:alphaModFix amt="18249"/>
            <a:extLst/>
          </a:blip>
          <a:stretch>
            <a:fillRect/>
          </a:stretch>
        </p:blipFill>
        <p:spPr>
          <a:xfrm>
            <a:off x="-360454" y="-190026"/>
            <a:ext cx="7827468" cy="7825176"/>
          </a:xfrm>
          <a:prstGeom prst="rect">
            <a:avLst/>
          </a:prstGeom>
          <a:ln w="12700">
            <a:miter lim="400000"/>
          </a:ln>
        </p:spPr>
      </p:pic>
      <p:pic>
        <p:nvPicPr>
          <p:cNvPr id="165" name="Image" descr="Image"/>
          <p:cNvPicPr>
            <a:picLocks noChangeAspect="1"/>
          </p:cNvPicPr>
          <p:nvPr/>
        </p:nvPicPr>
        <p:blipFill>
          <a:blip r:embed="rId3">
            <a:extLst/>
          </a:blip>
          <a:stretch>
            <a:fillRect/>
          </a:stretch>
        </p:blipFill>
        <p:spPr>
          <a:xfrm>
            <a:off x="18995581" y="667108"/>
            <a:ext cx="4934836" cy="703455"/>
          </a:xfrm>
          <a:prstGeom prst="rect">
            <a:avLst/>
          </a:prstGeom>
          <a:ln w="12700">
            <a:miter lim="400000"/>
          </a:ln>
        </p:spPr>
      </p:pic>
      <p:sp>
        <p:nvSpPr>
          <p:cNvPr id="166" name="Better Science Discussion"/>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Better Science Discussion</a:t>
            </a:r>
          </a:p>
        </p:txBody>
      </p:sp>
      <p:sp>
        <p:nvSpPr>
          <p:cNvPr id="167" name="In this scene Darren and Meena discover the mistake that led to the errors in the synthesis stem from an issue with Darren’s notes.…"/>
          <p:cNvSpPr txBox="1"/>
          <p:nvPr>
            <p:ph type="body" sz="half" idx="4294967295"/>
          </p:nvPr>
        </p:nvSpPr>
        <p:spPr>
          <a:xfrm>
            <a:off x="2987322" y="3297295"/>
            <a:ext cx="18409356" cy="7121410"/>
          </a:xfrm>
          <a:prstGeom prst="rect">
            <a:avLst/>
          </a:prstGeom>
        </p:spPr>
        <p:txBody>
          <a:bodyPr lIns="121899" tIns="121899" rIns="121899" bIns="121899" anchor="t"/>
          <a:lstStyle/>
          <a:p>
            <a:pPr marL="0" indent="0" defTabSz="665440">
              <a:spcBef>
                <a:spcPts val="4700"/>
              </a:spcBef>
              <a:buClr>
                <a:srgbClr val="424242"/>
              </a:buClr>
              <a:buSzTx/>
              <a:buFont typeface="Helvetica"/>
              <a:buNone/>
              <a:defRPr sz="4050"/>
            </a:pPr>
            <a:r>
              <a:t>In this scene Darren and Meena discover the mistake that led to the errors in the synthesis stem from an issue with Darren’s notes. </a:t>
            </a:r>
          </a:p>
          <a:p>
            <a:pPr marL="0" indent="0" defTabSz="665440">
              <a:spcBef>
                <a:spcPts val="4700"/>
              </a:spcBef>
              <a:buClr>
                <a:srgbClr val="424242"/>
              </a:buClr>
              <a:buSzTx/>
              <a:buFont typeface="Helvetica"/>
              <a:buNone/>
              <a:defRPr sz="4050"/>
            </a:pPr>
            <a:endParaRPr sz="1458"/>
          </a:p>
          <a:p>
            <a:pPr marL="0" indent="0" defTabSz="665440">
              <a:spcBef>
                <a:spcPts val="4700"/>
              </a:spcBef>
              <a:buClr>
                <a:srgbClr val="424242"/>
              </a:buClr>
              <a:buSzTx/>
              <a:buFont typeface="Helvetica"/>
              <a:buNone/>
              <a:defRPr sz="4050"/>
            </a:pPr>
            <a:r>
              <a:t>Discuss the following questions (10-15 Minutes):</a:t>
            </a:r>
          </a:p>
          <a:p>
            <a:pPr marL="642937" indent="-642937" defTabSz="665440">
              <a:spcBef>
                <a:spcPts val="4700"/>
              </a:spcBef>
              <a:buClr>
                <a:srgbClr val="424242"/>
              </a:buClr>
              <a:buSzPts val="4000"/>
              <a:buFont typeface="Helvetica"/>
              <a:buChar char="●"/>
              <a:defRPr sz="4050"/>
            </a:pPr>
            <a:r>
              <a:t>Why do you think Darren did not try to address the discrepant results that Jayna found as a scientific question, but rather assumed that Jayna, and then Harold, and then Meena were doing something wrong? </a:t>
            </a:r>
          </a:p>
          <a:p>
            <a:pPr marL="642937" indent="-642937" defTabSz="665440">
              <a:spcBef>
                <a:spcPts val="4700"/>
              </a:spcBef>
              <a:buClr>
                <a:srgbClr val="424242"/>
              </a:buClr>
              <a:buSzPts val="4000"/>
              <a:buFont typeface="Helvetica"/>
              <a:buChar char="●"/>
              <a:defRPr sz="4050"/>
            </a:pPr>
            <a:r>
              <a:t>How common is Darren's approach and why does it happen?</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9EB7DC"/>
            </a:gs>
          </a:gsLst>
          <a:lin ang="5400000" scaled="0"/>
        </a:gradFill>
      </p:bgPr>
    </p:bg>
    <p:spTree>
      <p:nvGrpSpPr>
        <p:cNvPr id="1" name=""/>
        <p:cNvGrpSpPr/>
        <p:nvPr/>
      </p:nvGrpSpPr>
      <p:grpSpPr>
        <a:xfrm>
          <a:off x="0" y="0"/>
          <a:ext cx="0" cy="0"/>
          <a:chOff x="0" y="0"/>
          <a:chExt cx="0" cy="0"/>
        </a:xfrm>
      </p:grpSpPr>
      <p:pic>
        <p:nvPicPr>
          <p:cNvPr id="169" name="Image" descr="Image"/>
          <p:cNvPicPr>
            <a:picLocks noChangeAspect="1"/>
          </p:cNvPicPr>
          <p:nvPr/>
        </p:nvPicPr>
        <p:blipFill>
          <a:blip r:embed="rId2">
            <a:alphaModFix amt="18249"/>
            <a:extLst/>
          </a:blip>
          <a:stretch>
            <a:fillRect/>
          </a:stretch>
        </p:blipFill>
        <p:spPr>
          <a:xfrm>
            <a:off x="-360454" y="-190026"/>
            <a:ext cx="7827468" cy="7825176"/>
          </a:xfrm>
          <a:prstGeom prst="rect">
            <a:avLst/>
          </a:prstGeom>
          <a:ln w="12700">
            <a:miter lim="400000"/>
          </a:ln>
        </p:spPr>
      </p:pic>
      <p:pic>
        <p:nvPicPr>
          <p:cNvPr id="170" name="Image" descr="Image"/>
          <p:cNvPicPr>
            <a:picLocks noChangeAspect="1"/>
          </p:cNvPicPr>
          <p:nvPr/>
        </p:nvPicPr>
        <p:blipFill>
          <a:blip r:embed="rId3">
            <a:extLst/>
          </a:blip>
          <a:stretch>
            <a:fillRect/>
          </a:stretch>
        </p:blipFill>
        <p:spPr>
          <a:xfrm>
            <a:off x="19684689" y="611723"/>
            <a:ext cx="4310219" cy="712625"/>
          </a:xfrm>
          <a:prstGeom prst="rect">
            <a:avLst/>
          </a:prstGeom>
          <a:ln w="12700">
            <a:miter lim="400000"/>
          </a:ln>
        </p:spPr>
      </p:pic>
      <p:sp>
        <p:nvSpPr>
          <p:cNvPr id="171" name="Lab Manual Discussion Question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Lab Manual Discussion Questions</a:t>
            </a:r>
          </a:p>
        </p:txBody>
      </p:sp>
      <p:sp>
        <p:nvSpPr>
          <p:cNvPr id="172" name="Consider how the main conflict between the two labs ultimately stemmed from a single typo in the lab protocols that they discover in this scene.…"/>
          <p:cNvSpPr txBox="1"/>
          <p:nvPr>
            <p:ph type="body" sz="half" idx="4294967295"/>
          </p:nvPr>
        </p:nvSpPr>
        <p:spPr>
          <a:xfrm>
            <a:off x="2302674" y="3248281"/>
            <a:ext cx="17950668" cy="7219438"/>
          </a:xfrm>
          <a:prstGeom prst="rect">
            <a:avLst/>
          </a:prstGeom>
        </p:spPr>
        <p:txBody>
          <a:bodyPr lIns="121899" tIns="121899" rIns="121899" bIns="121899" anchor="t"/>
          <a:lstStyle/>
          <a:p>
            <a:pPr marL="0" indent="0" defTabSz="681870">
              <a:spcBef>
                <a:spcPts val="4900"/>
              </a:spcBef>
              <a:buClr>
                <a:srgbClr val="424242"/>
              </a:buClr>
              <a:buSzTx/>
              <a:buFont typeface="Helvetica"/>
              <a:buNone/>
              <a:defRPr sz="4150"/>
            </a:pPr>
            <a:r>
              <a:t>Consider how the main conflict between the two labs ultimately stemmed from a single typo in the lab protocols that they discover in this scene.  </a:t>
            </a:r>
          </a:p>
          <a:p>
            <a:pPr marL="0" indent="0" defTabSz="681870">
              <a:spcBef>
                <a:spcPts val="4900"/>
              </a:spcBef>
              <a:buClr>
                <a:srgbClr val="424242"/>
              </a:buClr>
              <a:buSzTx/>
              <a:buFont typeface="Helvetica"/>
              <a:buNone/>
              <a:defRPr sz="4150"/>
            </a:pPr>
            <a:r>
              <a:t>In small group Discuss the Following (10 Minutes):</a:t>
            </a:r>
            <a:endParaRPr sz="1328"/>
          </a:p>
          <a:p>
            <a:pPr marL="1118098" indent="-956473" defTabSz="681870">
              <a:spcBef>
                <a:spcPts val="4900"/>
              </a:spcBef>
              <a:buClr>
                <a:srgbClr val="424242"/>
              </a:buClr>
              <a:buSzPts val="4100"/>
              <a:buFont typeface="Helvetica"/>
              <a:buChar char="●"/>
              <a:defRPr sz="4150"/>
            </a:pPr>
            <a:r>
              <a:t>Thinking about the various sections in your lab manual, consider how you will articulate how you want mistakes handled in your lab?</a:t>
            </a:r>
          </a:p>
          <a:p>
            <a:pPr marL="1118098" indent="-956473" defTabSz="681870">
              <a:spcBef>
                <a:spcPts val="4900"/>
              </a:spcBef>
              <a:buClr>
                <a:srgbClr val="424242"/>
              </a:buClr>
              <a:buSzPts val="4100"/>
              <a:buFont typeface="Helvetica"/>
              <a:buChar char="●"/>
              <a:defRPr sz="4150"/>
            </a:pPr>
            <a:r>
              <a:t>How can lab leadership best model how to be transparent about mistakes and reflect that in the lab manual?</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5E5E5E"/>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