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3.4 heideberg1.jpg" descr="3.4 heideberg1.jpg"/>
          <p:cNvPicPr>
            <a:picLocks noChangeAspect="1"/>
          </p:cNvPicPr>
          <p:nvPr/>
        </p:nvPicPr>
        <p:blipFill>
          <a:blip r:embed="rId2">
            <a:extLst/>
          </a:blip>
          <a:srcRect l="0" t="0" r="0" b="0"/>
          <a:stretch>
            <a:fillRect/>
          </a:stretch>
        </p:blipFill>
        <p:spPr>
          <a:xfrm>
            <a:off x="-6502600" y="-1211660"/>
            <a:ext cx="36935039" cy="20775961"/>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3.4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3.4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3.4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3.4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3.4 Sorenson.jpg" descr="3.4 Sorenson.jpg"/>
          <p:cNvPicPr>
            <a:picLocks noChangeAspect="1"/>
          </p:cNvPicPr>
          <p:nvPr/>
        </p:nvPicPr>
        <p:blipFill>
          <a:blip r:embed="rId2">
            <a:extLst/>
          </a:blip>
          <a:srcRect l="0" t="0" r="0" b="0"/>
          <a:stretch>
            <a:fillRect/>
          </a:stretch>
        </p:blipFill>
        <p:spPr>
          <a:xfrm>
            <a:off x="-59038" y="-1182800"/>
            <a:ext cx="40506046" cy="22784646"/>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extLst/>
          </a:blip>
          <a:stretch>
            <a:fillRect/>
          </a:stretch>
        </p:blipFill>
        <p:spPr>
          <a:xfrm>
            <a:off x="-1260613" y="-518813"/>
            <a:ext cx="7631647" cy="7630643"/>
          </a:xfrm>
          <a:prstGeom prst="rect">
            <a:avLst/>
          </a:prstGeom>
          <a:ln w="12700">
            <a:miter lim="400000"/>
          </a:ln>
        </p:spPr>
      </p:pic>
      <p:sp>
        <p:nvSpPr>
          <p:cNvPr id="144" name="Difficult Conversa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Difficult Conversations</a:t>
            </a:r>
          </a:p>
        </p:txBody>
      </p:sp>
      <p:sp>
        <p:nvSpPr>
          <p:cNvPr id="145" name="2-Minute Challenge"/>
          <p:cNvSpPr txBox="1"/>
          <p:nvPr/>
        </p:nvSpPr>
        <p:spPr>
          <a:xfrm>
            <a:off x="3473461" y="19675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6000">
                <a:solidFill>
                  <a:srgbClr val="408B94"/>
                </a:solidFill>
                <a:latin typeface="+mj-lt"/>
                <a:ea typeface="+mj-ea"/>
                <a:cs typeface="+mj-cs"/>
                <a:sym typeface="Lato Black"/>
              </a:defRPr>
            </a:lvl1pPr>
          </a:lstStyle>
          <a:p>
            <a:pPr/>
            <a:r>
              <a:t>2-Minute Challenge</a:t>
            </a:r>
          </a:p>
        </p:txBody>
      </p:sp>
      <p:pic>
        <p:nvPicPr>
          <p:cNvPr id="146" name="Image" descr="Image"/>
          <p:cNvPicPr>
            <a:picLocks noChangeAspect="1"/>
          </p:cNvPicPr>
          <p:nvPr/>
        </p:nvPicPr>
        <p:blipFill>
          <a:blip r:embed="rId3">
            <a:extLst/>
          </a:blip>
          <a:stretch>
            <a:fillRect/>
          </a:stretch>
        </p:blipFill>
        <p:spPr>
          <a:xfrm>
            <a:off x="19579361" y="790198"/>
            <a:ext cx="4264224" cy="756404"/>
          </a:xfrm>
          <a:prstGeom prst="rect">
            <a:avLst/>
          </a:prstGeom>
          <a:ln w="12700">
            <a:miter lim="400000"/>
          </a:ln>
        </p:spPr>
      </p:pic>
      <p:pic>
        <p:nvPicPr>
          <p:cNvPr id="147" name="Image" descr="Image"/>
          <p:cNvPicPr>
            <a:picLocks noChangeAspect="1"/>
          </p:cNvPicPr>
          <p:nvPr/>
        </p:nvPicPr>
        <p:blipFill>
          <a:blip r:embed="rId4">
            <a:extLst/>
          </a:blip>
          <a:stretch>
            <a:fillRect/>
          </a:stretch>
        </p:blipFill>
        <p:spPr>
          <a:xfrm>
            <a:off x="19579361" y="1742628"/>
            <a:ext cx="4264224" cy="705020"/>
          </a:xfrm>
          <a:prstGeom prst="rect">
            <a:avLst/>
          </a:prstGeom>
          <a:ln w="12700">
            <a:miter lim="400000"/>
          </a:ln>
        </p:spPr>
      </p:pic>
      <p:pic>
        <p:nvPicPr>
          <p:cNvPr id="148" name="Image" descr="Image"/>
          <p:cNvPicPr>
            <a:picLocks noChangeAspect="1"/>
          </p:cNvPicPr>
          <p:nvPr/>
        </p:nvPicPr>
        <p:blipFill>
          <a:blip r:embed="rId5">
            <a:extLst/>
          </a:blip>
          <a:stretch>
            <a:fillRect/>
          </a:stretch>
        </p:blipFill>
        <p:spPr>
          <a:xfrm>
            <a:off x="17781120" y="2619167"/>
            <a:ext cx="6062465" cy="808486"/>
          </a:xfrm>
          <a:prstGeom prst="rect">
            <a:avLst/>
          </a:prstGeom>
          <a:ln w="12700">
            <a:miter lim="400000"/>
          </a:ln>
        </p:spPr>
      </p:pic>
      <p:sp>
        <p:nvSpPr>
          <p:cNvPr id="149" name="Discuss the following 2MC, which is a real problem encountered by a researcher:…"/>
          <p:cNvSpPr txBox="1"/>
          <p:nvPr>
            <p:ph type="body" idx="4294967295"/>
          </p:nvPr>
        </p:nvSpPr>
        <p:spPr>
          <a:xfrm>
            <a:off x="2224935" y="3599172"/>
            <a:ext cx="19934130" cy="8476076"/>
          </a:xfrm>
          <a:prstGeom prst="rect">
            <a:avLst/>
          </a:prstGeom>
        </p:spPr>
        <p:txBody>
          <a:bodyPr lIns="121899" tIns="121899" rIns="121899" bIns="121899" anchor="t"/>
          <a:lstStyle/>
          <a:p>
            <a:pPr marL="0" indent="0" defTabSz="517564">
              <a:spcBef>
                <a:spcPts val="3700"/>
              </a:spcBef>
              <a:buClr>
                <a:srgbClr val="424242"/>
              </a:buClr>
              <a:buSzTx/>
              <a:buFont typeface="Helvetica"/>
              <a:buNone/>
              <a:defRPr sz="3150"/>
            </a:pPr>
            <a:r>
              <a:t>Discuss the following 2MC, which is a real problem encountered by a researcher:</a:t>
            </a:r>
            <a:endParaRPr sz="1134"/>
          </a:p>
          <a:p>
            <a:pPr lvl="1" marL="0" indent="384038" defTabSz="517564">
              <a:spcBef>
                <a:spcPts val="3700"/>
              </a:spcBef>
              <a:buClr>
                <a:srgbClr val="424242"/>
              </a:buClr>
              <a:buSzTx/>
              <a:buFont typeface="Helvetica"/>
              <a:buNone/>
              <a:defRPr sz="3150">
                <a:latin typeface="Raleway Italic"/>
                <a:ea typeface="Raleway Italic"/>
                <a:cs typeface="Raleway Italic"/>
                <a:sym typeface="Raleway Italic"/>
              </a:defRPr>
            </a:pPr>
            <a:r>
              <a:t>"Your lab, along with other labs at different institutions, collaborates frequently with a field researcher who periodically sends you data for analysis. Although you have never met this scientist, your name appears on several papers with her because you helped with some sections of the manuscripts. But now you are concerned. This week, you and colleagues at other institutions received an email from a reader pointing out a troubling discrepancy in the data in one of those articles, which was recently published in a top journal. The field researcher, who is on a research trip in Bolivia at the moment, has insisted by email that everything is fine, but you are not so sure. After all, you think, how hard would it be to fabricate results if no one else has access to the full data set? Meanwhile, your colleagues at other institutions --most of whom are tenured, unlike you --do not seem to be in a hurry to address the problem. "</a:t>
            </a:r>
            <a:endParaRPr sz="1134"/>
          </a:p>
          <a:p>
            <a:pPr marL="0" indent="0" defTabSz="517564">
              <a:spcBef>
                <a:spcPts val="3700"/>
              </a:spcBef>
              <a:buClr>
                <a:srgbClr val="424242"/>
              </a:buClr>
              <a:buSzTx/>
              <a:buFont typeface="Helvetica"/>
              <a:buNone/>
              <a:defRPr sz="3150"/>
            </a:pPr>
            <a:r>
              <a:t>Discuss the following questions in your small groups (10 Minutes): </a:t>
            </a:r>
            <a:endParaRPr sz="1134"/>
          </a:p>
          <a:p>
            <a:pPr marL="720090" indent="-720090" defTabSz="517564">
              <a:spcBef>
                <a:spcPts val="3700"/>
              </a:spcBef>
              <a:buClr>
                <a:srgbClr val="424242"/>
              </a:buClr>
              <a:buSzPts val="3100"/>
              <a:buFont typeface="Helvetica"/>
              <a:buChar char="●"/>
              <a:defRPr sz="3150"/>
            </a:pPr>
            <a:r>
              <a:t>What would you do? </a:t>
            </a:r>
            <a:endParaRPr sz="1134"/>
          </a:p>
          <a:p>
            <a:pPr marL="0" indent="0" defTabSz="517564">
              <a:spcBef>
                <a:spcPts val="3700"/>
              </a:spcBef>
              <a:buClr>
                <a:srgbClr val="424242"/>
              </a:buClr>
              <a:buSzTx/>
              <a:buFont typeface="Helvetica"/>
              <a:buNone/>
              <a:defRPr sz="3150"/>
            </a:pPr>
            <a:r>
              <a:t>Have one person to take notes for sharing with the larger group.</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alphaModFix amt="20000"/>
            <a:extLst/>
          </a:blip>
          <a:stretch>
            <a:fillRect/>
          </a:stretch>
        </p:blipFill>
        <p:spPr>
          <a:xfrm>
            <a:off x="-1260613" y="-518813"/>
            <a:ext cx="7631647" cy="7630643"/>
          </a:xfrm>
          <a:prstGeom prst="rect">
            <a:avLst/>
          </a:prstGeom>
          <a:ln w="12700">
            <a:miter lim="400000"/>
          </a:ln>
        </p:spPr>
      </p:pic>
      <p:sp>
        <p:nvSpPr>
          <p:cNvPr id="152" name="Difficult Conversa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Difficult Conversations</a:t>
            </a:r>
          </a:p>
        </p:txBody>
      </p:sp>
      <p:sp>
        <p:nvSpPr>
          <p:cNvPr id="153" name="2-Minute Challenge - Recap"/>
          <p:cNvSpPr txBox="1"/>
          <p:nvPr/>
        </p:nvSpPr>
        <p:spPr>
          <a:xfrm>
            <a:off x="3473461" y="19675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6000">
                <a:solidFill>
                  <a:srgbClr val="408B94"/>
                </a:solidFill>
                <a:latin typeface="+mj-lt"/>
                <a:ea typeface="+mj-ea"/>
                <a:cs typeface="+mj-cs"/>
                <a:sym typeface="Lato Black"/>
              </a:defRPr>
            </a:lvl1pPr>
          </a:lstStyle>
          <a:p>
            <a:pPr/>
            <a:r>
              <a:t>2-Minute Challenge - Recap</a:t>
            </a:r>
          </a:p>
        </p:txBody>
      </p:sp>
      <p:pic>
        <p:nvPicPr>
          <p:cNvPr id="154" name="Image" descr="Image"/>
          <p:cNvPicPr>
            <a:picLocks noChangeAspect="1"/>
          </p:cNvPicPr>
          <p:nvPr/>
        </p:nvPicPr>
        <p:blipFill>
          <a:blip r:embed="rId3">
            <a:extLst/>
          </a:blip>
          <a:stretch>
            <a:fillRect/>
          </a:stretch>
        </p:blipFill>
        <p:spPr>
          <a:xfrm>
            <a:off x="19579361" y="790198"/>
            <a:ext cx="4264224" cy="756404"/>
          </a:xfrm>
          <a:prstGeom prst="rect">
            <a:avLst/>
          </a:prstGeom>
          <a:ln w="12700">
            <a:miter lim="400000"/>
          </a:ln>
        </p:spPr>
      </p:pic>
      <p:pic>
        <p:nvPicPr>
          <p:cNvPr id="155" name="Image" descr="Image"/>
          <p:cNvPicPr>
            <a:picLocks noChangeAspect="1"/>
          </p:cNvPicPr>
          <p:nvPr/>
        </p:nvPicPr>
        <p:blipFill>
          <a:blip r:embed="rId4">
            <a:extLst/>
          </a:blip>
          <a:stretch>
            <a:fillRect/>
          </a:stretch>
        </p:blipFill>
        <p:spPr>
          <a:xfrm>
            <a:off x="19579361" y="1742628"/>
            <a:ext cx="4264224" cy="705020"/>
          </a:xfrm>
          <a:prstGeom prst="rect">
            <a:avLst/>
          </a:prstGeom>
          <a:ln w="12700">
            <a:miter lim="400000"/>
          </a:ln>
        </p:spPr>
      </p:pic>
      <p:pic>
        <p:nvPicPr>
          <p:cNvPr id="156" name="Image" descr="Image"/>
          <p:cNvPicPr>
            <a:picLocks noChangeAspect="1"/>
          </p:cNvPicPr>
          <p:nvPr/>
        </p:nvPicPr>
        <p:blipFill>
          <a:blip r:embed="rId5">
            <a:extLst/>
          </a:blip>
          <a:stretch>
            <a:fillRect/>
          </a:stretch>
        </p:blipFill>
        <p:spPr>
          <a:xfrm>
            <a:off x="17781120" y="2619167"/>
            <a:ext cx="6062465" cy="808486"/>
          </a:xfrm>
          <a:prstGeom prst="rect">
            <a:avLst/>
          </a:prstGeom>
          <a:ln w="12700">
            <a:miter lim="400000"/>
          </a:ln>
        </p:spPr>
      </p:pic>
      <p:sp>
        <p:nvSpPr>
          <p:cNvPr id="157" name="Share one or two key takeaways from your small group discussion with the whole group (5 Minutes).…"/>
          <p:cNvSpPr txBox="1"/>
          <p:nvPr>
            <p:ph type="body" sz="half" idx="4294967295"/>
          </p:nvPr>
        </p:nvSpPr>
        <p:spPr>
          <a:xfrm>
            <a:off x="3881233" y="4251325"/>
            <a:ext cx="16621534" cy="6897770"/>
          </a:xfrm>
          <a:prstGeom prst="rect">
            <a:avLst/>
          </a:prstGeom>
        </p:spPr>
        <p:txBody>
          <a:bodyPr lIns="121899" tIns="121899" rIns="121899" bIns="121899" anchor="t"/>
          <a:lstStyle/>
          <a:p>
            <a:pPr marL="0" indent="0" defTabSz="435411">
              <a:spcBef>
                <a:spcPts val="3100"/>
              </a:spcBef>
              <a:buClr>
                <a:srgbClr val="424242"/>
              </a:buClr>
              <a:buSzTx/>
              <a:buFont typeface="Helvetica"/>
              <a:buNone/>
              <a:defRPr sz="2649"/>
            </a:pPr>
            <a:r>
              <a:t>Share one or two key takeaways from your small group discussion with the whole group (5 Minutes).</a:t>
            </a:r>
            <a:endParaRPr sz="635"/>
          </a:p>
          <a:p>
            <a:pPr marL="0" indent="0" defTabSz="435411">
              <a:spcBef>
                <a:spcPts val="3100"/>
              </a:spcBef>
              <a:buClr>
                <a:srgbClr val="424242"/>
              </a:buClr>
              <a:buSzTx/>
              <a:buFont typeface="Helvetica"/>
              <a:buNone/>
              <a:defRPr sz="2649"/>
            </a:pPr>
            <a:endParaRPr sz="953"/>
          </a:p>
          <a:p>
            <a:pPr marL="0" indent="0" defTabSz="435411">
              <a:spcBef>
                <a:spcPts val="1200"/>
              </a:spcBef>
              <a:buClr>
                <a:srgbClr val="424242"/>
              </a:buClr>
              <a:buSzTx/>
              <a:buFont typeface="Helvetica"/>
              <a:buNone/>
              <a:defRPr sz="2649"/>
            </a:pPr>
            <a:r>
              <a:t>As a large group, discuss a few of the salient TRAGEDIES in this scenario (15 Minutes):</a:t>
            </a:r>
            <a:endParaRPr sz="635"/>
          </a:p>
          <a:p>
            <a:pPr marL="908684" indent="-605789" defTabSz="435411">
              <a:spcBef>
                <a:spcPts val="1200"/>
              </a:spcBef>
              <a:buClr>
                <a:srgbClr val="424242"/>
              </a:buClr>
              <a:buSzPts val="2600"/>
              <a:buFont typeface="Helvetica"/>
              <a:buChar char="●"/>
              <a:defRPr sz="2649"/>
            </a:pPr>
            <a:r>
              <a:rPr>
                <a:latin typeface="Raleway Bold"/>
                <a:ea typeface="Raleway Bold"/>
                <a:cs typeface="Raleway Bold"/>
                <a:sym typeface="Raleway Bold"/>
              </a:rPr>
              <a:t>T</a:t>
            </a:r>
            <a:r>
              <a:rPr b="1">
                <a:latin typeface="Nunito"/>
                <a:ea typeface="Nunito"/>
                <a:cs typeface="Nunito"/>
                <a:sym typeface="Nunito"/>
              </a:rPr>
              <a:t> –</a:t>
            </a:r>
            <a:r>
              <a:rPr>
                <a:latin typeface="Nunito"/>
                <a:ea typeface="Nunito"/>
                <a:cs typeface="Nunito"/>
                <a:sym typeface="Nunito"/>
              </a:rPr>
              <a:t> </a:t>
            </a:r>
            <a:r>
              <a:rPr i="1">
                <a:latin typeface="Nunito"/>
                <a:ea typeface="Nunito"/>
                <a:cs typeface="Nunito"/>
                <a:sym typeface="Nunito"/>
              </a:rPr>
              <a:t>Temptation</a:t>
            </a:r>
            <a:endParaRPr sz="635"/>
          </a:p>
          <a:p>
            <a:pPr marL="908684" indent="-605789" defTabSz="435411">
              <a:spcBef>
                <a:spcPts val="1200"/>
              </a:spcBef>
              <a:buClr>
                <a:srgbClr val="424242"/>
              </a:buClr>
              <a:buSzPts val="2600"/>
              <a:buFont typeface="Helvetica"/>
              <a:buChar char="●"/>
              <a:defRPr sz="2649"/>
            </a:pPr>
            <a:r>
              <a:rPr>
                <a:latin typeface="Raleway Bold"/>
                <a:ea typeface="Raleway Bold"/>
                <a:cs typeface="Raleway Bold"/>
                <a:sym typeface="Raleway Bold"/>
              </a:rPr>
              <a:t>R</a:t>
            </a:r>
            <a:r>
              <a:rPr b="1">
                <a:latin typeface="Nunito"/>
                <a:ea typeface="Nunito"/>
                <a:cs typeface="Nunito"/>
                <a:sym typeface="Nunito"/>
              </a:rPr>
              <a:t> – </a:t>
            </a:r>
            <a:r>
              <a:rPr i="1">
                <a:latin typeface="Nunito"/>
                <a:ea typeface="Nunito"/>
                <a:cs typeface="Nunito"/>
                <a:sym typeface="Nunito"/>
              </a:rPr>
              <a:t>Rationalization</a:t>
            </a:r>
            <a:endParaRPr sz="635"/>
          </a:p>
          <a:p>
            <a:pPr marL="908684" indent="-605789" defTabSz="435411">
              <a:spcBef>
                <a:spcPts val="1200"/>
              </a:spcBef>
              <a:buClr>
                <a:srgbClr val="424242"/>
              </a:buClr>
              <a:buSzPts val="2600"/>
              <a:buFont typeface="Helvetica"/>
              <a:buChar char="●"/>
              <a:defRPr sz="2649"/>
            </a:pPr>
            <a:r>
              <a:rPr>
                <a:latin typeface="Raleway Bold"/>
                <a:ea typeface="Raleway Bold"/>
                <a:cs typeface="Raleway Bold"/>
                <a:sym typeface="Raleway Bold"/>
              </a:rPr>
              <a:t>A</a:t>
            </a:r>
            <a:r>
              <a:rPr b="1">
                <a:latin typeface="Nunito"/>
                <a:ea typeface="Nunito"/>
                <a:cs typeface="Nunito"/>
                <a:sym typeface="Nunito"/>
              </a:rPr>
              <a:t> –</a:t>
            </a:r>
            <a:r>
              <a:rPr>
                <a:latin typeface="Nunito"/>
                <a:ea typeface="Nunito"/>
                <a:cs typeface="Nunito"/>
                <a:sym typeface="Nunito"/>
              </a:rPr>
              <a:t> </a:t>
            </a:r>
            <a:r>
              <a:rPr i="1">
                <a:latin typeface="Nunito"/>
                <a:ea typeface="Nunito"/>
                <a:cs typeface="Nunito"/>
                <a:sym typeface="Nunito"/>
              </a:rPr>
              <a:t>Ambition</a:t>
            </a:r>
            <a:endParaRPr sz="635"/>
          </a:p>
          <a:p>
            <a:pPr marL="908684" indent="-605789" defTabSz="435411">
              <a:spcBef>
                <a:spcPts val="1200"/>
              </a:spcBef>
              <a:buClr>
                <a:srgbClr val="424242"/>
              </a:buClr>
              <a:buSzPts val="2600"/>
              <a:buFont typeface="Helvetica"/>
              <a:buChar char="●"/>
              <a:defRPr sz="2649"/>
            </a:pPr>
            <a:r>
              <a:rPr>
                <a:latin typeface="Raleway Bold"/>
                <a:ea typeface="Raleway Bold"/>
                <a:cs typeface="Raleway Bold"/>
                <a:sym typeface="Raleway Bold"/>
              </a:rPr>
              <a:t>G</a:t>
            </a:r>
            <a:r>
              <a:rPr b="1">
                <a:latin typeface="Nunito"/>
                <a:ea typeface="Nunito"/>
                <a:cs typeface="Nunito"/>
                <a:sym typeface="Nunito"/>
              </a:rPr>
              <a:t> – </a:t>
            </a:r>
            <a:r>
              <a:rPr i="1">
                <a:latin typeface="Nunito"/>
                <a:ea typeface="Nunito"/>
                <a:cs typeface="Nunito"/>
                <a:sym typeface="Nunito"/>
              </a:rPr>
              <a:t>Group &amp; Authority Pressure</a:t>
            </a:r>
            <a:endParaRPr sz="635"/>
          </a:p>
          <a:p>
            <a:pPr marL="908684" indent="-605789" defTabSz="435411">
              <a:spcBef>
                <a:spcPts val="1200"/>
              </a:spcBef>
              <a:buClr>
                <a:srgbClr val="424242"/>
              </a:buClr>
              <a:buSzPts val="2600"/>
              <a:buFont typeface="Helvetica"/>
              <a:buChar char="●"/>
              <a:defRPr sz="2649"/>
            </a:pPr>
            <a:r>
              <a:rPr>
                <a:latin typeface="Raleway Bold"/>
                <a:ea typeface="Raleway Bold"/>
                <a:cs typeface="Raleway Bold"/>
                <a:sym typeface="Raleway Bold"/>
              </a:rPr>
              <a:t>E</a:t>
            </a:r>
            <a:r>
              <a:rPr b="1">
                <a:latin typeface="Nunito"/>
                <a:ea typeface="Nunito"/>
                <a:cs typeface="Nunito"/>
                <a:sym typeface="Nunito"/>
              </a:rPr>
              <a:t> -</a:t>
            </a:r>
            <a:r>
              <a:rPr>
                <a:latin typeface="Nunito"/>
                <a:ea typeface="Nunito"/>
                <a:cs typeface="Nunito"/>
                <a:sym typeface="Nunito"/>
              </a:rPr>
              <a:t> </a:t>
            </a:r>
            <a:r>
              <a:rPr i="1">
                <a:latin typeface="Nunito"/>
                <a:ea typeface="Nunito"/>
                <a:cs typeface="Nunito"/>
                <a:sym typeface="Nunito"/>
              </a:rPr>
              <a:t>Entitlement </a:t>
            </a:r>
            <a:endParaRPr b="1" sz="900">
              <a:latin typeface="Nunito"/>
              <a:ea typeface="Nunito"/>
              <a:cs typeface="Nunito"/>
              <a:sym typeface="Nunito"/>
            </a:endParaRPr>
          </a:p>
          <a:p>
            <a:pPr marL="908684" indent="-605789" defTabSz="435411">
              <a:spcBef>
                <a:spcPts val="1200"/>
              </a:spcBef>
              <a:buClr>
                <a:srgbClr val="424242"/>
              </a:buClr>
              <a:buSzPts val="2600"/>
              <a:buFont typeface="Helvetica"/>
              <a:buChar char="●"/>
              <a:defRPr sz="2649"/>
            </a:pPr>
            <a:r>
              <a:rPr>
                <a:latin typeface="Raleway Bold"/>
                <a:ea typeface="Raleway Bold"/>
                <a:cs typeface="Raleway Bold"/>
                <a:sym typeface="Raleway Bold"/>
              </a:rPr>
              <a:t>D</a:t>
            </a:r>
            <a:r>
              <a:rPr b="1">
                <a:latin typeface="Nunito"/>
                <a:ea typeface="Nunito"/>
                <a:cs typeface="Nunito"/>
                <a:sym typeface="Nunito"/>
              </a:rPr>
              <a:t> –</a:t>
            </a:r>
            <a:r>
              <a:rPr>
                <a:latin typeface="Nunito"/>
                <a:ea typeface="Nunito"/>
                <a:cs typeface="Nunito"/>
                <a:sym typeface="Nunito"/>
              </a:rPr>
              <a:t> </a:t>
            </a:r>
            <a:r>
              <a:rPr i="1">
                <a:latin typeface="Nunito"/>
                <a:ea typeface="Nunito"/>
                <a:cs typeface="Nunito"/>
                <a:sym typeface="Nunito"/>
              </a:rPr>
              <a:t>Deception</a:t>
            </a:r>
            <a:endParaRPr sz="635"/>
          </a:p>
          <a:p>
            <a:pPr marL="908684" indent="-605789" defTabSz="435411">
              <a:spcBef>
                <a:spcPts val="1200"/>
              </a:spcBef>
              <a:buClr>
                <a:srgbClr val="424242"/>
              </a:buClr>
              <a:buSzPts val="2600"/>
              <a:buFont typeface="Helvetica"/>
              <a:buChar char="●"/>
              <a:defRPr sz="2649"/>
            </a:pPr>
            <a:r>
              <a:rPr>
                <a:latin typeface="Raleway Bold"/>
                <a:ea typeface="Raleway Bold"/>
                <a:cs typeface="Raleway Bold"/>
                <a:sym typeface="Raleway Bold"/>
              </a:rPr>
              <a:t>I</a:t>
            </a:r>
            <a:r>
              <a:rPr b="1">
                <a:latin typeface="Nunito"/>
                <a:ea typeface="Nunito"/>
                <a:cs typeface="Nunito"/>
                <a:sym typeface="Nunito"/>
              </a:rPr>
              <a:t> – </a:t>
            </a:r>
            <a:r>
              <a:rPr i="1">
                <a:latin typeface="Nunito"/>
                <a:ea typeface="Nunito"/>
                <a:cs typeface="Nunito"/>
                <a:sym typeface="Nunito"/>
              </a:rPr>
              <a:t>Incrementalism</a:t>
            </a:r>
            <a:endParaRPr sz="635"/>
          </a:p>
          <a:p>
            <a:pPr marL="908684" indent="-605789" defTabSz="435411">
              <a:spcBef>
                <a:spcPts val="1200"/>
              </a:spcBef>
              <a:buClr>
                <a:srgbClr val="424242"/>
              </a:buClr>
              <a:buSzPts val="2600"/>
              <a:buFont typeface="Helvetica"/>
              <a:buChar char="●"/>
              <a:defRPr sz="2649"/>
            </a:pPr>
            <a:r>
              <a:rPr>
                <a:latin typeface="Raleway Bold"/>
                <a:ea typeface="Raleway Bold"/>
                <a:cs typeface="Raleway Bold"/>
                <a:sym typeface="Raleway Bold"/>
              </a:rPr>
              <a:t>E</a:t>
            </a:r>
            <a:r>
              <a:rPr b="1">
                <a:latin typeface="Nunito"/>
                <a:ea typeface="Nunito"/>
                <a:cs typeface="Nunito"/>
                <a:sym typeface="Nunito"/>
              </a:rPr>
              <a:t> – </a:t>
            </a:r>
            <a:r>
              <a:rPr i="1">
                <a:latin typeface="Nunito"/>
                <a:ea typeface="Nunito"/>
                <a:cs typeface="Nunito"/>
                <a:sym typeface="Nunito"/>
              </a:rPr>
              <a:t>Embarrassment</a:t>
            </a:r>
            <a:endParaRPr sz="635"/>
          </a:p>
          <a:p>
            <a:pPr marL="908684" indent="-605789" defTabSz="435411">
              <a:spcBef>
                <a:spcPts val="1200"/>
              </a:spcBef>
              <a:buClr>
                <a:srgbClr val="424242"/>
              </a:buClr>
              <a:buSzPts val="2600"/>
              <a:buFont typeface="Helvetica"/>
              <a:buChar char="●"/>
              <a:defRPr sz="2649"/>
            </a:pPr>
            <a:r>
              <a:rPr>
                <a:latin typeface="Raleway Bold"/>
                <a:ea typeface="Raleway Bold"/>
                <a:cs typeface="Raleway Bold"/>
                <a:sym typeface="Raleway Bold"/>
              </a:rPr>
              <a:t>S</a:t>
            </a:r>
            <a:r>
              <a:rPr b="1">
                <a:latin typeface="Nunito"/>
                <a:ea typeface="Nunito"/>
                <a:cs typeface="Nunito"/>
                <a:sym typeface="Nunito"/>
              </a:rPr>
              <a:t> – </a:t>
            </a:r>
            <a:r>
              <a:rPr i="1">
                <a:latin typeface="Nunito"/>
                <a:ea typeface="Nunito"/>
                <a:cs typeface="Nunito"/>
                <a:sym typeface="Nunito"/>
              </a:rPr>
              <a:t>Stupid Systems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9" name="Image" descr="Image"/>
          <p:cNvPicPr>
            <a:picLocks noChangeAspect="1"/>
          </p:cNvPicPr>
          <p:nvPr/>
        </p:nvPicPr>
        <p:blipFill>
          <a:blip r:embed="rId2">
            <a:alphaModFix amt="20000"/>
            <a:extLst/>
          </a:blip>
          <a:stretch>
            <a:fillRect/>
          </a:stretch>
        </p:blipFill>
        <p:spPr>
          <a:xfrm>
            <a:off x="-714985" y="-426090"/>
            <a:ext cx="7533417" cy="7529512"/>
          </a:xfrm>
          <a:prstGeom prst="rect">
            <a:avLst/>
          </a:prstGeom>
          <a:ln w="12700">
            <a:miter lim="400000"/>
          </a:ln>
        </p:spPr>
      </p:pic>
      <p:pic>
        <p:nvPicPr>
          <p:cNvPr id="160" name="Image" descr="Image"/>
          <p:cNvPicPr>
            <a:picLocks noChangeAspect="1"/>
          </p:cNvPicPr>
          <p:nvPr/>
        </p:nvPicPr>
        <p:blipFill>
          <a:blip r:embed="rId3">
            <a:extLst/>
          </a:blip>
          <a:stretch>
            <a:fillRect/>
          </a:stretch>
        </p:blipFill>
        <p:spPr>
          <a:xfrm>
            <a:off x="18074602" y="558752"/>
            <a:ext cx="5854742" cy="756404"/>
          </a:xfrm>
          <a:prstGeom prst="rect">
            <a:avLst/>
          </a:prstGeom>
          <a:ln w="12700">
            <a:miter lim="400000"/>
          </a:ln>
        </p:spPr>
      </p:pic>
      <p:sp>
        <p:nvSpPr>
          <p:cNvPr id="161" name="Practicing Difficult Conversations"/>
          <p:cNvSpPr txBox="1"/>
          <p:nvPr/>
        </p:nvSpPr>
        <p:spPr>
          <a:xfrm>
            <a:off x="3473461" y="1103972"/>
            <a:ext cx="14229359"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739378">
              <a:defRPr sz="7200">
                <a:solidFill>
                  <a:srgbClr val="408B94"/>
                </a:solidFill>
                <a:latin typeface="+mj-lt"/>
                <a:ea typeface="+mj-ea"/>
                <a:cs typeface="+mj-cs"/>
                <a:sym typeface="Lato Black"/>
              </a:defRPr>
            </a:lvl1pPr>
          </a:lstStyle>
          <a:p>
            <a:pPr/>
            <a:r>
              <a:t>Practicing Difficult Conversations</a:t>
            </a:r>
          </a:p>
        </p:txBody>
      </p:sp>
      <p:pic>
        <p:nvPicPr>
          <p:cNvPr id="162" name="Image" descr="Image"/>
          <p:cNvPicPr>
            <a:picLocks noChangeAspect="1"/>
          </p:cNvPicPr>
          <p:nvPr/>
        </p:nvPicPr>
        <p:blipFill>
          <a:blip r:embed="rId4">
            <a:extLst/>
          </a:blip>
          <a:stretch>
            <a:fillRect/>
          </a:stretch>
        </p:blipFill>
        <p:spPr>
          <a:xfrm>
            <a:off x="21472573" y="1509376"/>
            <a:ext cx="2381203" cy="756405"/>
          </a:xfrm>
          <a:prstGeom prst="rect">
            <a:avLst/>
          </a:prstGeom>
          <a:ln w="12700">
            <a:miter lim="400000"/>
          </a:ln>
        </p:spPr>
      </p:pic>
      <p:pic>
        <p:nvPicPr>
          <p:cNvPr id="163" name="Image" descr="Image"/>
          <p:cNvPicPr>
            <a:picLocks noChangeAspect="1"/>
          </p:cNvPicPr>
          <p:nvPr/>
        </p:nvPicPr>
        <p:blipFill>
          <a:blip r:embed="rId5">
            <a:extLst/>
          </a:blip>
          <a:stretch>
            <a:fillRect/>
          </a:stretch>
        </p:blipFill>
        <p:spPr>
          <a:xfrm>
            <a:off x="17866878" y="1483335"/>
            <a:ext cx="6062465" cy="808487"/>
          </a:xfrm>
          <a:prstGeom prst="rect">
            <a:avLst/>
          </a:prstGeom>
          <a:ln w="12700">
            <a:miter lim="400000"/>
          </a:ln>
        </p:spPr>
      </p:pic>
      <p:sp>
        <p:nvSpPr>
          <p:cNvPr id="164" name="Consider an instance where you are collaborating with another lab or with a colleague and you feel the expectations are not clear or have not been met. What can you do to re-set the collaboration and move the project in a constructive direction?…"/>
          <p:cNvSpPr txBox="1"/>
          <p:nvPr>
            <p:ph type="body" idx="4294967295"/>
          </p:nvPr>
        </p:nvSpPr>
        <p:spPr>
          <a:xfrm>
            <a:off x="3554655" y="2914436"/>
            <a:ext cx="17274690" cy="8582457"/>
          </a:xfrm>
          <a:prstGeom prst="rect">
            <a:avLst/>
          </a:prstGeom>
        </p:spPr>
        <p:txBody>
          <a:bodyPr lIns="121899" tIns="121899" rIns="121899" bIns="121899" anchor="t"/>
          <a:lstStyle/>
          <a:p>
            <a:pPr marL="0" indent="0" defTabSz="665440">
              <a:spcBef>
                <a:spcPts val="4700"/>
              </a:spcBef>
              <a:buClr>
                <a:srgbClr val="424242"/>
              </a:buClr>
              <a:buSzTx/>
              <a:buFont typeface="Helvetica"/>
              <a:buNone/>
              <a:defRPr sz="4050"/>
            </a:pPr>
            <a:r>
              <a:t>Consider an instance where you are collaborating with another lab or with a colleague and you feel the expectations are not clear or have not been met. What can you do to re-set the collaboration and move the project in a constructive direction?</a:t>
            </a:r>
          </a:p>
          <a:p>
            <a:pPr marL="0" indent="0" defTabSz="665440">
              <a:spcBef>
                <a:spcPts val="4700"/>
              </a:spcBef>
              <a:buClr>
                <a:srgbClr val="424242"/>
              </a:buClr>
              <a:buSzTx/>
              <a:buFont typeface="Helvetica"/>
              <a:buNone/>
              <a:defRPr sz="4050"/>
            </a:pPr>
            <a:r>
              <a:t>Discuss with your small group (10-15 minutes)</a:t>
            </a:r>
          </a:p>
          <a:p>
            <a:pPr marL="771525" indent="-771525" defTabSz="665440">
              <a:spcBef>
                <a:spcPts val="4700"/>
              </a:spcBef>
              <a:buClr>
                <a:srgbClr val="424242"/>
              </a:buClr>
              <a:buSzPts val="4000"/>
              <a:buFont typeface="Helvetica"/>
              <a:buChar char="●"/>
              <a:defRPr sz="4050"/>
            </a:pPr>
            <a:r>
              <a:t>What personal scripts would you use to…</a:t>
            </a:r>
          </a:p>
          <a:p>
            <a:pPr lvl="1" marL="1361729" indent="-867965" defTabSz="665440">
              <a:spcBef>
                <a:spcPts val="1800"/>
              </a:spcBef>
              <a:buClr>
                <a:srgbClr val="424242"/>
              </a:buClr>
              <a:buSzPts val="4000"/>
              <a:buFont typeface="Helvetica"/>
              <a:buChar char="○"/>
              <a:defRPr sz="4050"/>
            </a:pPr>
            <a:r>
              <a:t>…open the conversation?</a:t>
            </a:r>
            <a:endParaRPr sz="891"/>
          </a:p>
          <a:p>
            <a:pPr lvl="1" marL="1361729" indent="-867965" defTabSz="665440">
              <a:spcBef>
                <a:spcPts val="1800"/>
              </a:spcBef>
              <a:buClr>
                <a:srgbClr val="424242"/>
              </a:buClr>
              <a:buSzPts val="4000"/>
              <a:buFont typeface="Helvetica"/>
              <a:buChar char="○"/>
              <a:defRPr sz="4050"/>
            </a:pPr>
            <a:r>
              <a:t>…address your concerns?</a:t>
            </a:r>
            <a:endParaRPr sz="891"/>
          </a:p>
          <a:p>
            <a:pPr marL="771525" indent="-771525" defTabSz="665440">
              <a:spcBef>
                <a:spcPts val="4700"/>
              </a:spcBef>
              <a:buClr>
                <a:srgbClr val="424242"/>
              </a:buClr>
              <a:buSzPts val="4000"/>
              <a:buFont typeface="Helvetica"/>
              <a:buChar char="●"/>
              <a:defRPr sz="4050"/>
            </a:pPr>
            <a:r>
              <a:t>What would an inter-lab collaboration agreement look like? What expectations should be discussed and/or recorded?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3B394"/>
            </a:gs>
          </a:gsLst>
          <a:lin ang="5400000" scaled="0"/>
        </a:gradFill>
      </p:bgPr>
    </p:bg>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67" name="Image" descr="Image"/>
          <p:cNvPicPr>
            <a:picLocks noChangeAspect="1"/>
          </p:cNvPicPr>
          <p:nvPr/>
        </p:nvPicPr>
        <p:blipFill>
          <a:blip r:embed="rId3">
            <a:extLst/>
          </a:blip>
          <a:stretch>
            <a:fillRect/>
          </a:stretch>
        </p:blipFill>
        <p:spPr>
          <a:xfrm>
            <a:off x="18995581" y="667108"/>
            <a:ext cx="4934836" cy="703455"/>
          </a:xfrm>
          <a:prstGeom prst="rect">
            <a:avLst/>
          </a:prstGeom>
          <a:ln w="12700">
            <a:miter lim="400000"/>
          </a:ln>
        </p:spPr>
      </p:pic>
      <p:sp>
        <p:nvSpPr>
          <p:cNvPr id="168"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Better Science Discussion</a:t>
            </a:r>
          </a:p>
        </p:txBody>
      </p:sp>
      <p:sp>
        <p:nvSpPr>
          <p:cNvPr id="169" name="In this scene the Sorenson and Heideberg lab leaders tackle the issues with their flailing collaboration agreement and try and hit the reset button. Consider the role of inter-organizational collaborations in your field during your discussion.…"/>
          <p:cNvSpPr txBox="1"/>
          <p:nvPr>
            <p:ph type="body" idx="4294967295"/>
          </p:nvPr>
        </p:nvSpPr>
        <p:spPr>
          <a:xfrm>
            <a:off x="2893790" y="2653400"/>
            <a:ext cx="18596420" cy="8409200"/>
          </a:xfrm>
          <a:prstGeom prst="rect">
            <a:avLst/>
          </a:prstGeom>
        </p:spPr>
        <p:txBody>
          <a:bodyPr lIns="121899" tIns="121899" rIns="121899" bIns="121899" anchor="t"/>
          <a:lstStyle/>
          <a:p>
            <a:pPr marL="0" indent="0" defTabSz="665440">
              <a:spcBef>
                <a:spcPts val="1800"/>
              </a:spcBef>
              <a:buClr>
                <a:srgbClr val="424242"/>
              </a:buClr>
              <a:buSzTx/>
              <a:buFont typeface="Helvetica"/>
              <a:buNone/>
              <a:defRPr sz="4050"/>
            </a:pPr>
            <a:r>
              <a:t>In this scene the Sorenson and Heideberg lab leaders tackle the issues with their flailing collaboration agreement and try and hit the reset button. Consider the role of inter-organizational collaborations in your field during your discussion. </a:t>
            </a:r>
          </a:p>
          <a:p>
            <a:pPr marL="0" indent="0" defTabSz="665440">
              <a:spcBef>
                <a:spcPts val="1800"/>
              </a:spcBef>
              <a:buClr>
                <a:srgbClr val="424242"/>
              </a:buClr>
              <a:buSzTx/>
              <a:buFont typeface="Helvetica"/>
              <a:buNone/>
              <a:defRPr sz="4050"/>
            </a:pPr>
            <a:endParaRPr sz="1458"/>
          </a:p>
          <a:p>
            <a:pPr marL="0" indent="0" defTabSz="665440">
              <a:spcBef>
                <a:spcPts val="1800"/>
              </a:spcBef>
              <a:buClr>
                <a:srgbClr val="424242"/>
              </a:buClr>
              <a:buSzTx/>
              <a:buFont typeface="Helvetica"/>
              <a:buNone/>
              <a:defRPr sz="4050"/>
            </a:pPr>
            <a:r>
              <a:t>With your small group, discuss the following questions (15-20 Minutes):</a:t>
            </a:r>
          </a:p>
          <a:p>
            <a:pPr marL="642937" indent="-642937" defTabSz="665440">
              <a:spcBef>
                <a:spcPts val="1800"/>
              </a:spcBef>
              <a:buClr>
                <a:srgbClr val="424242"/>
              </a:buClr>
              <a:buSzPts val="4000"/>
              <a:buFont typeface="Helvetica"/>
              <a:buChar char="●"/>
              <a:defRPr sz="4050"/>
            </a:pPr>
            <a:endParaRPr sz="1458"/>
          </a:p>
          <a:p>
            <a:pPr marL="642937" indent="-642937" defTabSz="665440">
              <a:spcBef>
                <a:spcPts val="1800"/>
              </a:spcBef>
              <a:buClr>
                <a:srgbClr val="424242"/>
              </a:buClr>
              <a:buSzPts val="4000"/>
              <a:buFont typeface="Helvetica"/>
              <a:buChar char="●"/>
              <a:defRPr sz="4050"/>
            </a:pPr>
            <a:r>
              <a:t>Why do you need to collaborate in your work?</a:t>
            </a:r>
          </a:p>
          <a:p>
            <a:pPr marL="642937" indent="-642937" defTabSz="665440">
              <a:spcBef>
                <a:spcPts val="1800"/>
              </a:spcBef>
              <a:buClr>
                <a:srgbClr val="424242"/>
              </a:buClr>
              <a:buSzPts val="4000"/>
              <a:buFont typeface="Helvetica"/>
              <a:buChar char="●"/>
              <a:defRPr sz="4050"/>
            </a:pPr>
            <a:r>
              <a:t>Think about collaborations you have participated in. What has worked or not worked?</a:t>
            </a:r>
          </a:p>
          <a:p>
            <a:pPr marL="642937" indent="-642937" defTabSz="665440">
              <a:spcBef>
                <a:spcPts val="1800"/>
              </a:spcBef>
              <a:buClr>
                <a:srgbClr val="424242"/>
              </a:buClr>
              <a:buSzPts val="4000"/>
              <a:buFont typeface="Helvetica"/>
              <a:buChar char="●"/>
              <a:defRPr sz="4050"/>
            </a:pPr>
            <a:r>
              <a:t>Are their best practices for initiation a collaboration?  Keeping it on track?</a:t>
            </a:r>
          </a:p>
          <a:p>
            <a:pPr marL="642937" indent="-642937" defTabSz="665440">
              <a:spcBef>
                <a:spcPts val="1800"/>
              </a:spcBef>
              <a:buClr>
                <a:srgbClr val="424242"/>
              </a:buClr>
              <a:buSzPts val="4000"/>
              <a:buFont typeface="Helvetica"/>
              <a:buChar char="●"/>
              <a:defRPr sz="4050"/>
            </a:pPr>
            <a:r>
              <a:t>What are some red flags?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72"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73"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74" name="Collaborations are part of the success of any lab or organization. It will help you to share and access resources and information to solve problems and discover knowledge that would be difficult to on your own.…"/>
          <p:cNvSpPr txBox="1"/>
          <p:nvPr>
            <p:ph type="body" sz="half" idx="4294967295"/>
          </p:nvPr>
        </p:nvSpPr>
        <p:spPr>
          <a:xfrm>
            <a:off x="2031300" y="3612761"/>
            <a:ext cx="20321400" cy="6490478"/>
          </a:xfrm>
          <a:prstGeom prst="rect">
            <a:avLst/>
          </a:prstGeom>
        </p:spPr>
        <p:txBody>
          <a:bodyPr lIns="121899" tIns="121899" rIns="121899" bIns="121899" anchor="t"/>
          <a:lstStyle/>
          <a:p>
            <a:pPr marL="0" indent="0" defTabSz="657225">
              <a:spcBef>
                <a:spcPts val="1800"/>
              </a:spcBef>
              <a:buClr>
                <a:srgbClr val="424242"/>
              </a:buClr>
              <a:buSzTx/>
              <a:buFont typeface="Helvetica"/>
              <a:buNone/>
              <a:defRPr sz="4000"/>
            </a:pPr>
            <a:r>
              <a:t>Collaborations are part of the success of any lab or organization. It will help you to share and access resources and information to solve problems and discover knowledge that would be difficult to on your own.</a:t>
            </a:r>
          </a:p>
          <a:p>
            <a:pPr marL="0" indent="0" defTabSz="657225">
              <a:spcBef>
                <a:spcPts val="1800"/>
              </a:spcBef>
              <a:buClr>
                <a:srgbClr val="424242"/>
              </a:buClr>
              <a:buSzTx/>
              <a:buFont typeface="Helvetica"/>
              <a:buNone/>
              <a:defRPr sz="4000"/>
            </a:pPr>
            <a:endParaRPr sz="1440"/>
          </a:p>
          <a:p>
            <a:pPr marL="0" indent="0" defTabSz="657225">
              <a:spcBef>
                <a:spcPts val="1800"/>
              </a:spcBef>
              <a:buClr>
                <a:srgbClr val="424242"/>
              </a:buClr>
              <a:buSzTx/>
              <a:buFont typeface="Helvetica"/>
              <a:buNone/>
              <a:defRPr sz="4000"/>
            </a:pPr>
            <a:r>
              <a:t>In small group Discuss the Following (10 Minutes):</a:t>
            </a:r>
          </a:p>
          <a:p>
            <a:pPr marL="0" indent="0" defTabSz="657225">
              <a:spcBef>
                <a:spcPts val="1800"/>
              </a:spcBef>
              <a:buClr>
                <a:srgbClr val="424242"/>
              </a:buClr>
              <a:buSzTx/>
              <a:buFont typeface="Helvetica"/>
              <a:buNone/>
              <a:defRPr sz="4000"/>
            </a:pPr>
            <a:endParaRPr sz="1280"/>
          </a:p>
          <a:p>
            <a:pPr marL="1077685" indent="-921902" defTabSz="657225">
              <a:spcBef>
                <a:spcPts val="1800"/>
              </a:spcBef>
              <a:buClr>
                <a:srgbClr val="424242"/>
              </a:buClr>
              <a:buSzPts val="4000"/>
              <a:buFont typeface="Helvetica"/>
              <a:buChar char="●"/>
              <a:defRPr sz="4000"/>
            </a:pPr>
            <a:r>
              <a:t>What information would you include in a lab manual about initiating a collaboration and with keeping it on track throughout its lifespan?</a:t>
            </a:r>
          </a:p>
          <a:p>
            <a:pPr marL="1077685" indent="-921902" defTabSz="657225">
              <a:spcBef>
                <a:spcPts val="1800"/>
              </a:spcBef>
              <a:buClr>
                <a:srgbClr val="424242"/>
              </a:buClr>
              <a:buSzPts val="4000"/>
              <a:buFont typeface="Helvetica"/>
              <a:buChar char="●"/>
              <a:defRPr sz="4000"/>
            </a:pPr>
            <a:r>
              <a:t>What best practices would you include that you typically don’t see in a manual?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