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3.5 A New Direction Alex-Loretta.jpg" descr="3.5 A New Direction Alex-Loretta.jpg"/>
          <p:cNvPicPr>
            <a:picLocks noChangeAspect="1"/>
          </p:cNvPicPr>
          <p:nvPr/>
        </p:nvPicPr>
        <p:blipFill>
          <a:blip r:embed="rId2">
            <a:extLst/>
          </a:blip>
          <a:srcRect l="0" t="0" r="0" b="0"/>
          <a:stretch>
            <a:fillRect/>
          </a:stretch>
        </p:blipFill>
        <p:spPr>
          <a:xfrm>
            <a:off x="-3046873" y="370"/>
            <a:ext cx="33793935" cy="19009092"/>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3.5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3.5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3.5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3.5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3.5 A New Direction_sorenson.jpg" descr="3.5 A New Direction_sorenson.jpg"/>
          <p:cNvPicPr>
            <a:picLocks noChangeAspect="1"/>
          </p:cNvPicPr>
          <p:nvPr/>
        </p:nvPicPr>
        <p:blipFill>
          <a:blip r:embed="rId2">
            <a:extLst/>
          </a:blip>
          <a:srcRect l="0" t="0" r="0" b="0"/>
          <a:stretch>
            <a:fillRect/>
          </a:stretch>
        </p:blipFill>
        <p:spPr>
          <a:xfrm>
            <a:off x="21786" y="-2565202"/>
            <a:ext cx="31517997" cy="17728869"/>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extLst/>
          </a:blip>
          <a:stretch>
            <a:fillRect/>
          </a:stretch>
        </p:blipFill>
        <p:spPr>
          <a:xfrm>
            <a:off x="-996857" y="-671072"/>
            <a:ext cx="7392464" cy="7388964"/>
          </a:xfrm>
          <a:prstGeom prst="rect">
            <a:avLst/>
          </a:prstGeom>
          <a:ln w="12700">
            <a:miter lim="400000"/>
          </a:ln>
        </p:spPr>
      </p:pic>
      <p:sp>
        <p:nvSpPr>
          <p:cNvPr id="144" name="Apologies and Mentoring"/>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defRPr sz="8000">
                <a:solidFill>
                  <a:srgbClr val="408B94"/>
                </a:solidFill>
                <a:latin typeface="+mj-lt"/>
                <a:ea typeface="+mj-ea"/>
                <a:cs typeface="+mj-cs"/>
                <a:sym typeface="Lato Black"/>
              </a:defRPr>
            </a:pPr>
            <a:r>
              <a:t>Apologies and Mentoring</a:t>
            </a:r>
            <a:r>
              <a:rPr sz="1200">
                <a:solidFill>
                  <a:srgbClr val="000000"/>
                </a:solidFill>
                <a:latin typeface="Lato Regular"/>
                <a:ea typeface="Lato Regular"/>
                <a:cs typeface="Lato Regular"/>
                <a:sym typeface="Lato Regular"/>
              </a:rPr>
              <a:t> </a:t>
            </a:r>
          </a:p>
        </p:txBody>
      </p:sp>
      <p:pic>
        <p:nvPicPr>
          <p:cNvPr id="145" name="Image" descr="Image"/>
          <p:cNvPicPr>
            <a:picLocks noChangeAspect="1"/>
          </p:cNvPicPr>
          <p:nvPr/>
        </p:nvPicPr>
        <p:blipFill>
          <a:blip r:embed="rId3">
            <a:extLst/>
          </a:blip>
          <a:stretch>
            <a:fillRect/>
          </a:stretch>
        </p:blipFill>
        <p:spPr>
          <a:xfrm>
            <a:off x="19579361" y="790198"/>
            <a:ext cx="4264224" cy="756404"/>
          </a:xfrm>
          <a:prstGeom prst="rect">
            <a:avLst/>
          </a:prstGeom>
          <a:ln w="12700">
            <a:miter lim="400000"/>
          </a:ln>
        </p:spPr>
      </p:pic>
      <p:pic>
        <p:nvPicPr>
          <p:cNvPr id="146" name="Image" descr="Image"/>
          <p:cNvPicPr>
            <a:picLocks noChangeAspect="1"/>
          </p:cNvPicPr>
          <p:nvPr/>
        </p:nvPicPr>
        <p:blipFill>
          <a:blip r:embed="rId4">
            <a:extLst/>
          </a:blip>
          <a:stretch>
            <a:fillRect/>
          </a:stretch>
        </p:blipFill>
        <p:spPr>
          <a:xfrm>
            <a:off x="17781120" y="2619167"/>
            <a:ext cx="6062465" cy="808486"/>
          </a:xfrm>
          <a:prstGeom prst="rect">
            <a:avLst/>
          </a:prstGeom>
          <a:ln w="12700">
            <a:miter lim="400000"/>
          </a:ln>
        </p:spPr>
      </p:pic>
      <p:pic>
        <p:nvPicPr>
          <p:cNvPr id="147" name="Image" descr="Image"/>
          <p:cNvPicPr>
            <a:picLocks noChangeAspect="1"/>
          </p:cNvPicPr>
          <p:nvPr/>
        </p:nvPicPr>
        <p:blipFill>
          <a:blip r:embed="rId5">
            <a:extLst/>
          </a:blip>
          <a:stretch>
            <a:fillRect/>
          </a:stretch>
        </p:blipFill>
        <p:spPr>
          <a:xfrm>
            <a:off x="20564028" y="1675773"/>
            <a:ext cx="3297397" cy="771875"/>
          </a:xfrm>
          <a:prstGeom prst="rect">
            <a:avLst/>
          </a:prstGeom>
          <a:ln w="12700">
            <a:miter lim="400000"/>
          </a:ln>
        </p:spPr>
      </p:pic>
      <p:sp>
        <p:nvSpPr>
          <p:cNvPr id="148" name="Alex is new to the Sorenson lab and finds the structure vastly different than what he experienced in his old lab. Take a moment and think about your experiences and understanding of mentoring.…"/>
          <p:cNvSpPr txBox="1"/>
          <p:nvPr>
            <p:ph type="body" idx="4294967295"/>
          </p:nvPr>
        </p:nvSpPr>
        <p:spPr>
          <a:xfrm>
            <a:off x="2195599" y="2946400"/>
            <a:ext cx="20907201" cy="8861044"/>
          </a:xfrm>
          <a:prstGeom prst="rect">
            <a:avLst/>
          </a:prstGeom>
        </p:spPr>
        <p:txBody>
          <a:bodyPr lIns="121899" tIns="121899" rIns="121899" bIns="121899" anchor="t"/>
          <a:lstStyle/>
          <a:p>
            <a:pPr marL="0" indent="0" defTabSz="690086">
              <a:spcBef>
                <a:spcPts val="1900"/>
              </a:spcBef>
              <a:buClr>
                <a:srgbClr val="424242"/>
              </a:buClr>
              <a:buSzTx/>
              <a:buFont typeface="Helvetica"/>
              <a:buNone/>
              <a:defRPr sz="4200"/>
            </a:pPr>
            <a:r>
              <a:t>Alex is new to the Sorenson lab and finds the structure vastly different than what he experienced in his old lab. Take a moment and think about your experiences and understanding of mentoring. </a:t>
            </a:r>
          </a:p>
          <a:p>
            <a:pPr marL="0" indent="0" defTabSz="690086">
              <a:spcBef>
                <a:spcPts val="1900"/>
              </a:spcBef>
              <a:buClr>
                <a:srgbClr val="424242"/>
              </a:buClr>
              <a:buSzTx/>
              <a:buFont typeface="Helvetica"/>
              <a:buNone/>
              <a:defRPr sz="4200"/>
            </a:pPr>
            <a:endParaRPr sz="1512"/>
          </a:p>
          <a:p>
            <a:pPr marL="0" indent="0" defTabSz="690086">
              <a:spcBef>
                <a:spcPts val="1900"/>
              </a:spcBef>
              <a:buClr>
                <a:srgbClr val="424242"/>
              </a:buClr>
              <a:buSzTx/>
              <a:buFont typeface="Helvetica"/>
              <a:buNone/>
              <a:defRPr sz="4200"/>
            </a:pPr>
            <a:r>
              <a:t>Discuss the following questions in your small groups (10 Minutes): </a:t>
            </a:r>
          </a:p>
          <a:p>
            <a:pPr marL="800099" indent="-800099" defTabSz="690086">
              <a:spcBef>
                <a:spcPts val="1900"/>
              </a:spcBef>
              <a:buClr>
                <a:srgbClr val="424242"/>
              </a:buClr>
              <a:buSzPts val="4100"/>
              <a:buFont typeface="Helvetica"/>
              <a:buChar char="●"/>
              <a:defRPr sz="4200"/>
            </a:pPr>
            <a:endParaRPr sz="1512"/>
          </a:p>
          <a:p>
            <a:pPr marL="800099" indent="-800099" defTabSz="690086">
              <a:spcBef>
                <a:spcPts val="1900"/>
              </a:spcBef>
              <a:buClr>
                <a:srgbClr val="424242"/>
              </a:buClr>
              <a:buSzPts val="4100"/>
              <a:buFont typeface="Helvetica"/>
              <a:buChar char="●"/>
              <a:defRPr sz="4200"/>
            </a:pPr>
            <a:r>
              <a:t>Have any of your group had very different experiences in lab structure and culture, similar to Alex in this scene?</a:t>
            </a:r>
          </a:p>
          <a:p>
            <a:pPr marL="800099" indent="-800099" defTabSz="690086">
              <a:spcBef>
                <a:spcPts val="1900"/>
              </a:spcBef>
              <a:buClr>
                <a:srgbClr val="424242"/>
              </a:buClr>
              <a:buSzPts val="4100"/>
              <a:buFont typeface="Helvetica"/>
              <a:buChar char="●"/>
              <a:defRPr sz="4200"/>
            </a:pPr>
            <a:r>
              <a:t>Brainstorm some key phrases that define what good mentoring looks like to you</a:t>
            </a:r>
          </a:p>
          <a:p>
            <a:pPr marL="800099" indent="-800099" defTabSz="690086">
              <a:spcBef>
                <a:spcPts val="1900"/>
              </a:spcBef>
              <a:buClr>
                <a:srgbClr val="424242"/>
              </a:buClr>
              <a:buSzPts val="4100"/>
              <a:buFont typeface="Helvetica"/>
              <a:buChar char="●"/>
              <a:defRPr sz="4200"/>
            </a:pPr>
            <a:r>
              <a:t>What do those key phrases look like in practice?</a:t>
            </a:r>
          </a:p>
          <a:p>
            <a:pPr marL="800099" indent="-800099" defTabSz="690086">
              <a:spcBef>
                <a:spcPts val="1900"/>
              </a:spcBef>
              <a:buClr>
                <a:srgbClr val="424242"/>
              </a:buClr>
              <a:buSzPts val="4100"/>
              <a:buFont typeface="Helvetica"/>
              <a:buChar char="●"/>
              <a:defRPr sz="4200"/>
            </a:pPr>
            <a:endParaRPr sz="1512"/>
          </a:p>
          <a:p>
            <a:pPr marL="0" indent="0" defTabSz="690086">
              <a:spcBef>
                <a:spcPts val="1900"/>
              </a:spcBef>
              <a:buClr>
                <a:srgbClr val="424242"/>
              </a:buClr>
              <a:buSzTx/>
              <a:buFont typeface="Helvetica"/>
              <a:buNone/>
              <a:defRPr sz="4200"/>
            </a:pPr>
            <a:r>
              <a:t>Have one person to take notes for sharing with the larger group.</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alphaModFix amt="20000"/>
            <a:extLst/>
          </a:blip>
          <a:stretch>
            <a:fillRect/>
          </a:stretch>
        </p:blipFill>
        <p:spPr>
          <a:xfrm>
            <a:off x="-996857" y="-671072"/>
            <a:ext cx="7392464" cy="7388964"/>
          </a:xfrm>
          <a:prstGeom prst="rect">
            <a:avLst/>
          </a:prstGeom>
          <a:ln w="12700">
            <a:miter lim="400000"/>
          </a:ln>
        </p:spPr>
      </p:pic>
      <p:sp>
        <p:nvSpPr>
          <p:cNvPr id="151" name="Apologies and Mentoring"/>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defRPr sz="8000">
                <a:solidFill>
                  <a:srgbClr val="408B94"/>
                </a:solidFill>
                <a:latin typeface="+mj-lt"/>
                <a:ea typeface="+mj-ea"/>
                <a:cs typeface="+mj-cs"/>
                <a:sym typeface="Lato Black"/>
              </a:defRPr>
            </a:pPr>
            <a:r>
              <a:t>Apologies and Mentoring</a:t>
            </a:r>
            <a:r>
              <a:rPr sz="1200">
                <a:solidFill>
                  <a:srgbClr val="000000"/>
                </a:solidFill>
                <a:latin typeface="Lato Regular"/>
                <a:ea typeface="Lato Regular"/>
                <a:cs typeface="Lato Regular"/>
                <a:sym typeface="Lato Regular"/>
              </a:rPr>
              <a:t> </a:t>
            </a:r>
          </a:p>
        </p:txBody>
      </p:sp>
      <p:pic>
        <p:nvPicPr>
          <p:cNvPr id="152" name="Image" descr="Image"/>
          <p:cNvPicPr>
            <a:picLocks noChangeAspect="1"/>
          </p:cNvPicPr>
          <p:nvPr/>
        </p:nvPicPr>
        <p:blipFill>
          <a:blip r:embed="rId3">
            <a:extLst/>
          </a:blip>
          <a:stretch>
            <a:fillRect/>
          </a:stretch>
        </p:blipFill>
        <p:spPr>
          <a:xfrm>
            <a:off x="19579361" y="790198"/>
            <a:ext cx="4264224" cy="756404"/>
          </a:xfrm>
          <a:prstGeom prst="rect">
            <a:avLst/>
          </a:prstGeom>
          <a:ln w="12700">
            <a:miter lim="400000"/>
          </a:ln>
        </p:spPr>
      </p:pic>
      <p:pic>
        <p:nvPicPr>
          <p:cNvPr id="153" name="Image" descr="Image"/>
          <p:cNvPicPr>
            <a:picLocks noChangeAspect="1"/>
          </p:cNvPicPr>
          <p:nvPr/>
        </p:nvPicPr>
        <p:blipFill>
          <a:blip r:embed="rId4">
            <a:extLst/>
          </a:blip>
          <a:stretch>
            <a:fillRect/>
          </a:stretch>
        </p:blipFill>
        <p:spPr>
          <a:xfrm>
            <a:off x="17781120" y="2619167"/>
            <a:ext cx="6062465" cy="808486"/>
          </a:xfrm>
          <a:prstGeom prst="rect">
            <a:avLst/>
          </a:prstGeom>
          <a:ln w="12700">
            <a:miter lim="400000"/>
          </a:ln>
        </p:spPr>
      </p:pic>
      <p:pic>
        <p:nvPicPr>
          <p:cNvPr id="154" name="Image" descr="Image"/>
          <p:cNvPicPr>
            <a:picLocks noChangeAspect="1"/>
          </p:cNvPicPr>
          <p:nvPr/>
        </p:nvPicPr>
        <p:blipFill>
          <a:blip r:embed="rId5">
            <a:extLst/>
          </a:blip>
          <a:stretch>
            <a:fillRect/>
          </a:stretch>
        </p:blipFill>
        <p:spPr>
          <a:xfrm>
            <a:off x="20564028" y="1675773"/>
            <a:ext cx="3297397" cy="771875"/>
          </a:xfrm>
          <a:prstGeom prst="rect">
            <a:avLst/>
          </a:prstGeom>
          <a:ln w="12700">
            <a:miter lim="400000"/>
          </a:ln>
        </p:spPr>
      </p:pic>
      <p:sp>
        <p:nvSpPr>
          <p:cNvPr id="155" name="Share one or two key takeaways from your small group discussion on good mentorship with the whole group (10-15 Minutes).…"/>
          <p:cNvSpPr txBox="1"/>
          <p:nvPr>
            <p:ph type="body" sz="half" idx="4294967295"/>
          </p:nvPr>
        </p:nvSpPr>
        <p:spPr>
          <a:xfrm>
            <a:off x="3464217" y="3981450"/>
            <a:ext cx="17455566" cy="7178559"/>
          </a:xfrm>
          <a:prstGeom prst="rect">
            <a:avLst/>
          </a:prstGeom>
        </p:spPr>
        <p:txBody>
          <a:bodyPr lIns="121899" tIns="121899" rIns="121899" bIns="121899" anchor="t"/>
          <a:lstStyle/>
          <a:p>
            <a:pPr marL="0" indent="0">
              <a:spcBef>
                <a:spcPts val="2300"/>
              </a:spcBef>
              <a:buClr>
                <a:srgbClr val="424242"/>
              </a:buClr>
              <a:buSzTx/>
              <a:buFont typeface="Helvetica"/>
              <a:buNone/>
            </a:pPr>
            <a:r>
              <a:t>Share one or two key takeaways from your small group discussion on good mentorship with the whole group (10-15 Minutes).</a:t>
            </a:r>
          </a:p>
          <a:p>
            <a:pPr marL="0" indent="0">
              <a:spcBef>
                <a:spcPts val="2300"/>
              </a:spcBef>
              <a:buClr>
                <a:srgbClr val="424242"/>
              </a:buClr>
              <a:buSzTx/>
              <a:buFont typeface="Helvetica"/>
              <a:buNone/>
            </a:pPr>
            <a:endParaRPr sz="1800"/>
          </a:p>
          <a:p>
            <a:pPr marL="952500" indent="-952500">
              <a:spcBef>
                <a:spcPts val="2300"/>
              </a:spcBef>
              <a:buClr>
                <a:srgbClr val="424242"/>
              </a:buClr>
              <a:buSzPts val="5000"/>
              <a:buFont typeface="Helvetica"/>
              <a:buChar char="●"/>
            </a:pPr>
            <a:r>
              <a:t>Key Phrases – Good Mentoring</a:t>
            </a:r>
          </a:p>
          <a:p>
            <a:pPr marL="952500" indent="-952500">
              <a:spcBef>
                <a:spcPts val="2300"/>
              </a:spcBef>
              <a:buClr>
                <a:srgbClr val="424242"/>
              </a:buClr>
              <a:buSzPts val="5000"/>
              <a:buFont typeface="Helvetica"/>
              <a:buChar char="●"/>
            </a:pPr>
            <a:endParaRPr sz="1800"/>
          </a:p>
          <a:p>
            <a:pPr marL="952500" indent="-952500">
              <a:spcBef>
                <a:spcPts val="2300"/>
              </a:spcBef>
              <a:buClr>
                <a:srgbClr val="424242"/>
              </a:buClr>
              <a:buSzPts val="5000"/>
              <a:buFont typeface="Helvetica"/>
              <a:buChar char="●"/>
            </a:pPr>
            <a:r>
              <a:t>Good Mentoring in Practice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alphaModFix amt="20000"/>
            <a:extLst/>
          </a:blip>
          <a:stretch>
            <a:fillRect/>
          </a:stretch>
        </p:blipFill>
        <p:spPr>
          <a:xfrm>
            <a:off x="-1260613" y="-518813"/>
            <a:ext cx="7631647" cy="7630643"/>
          </a:xfrm>
          <a:prstGeom prst="rect">
            <a:avLst/>
          </a:prstGeom>
          <a:ln w="12700">
            <a:miter lim="400000"/>
          </a:ln>
        </p:spPr>
      </p:pic>
      <p:sp>
        <p:nvSpPr>
          <p:cNvPr id="158" name="Apologie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Apologies</a:t>
            </a:r>
          </a:p>
        </p:txBody>
      </p:sp>
      <p:pic>
        <p:nvPicPr>
          <p:cNvPr id="159" name="Image" descr="Image"/>
          <p:cNvPicPr>
            <a:picLocks noChangeAspect="1"/>
          </p:cNvPicPr>
          <p:nvPr/>
        </p:nvPicPr>
        <p:blipFill>
          <a:blip r:embed="rId3">
            <a:extLst/>
          </a:blip>
          <a:stretch>
            <a:fillRect/>
          </a:stretch>
        </p:blipFill>
        <p:spPr>
          <a:xfrm>
            <a:off x="19579361" y="790198"/>
            <a:ext cx="4264224" cy="756404"/>
          </a:xfrm>
          <a:prstGeom prst="rect">
            <a:avLst/>
          </a:prstGeom>
          <a:ln w="12700">
            <a:miter lim="400000"/>
          </a:ln>
        </p:spPr>
      </p:pic>
      <p:pic>
        <p:nvPicPr>
          <p:cNvPr id="160" name="Image" descr="Image"/>
          <p:cNvPicPr>
            <a:picLocks noChangeAspect="1"/>
          </p:cNvPicPr>
          <p:nvPr/>
        </p:nvPicPr>
        <p:blipFill>
          <a:blip r:embed="rId4">
            <a:extLst/>
          </a:blip>
          <a:stretch>
            <a:fillRect/>
          </a:stretch>
        </p:blipFill>
        <p:spPr>
          <a:xfrm>
            <a:off x="19579361" y="1742628"/>
            <a:ext cx="4264224" cy="705020"/>
          </a:xfrm>
          <a:prstGeom prst="rect">
            <a:avLst/>
          </a:prstGeom>
          <a:ln w="12700">
            <a:miter lim="400000"/>
          </a:ln>
        </p:spPr>
      </p:pic>
      <p:pic>
        <p:nvPicPr>
          <p:cNvPr id="161" name="Image" descr="Image"/>
          <p:cNvPicPr>
            <a:picLocks noChangeAspect="1"/>
          </p:cNvPicPr>
          <p:nvPr/>
        </p:nvPicPr>
        <p:blipFill>
          <a:blip r:embed="rId5">
            <a:extLst/>
          </a:blip>
          <a:stretch>
            <a:fillRect/>
          </a:stretch>
        </p:blipFill>
        <p:spPr>
          <a:xfrm>
            <a:off x="17781120" y="2619167"/>
            <a:ext cx="6062465" cy="808486"/>
          </a:xfrm>
          <a:prstGeom prst="rect">
            <a:avLst/>
          </a:prstGeom>
          <a:ln w="12700">
            <a:miter lim="400000"/>
          </a:ln>
        </p:spPr>
      </p:pic>
      <p:sp>
        <p:nvSpPr>
          <p:cNvPr id="162" name="*If needed, please rewatch the video on Apolgies before proceeding.…"/>
          <p:cNvSpPr txBox="1"/>
          <p:nvPr>
            <p:ph type="body" sz="half" idx="4294967295"/>
          </p:nvPr>
        </p:nvSpPr>
        <p:spPr>
          <a:xfrm>
            <a:off x="3110000" y="3512599"/>
            <a:ext cx="12398982" cy="7261110"/>
          </a:xfrm>
          <a:prstGeom prst="rect">
            <a:avLst/>
          </a:prstGeom>
        </p:spPr>
        <p:txBody>
          <a:bodyPr lIns="121899" tIns="121899" rIns="121899" bIns="121899" anchor="t"/>
          <a:lstStyle/>
          <a:p>
            <a:pPr marL="0" indent="0" defTabSz="599717">
              <a:spcBef>
                <a:spcPts val="1600"/>
              </a:spcBef>
              <a:buClr>
                <a:srgbClr val="424242"/>
              </a:buClr>
              <a:buSzTx/>
              <a:buFont typeface="Helvetica"/>
              <a:buNone/>
              <a:defRPr sz="3650"/>
            </a:pPr>
            <a:r>
              <a:t>*If needed, please rewatch the video on Apolgies before proceeding. </a:t>
            </a:r>
          </a:p>
          <a:p>
            <a:pPr marL="0" indent="0" defTabSz="599717">
              <a:spcBef>
                <a:spcPts val="1600"/>
              </a:spcBef>
              <a:buClr>
                <a:srgbClr val="424242"/>
              </a:buClr>
              <a:buSzTx/>
              <a:buFont typeface="Helvetica"/>
              <a:buNone/>
              <a:defRPr sz="3650"/>
            </a:pPr>
            <a:endParaRPr sz="1314"/>
          </a:p>
          <a:p>
            <a:pPr marL="0" indent="0" defTabSz="599717">
              <a:spcBef>
                <a:spcPts val="1600"/>
              </a:spcBef>
              <a:buClr>
                <a:srgbClr val="424242"/>
              </a:buClr>
              <a:buSzTx/>
              <a:buFont typeface="Helvetica"/>
              <a:buNone/>
              <a:defRPr sz="3650"/>
            </a:pPr>
            <a:r>
              <a:t>Consider the 4 Rs of an apology with your group (10-15 Minutes):</a:t>
            </a:r>
          </a:p>
          <a:p>
            <a:pPr marL="0" indent="0" defTabSz="599717">
              <a:spcBef>
                <a:spcPts val="1600"/>
              </a:spcBef>
              <a:buClr>
                <a:srgbClr val="424242"/>
              </a:buClr>
              <a:buSzTx/>
              <a:buFont typeface="Helvetica"/>
              <a:buNone/>
              <a:defRPr sz="3650"/>
            </a:pPr>
            <a:endParaRPr sz="1314"/>
          </a:p>
          <a:p>
            <a:pPr marL="695325" indent="-695325" defTabSz="599717">
              <a:spcBef>
                <a:spcPts val="1600"/>
              </a:spcBef>
              <a:buClr>
                <a:srgbClr val="424242"/>
              </a:buClr>
              <a:buSzPts val="3600"/>
              <a:buFont typeface="Helvetica"/>
              <a:buChar char="●"/>
              <a:defRPr sz="3650"/>
            </a:pPr>
            <a:r>
              <a:t>What you think Darren needs to say to Jayna and </a:t>
            </a:r>
          </a:p>
          <a:p>
            <a:pPr marL="0" indent="0" defTabSz="599717">
              <a:spcBef>
                <a:spcPts val="1600"/>
              </a:spcBef>
              <a:buClr>
                <a:srgbClr val="424242"/>
              </a:buClr>
              <a:buSzTx/>
              <a:buFont typeface="Helvetica"/>
              <a:buNone/>
              <a:defRPr sz="3650"/>
            </a:pPr>
            <a:r>
              <a:t>      Meena about his assumptions about the source</a:t>
            </a:r>
          </a:p>
          <a:p>
            <a:pPr marL="0" indent="0" defTabSz="599717">
              <a:spcBef>
                <a:spcPts val="1600"/>
              </a:spcBef>
              <a:buClr>
                <a:srgbClr val="424242"/>
              </a:buClr>
              <a:buSzTx/>
              <a:buFont typeface="Helvetica"/>
              <a:buNone/>
              <a:defRPr sz="3650"/>
            </a:pPr>
            <a:r>
              <a:t>      of the discrepancy in the data? </a:t>
            </a:r>
          </a:p>
          <a:p>
            <a:pPr marL="695325" indent="-695325" defTabSz="599717">
              <a:spcBef>
                <a:spcPts val="1600"/>
              </a:spcBef>
              <a:buClr>
                <a:srgbClr val="424242"/>
              </a:buClr>
              <a:buSzPts val="3600"/>
              <a:buFont typeface="Helvetica"/>
              <a:buChar char="●"/>
              <a:defRPr sz="3650"/>
            </a:pPr>
            <a:r>
              <a:t>What he needs to say to Drs Heidberg and Sorenson</a:t>
            </a:r>
          </a:p>
          <a:p>
            <a:pPr marL="0" indent="0" defTabSz="599717">
              <a:spcBef>
                <a:spcPts val="1600"/>
              </a:spcBef>
              <a:buClr>
                <a:srgbClr val="424242"/>
              </a:buClr>
              <a:buSzTx/>
              <a:buFont typeface="Helvetica"/>
              <a:buNone/>
              <a:defRPr sz="3650"/>
            </a:pPr>
            <a:r>
              <a:t>      about the collaboration?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alphaModFix amt="20000"/>
            <a:extLst/>
          </a:blip>
          <a:stretch>
            <a:fillRect/>
          </a:stretch>
        </p:blipFill>
        <p:spPr>
          <a:xfrm>
            <a:off x="-714985" y="-426090"/>
            <a:ext cx="7533417" cy="7529512"/>
          </a:xfrm>
          <a:prstGeom prst="rect">
            <a:avLst/>
          </a:prstGeom>
          <a:ln w="12700">
            <a:miter lim="400000"/>
          </a:ln>
        </p:spPr>
      </p:pic>
      <p:pic>
        <p:nvPicPr>
          <p:cNvPr id="165" name="Image" descr="Image"/>
          <p:cNvPicPr>
            <a:picLocks noChangeAspect="1"/>
          </p:cNvPicPr>
          <p:nvPr/>
        </p:nvPicPr>
        <p:blipFill>
          <a:blip r:embed="rId3">
            <a:extLst/>
          </a:blip>
          <a:stretch>
            <a:fillRect/>
          </a:stretch>
        </p:blipFill>
        <p:spPr>
          <a:xfrm>
            <a:off x="18074602" y="558752"/>
            <a:ext cx="5854742" cy="756404"/>
          </a:xfrm>
          <a:prstGeom prst="rect">
            <a:avLst/>
          </a:prstGeom>
          <a:ln w="12700">
            <a:miter lim="400000"/>
          </a:ln>
        </p:spPr>
      </p:pic>
      <p:sp>
        <p:nvSpPr>
          <p:cNvPr id="166" name="Practicing Difficult Conversations"/>
          <p:cNvSpPr txBox="1"/>
          <p:nvPr/>
        </p:nvSpPr>
        <p:spPr>
          <a:xfrm>
            <a:off x="3473461" y="1103972"/>
            <a:ext cx="14229359"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739378">
              <a:defRPr sz="7200">
                <a:solidFill>
                  <a:srgbClr val="408B94"/>
                </a:solidFill>
                <a:latin typeface="+mj-lt"/>
                <a:ea typeface="+mj-ea"/>
                <a:cs typeface="+mj-cs"/>
                <a:sym typeface="Lato Black"/>
              </a:defRPr>
            </a:lvl1pPr>
          </a:lstStyle>
          <a:p>
            <a:pPr/>
            <a:r>
              <a:t>Practicing Difficult Conversations</a:t>
            </a:r>
          </a:p>
        </p:txBody>
      </p:sp>
      <p:pic>
        <p:nvPicPr>
          <p:cNvPr id="167" name="Image" descr="Image"/>
          <p:cNvPicPr>
            <a:picLocks noChangeAspect="1"/>
          </p:cNvPicPr>
          <p:nvPr/>
        </p:nvPicPr>
        <p:blipFill>
          <a:blip r:embed="rId4">
            <a:extLst/>
          </a:blip>
          <a:stretch>
            <a:fillRect/>
          </a:stretch>
        </p:blipFill>
        <p:spPr>
          <a:xfrm>
            <a:off x="21472573" y="1509376"/>
            <a:ext cx="2381203" cy="756405"/>
          </a:xfrm>
          <a:prstGeom prst="rect">
            <a:avLst/>
          </a:prstGeom>
          <a:ln w="12700">
            <a:miter lim="400000"/>
          </a:ln>
        </p:spPr>
      </p:pic>
      <p:pic>
        <p:nvPicPr>
          <p:cNvPr id="168" name="Image" descr="Image"/>
          <p:cNvPicPr>
            <a:picLocks noChangeAspect="1"/>
          </p:cNvPicPr>
          <p:nvPr/>
        </p:nvPicPr>
        <p:blipFill>
          <a:blip r:embed="rId5">
            <a:extLst/>
          </a:blip>
          <a:stretch>
            <a:fillRect/>
          </a:stretch>
        </p:blipFill>
        <p:spPr>
          <a:xfrm>
            <a:off x="17866878" y="1483335"/>
            <a:ext cx="6062465" cy="808487"/>
          </a:xfrm>
          <a:prstGeom prst="rect">
            <a:avLst/>
          </a:prstGeom>
          <a:ln w="12700">
            <a:miter lim="400000"/>
          </a:ln>
        </p:spPr>
      </p:pic>
      <p:sp>
        <p:nvSpPr>
          <p:cNvPr id="169" name="Consider an instance where you are collaborating with another lab or with a colleague and you feel the expectations are not clear or have not been met. What can you do to re-set the collaboration and move the project in a constructive direction?…"/>
          <p:cNvSpPr txBox="1"/>
          <p:nvPr>
            <p:ph type="body" idx="4294967295"/>
          </p:nvPr>
        </p:nvSpPr>
        <p:spPr>
          <a:xfrm>
            <a:off x="3554655" y="2914436"/>
            <a:ext cx="17274690" cy="8582457"/>
          </a:xfrm>
          <a:prstGeom prst="rect">
            <a:avLst/>
          </a:prstGeom>
        </p:spPr>
        <p:txBody>
          <a:bodyPr lIns="121899" tIns="121899" rIns="121899" bIns="121899" anchor="t"/>
          <a:lstStyle/>
          <a:p>
            <a:pPr marL="0" indent="0" defTabSz="665440">
              <a:spcBef>
                <a:spcPts val="4700"/>
              </a:spcBef>
              <a:buClr>
                <a:srgbClr val="424242"/>
              </a:buClr>
              <a:buSzTx/>
              <a:buFont typeface="Helvetica"/>
              <a:buNone/>
              <a:defRPr sz="4050"/>
            </a:pPr>
            <a:r>
              <a:t>Consider an instance where you are collaborating with another lab or with a colleague and you feel the expectations are not clear or have not been met. What can you do to re-set the collaboration and move the project in a constructive direction?</a:t>
            </a:r>
          </a:p>
          <a:p>
            <a:pPr marL="0" indent="0" defTabSz="665440">
              <a:spcBef>
                <a:spcPts val="4700"/>
              </a:spcBef>
              <a:buClr>
                <a:srgbClr val="424242"/>
              </a:buClr>
              <a:buSzTx/>
              <a:buFont typeface="Helvetica"/>
              <a:buNone/>
              <a:defRPr sz="4050"/>
            </a:pPr>
            <a:r>
              <a:t>Discuss with your small group (10-15 minutes)</a:t>
            </a:r>
          </a:p>
          <a:p>
            <a:pPr marL="771525" indent="-771525" defTabSz="665440">
              <a:spcBef>
                <a:spcPts val="4700"/>
              </a:spcBef>
              <a:buClr>
                <a:srgbClr val="424242"/>
              </a:buClr>
              <a:buSzPts val="4000"/>
              <a:buFont typeface="Helvetica"/>
              <a:buChar char="●"/>
              <a:defRPr sz="4050"/>
            </a:pPr>
            <a:r>
              <a:t>What personal scripts would you use to…</a:t>
            </a:r>
          </a:p>
          <a:p>
            <a:pPr lvl="1" marL="1361729" indent="-867965" defTabSz="665440">
              <a:spcBef>
                <a:spcPts val="1800"/>
              </a:spcBef>
              <a:buClr>
                <a:srgbClr val="424242"/>
              </a:buClr>
              <a:buSzPts val="4000"/>
              <a:buFont typeface="Helvetica"/>
              <a:buChar char="○"/>
              <a:defRPr sz="4050"/>
            </a:pPr>
            <a:r>
              <a:t>…open the conversation?</a:t>
            </a:r>
            <a:endParaRPr sz="891"/>
          </a:p>
          <a:p>
            <a:pPr lvl="1" marL="1361729" indent="-867965" defTabSz="665440">
              <a:spcBef>
                <a:spcPts val="1800"/>
              </a:spcBef>
              <a:buClr>
                <a:srgbClr val="424242"/>
              </a:buClr>
              <a:buSzPts val="4000"/>
              <a:buFont typeface="Helvetica"/>
              <a:buChar char="○"/>
              <a:defRPr sz="4050"/>
            </a:pPr>
            <a:r>
              <a:t>…address your concerns?</a:t>
            </a:r>
            <a:endParaRPr sz="891"/>
          </a:p>
          <a:p>
            <a:pPr marL="771525" indent="-771525" defTabSz="665440">
              <a:spcBef>
                <a:spcPts val="4700"/>
              </a:spcBef>
              <a:buClr>
                <a:srgbClr val="424242"/>
              </a:buClr>
              <a:buSzPts val="4000"/>
              <a:buFont typeface="Helvetica"/>
              <a:buChar char="●"/>
              <a:defRPr sz="4050"/>
            </a:pPr>
            <a:r>
              <a:t>What would an inter-lab collaboration agreement look like? What expectations should be discussed and/or recorded?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3B394"/>
            </a:gs>
          </a:gsLst>
          <a:lin ang="5400000" scaled="0"/>
        </a:gradFill>
      </p:bgPr>
    </p:bg>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2" name="Image" descr="Image"/>
          <p:cNvPicPr>
            <a:picLocks noChangeAspect="1"/>
          </p:cNvPicPr>
          <p:nvPr/>
        </p:nvPicPr>
        <p:blipFill>
          <a:blip r:embed="rId3">
            <a:extLst/>
          </a:blip>
          <a:stretch>
            <a:fillRect/>
          </a:stretch>
        </p:blipFill>
        <p:spPr>
          <a:xfrm>
            <a:off x="18995581" y="667108"/>
            <a:ext cx="4934836" cy="703455"/>
          </a:xfrm>
          <a:prstGeom prst="rect">
            <a:avLst/>
          </a:prstGeom>
          <a:ln w="12700">
            <a:miter lim="400000"/>
          </a:ln>
        </p:spPr>
      </p:pic>
      <p:sp>
        <p:nvSpPr>
          <p:cNvPr id="173"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Better Science Discussion</a:t>
            </a:r>
          </a:p>
        </p:txBody>
      </p:sp>
      <p:sp>
        <p:nvSpPr>
          <p:cNvPr id="174" name="In this scene the Sorenson and Heideberg lab leaders tackle the issues with their flailing collaboration agreement and try and hit the reset button. Consider the role of inter-organizational collaborations in your field during your discussion.…"/>
          <p:cNvSpPr txBox="1"/>
          <p:nvPr>
            <p:ph type="body" idx="4294967295"/>
          </p:nvPr>
        </p:nvSpPr>
        <p:spPr>
          <a:xfrm>
            <a:off x="2893790" y="2653400"/>
            <a:ext cx="18596420" cy="8409200"/>
          </a:xfrm>
          <a:prstGeom prst="rect">
            <a:avLst/>
          </a:prstGeom>
        </p:spPr>
        <p:txBody>
          <a:bodyPr lIns="121899" tIns="121899" rIns="121899" bIns="121899" anchor="t"/>
          <a:lstStyle/>
          <a:p>
            <a:pPr marL="0" indent="0" defTabSz="665440">
              <a:spcBef>
                <a:spcPts val="1800"/>
              </a:spcBef>
              <a:buClr>
                <a:srgbClr val="424242"/>
              </a:buClr>
              <a:buSzTx/>
              <a:buFont typeface="Helvetica"/>
              <a:buNone/>
              <a:defRPr sz="4050"/>
            </a:pPr>
            <a:r>
              <a:t>In this scene the Sorenson and Heideberg lab leaders tackle the issues with their flailing collaboration agreement and try and hit the reset button. Consider the role of inter-organizational collaborations in your field during your discussion. </a:t>
            </a:r>
          </a:p>
          <a:p>
            <a:pPr marL="0" indent="0" defTabSz="665440">
              <a:spcBef>
                <a:spcPts val="1800"/>
              </a:spcBef>
              <a:buClr>
                <a:srgbClr val="424242"/>
              </a:buClr>
              <a:buSzTx/>
              <a:buFont typeface="Helvetica"/>
              <a:buNone/>
              <a:defRPr sz="4050"/>
            </a:pPr>
            <a:endParaRPr sz="1458"/>
          </a:p>
          <a:p>
            <a:pPr marL="0" indent="0" defTabSz="665440">
              <a:spcBef>
                <a:spcPts val="1800"/>
              </a:spcBef>
              <a:buClr>
                <a:srgbClr val="424242"/>
              </a:buClr>
              <a:buSzTx/>
              <a:buFont typeface="Helvetica"/>
              <a:buNone/>
              <a:defRPr sz="4050"/>
            </a:pPr>
            <a:r>
              <a:t>With your small group, discuss the following questions (15-20 Minutes):</a:t>
            </a:r>
          </a:p>
          <a:p>
            <a:pPr marL="642937" indent="-642937" defTabSz="665440">
              <a:spcBef>
                <a:spcPts val="1800"/>
              </a:spcBef>
              <a:buClr>
                <a:srgbClr val="424242"/>
              </a:buClr>
              <a:buSzPts val="4000"/>
              <a:buFont typeface="Helvetica"/>
              <a:buChar char="●"/>
              <a:defRPr sz="4050"/>
            </a:pPr>
            <a:endParaRPr sz="1458"/>
          </a:p>
          <a:p>
            <a:pPr marL="642937" indent="-642937" defTabSz="665440">
              <a:spcBef>
                <a:spcPts val="1800"/>
              </a:spcBef>
              <a:buClr>
                <a:srgbClr val="424242"/>
              </a:buClr>
              <a:buSzPts val="4000"/>
              <a:buFont typeface="Helvetica"/>
              <a:buChar char="●"/>
              <a:defRPr sz="4050"/>
            </a:pPr>
            <a:r>
              <a:t>Why do you need to collaborate in your work?</a:t>
            </a:r>
          </a:p>
          <a:p>
            <a:pPr marL="642937" indent="-642937" defTabSz="665440">
              <a:spcBef>
                <a:spcPts val="1800"/>
              </a:spcBef>
              <a:buClr>
                <a:srgbClr val="424242"/>
              </a:buClr>
              <a:buSzPts val="4000"/>
              <a:buFont typeface="Helvetica"/>
              <a:buChar char="●"/>
              <a:defRPr sz="4050"/>
            </a:pPr>
            <a:r>
              <a:t>Think about collaborations you have participated in. What has worked or not worked?</a:t>
            </a:r>
          </a:p>
          <a:p>
            <a:pPr marL="642937" indent="-642937" defTabSz="665440">
              <a:spcBef>
                <a:spcPts val="1800"/>
              </a:spcBef>
              <a:buClr>
                <a:srgbClr val="424242"/>
              </a:buClr>
              <a:buSzPts val="4000"/>
              <a:buFont typeface="Helvetica"/>
              <a:buChar char="●"/>
              <a:defRPr sz="4050"/>
            </a:pPr>
            <a:r>
              <a:t>Are their best practices for initiation a collaboration?  Keeping it on track?</a:t>
            </a:r>
          </a:p>
          <a:p>
            <a:pPr marL="642937" indent="-642937" defTabSz="665440">
              <a:spcBef>
                <a:spcPts val="1800"/>
              </a:spcBef>
              <a:buClr>
                <a:srgbClr val="424242"/>
              </a:buClr>
              <a:buSzPts val="4000"/>
              <a:buFont typeface="Helvetica"/>
              <a:buChar char="●"/>
              <a:defRPr sz="4050"/>
            </a:pPr>
            <a:r>
              <a:t>What are some red flags?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77"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78"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79" name="Collaborations are part of the success of any lab or organization. It will help you to share and access resources and information to solve problems and discover knowledge that would be difficult to on your own.…"/>
          <p:cNvSpPr txBox="1"/>
          <p:nvPr>
            <p:ph type="body" sz="half" idx="4294967295"/>
          </p:nvPr>
        </p:nvSpPr>
        <p:spPr>
          <a:xfrm>
            <a:off x="2031300" y="3612761"/>
            <a:ext cx="20321400" cy="6490478"/>
          </a:xfrm>
          <a:prstGeom prst="rect">
            <a:avLst/>
          </a:prstGeom>
        </p:spPr>
        <p:txBody>
          <a:bodyPr lIns="121899" tIns="121899" rIns="121899" bIns="121899" anchor="t"/>
          <a:lstStyle/>
          <a:p>
            <a:pPr marL="0" indent="0" defTabSz="657225">
              <a:spcBef>
                <a:spcPts val="1800"/>
              </a:spcBef>
              <a:buClr>
                <a:srgbClr val="424242"/>
              </a:buClr>
              <a:buSzTx/>
              <a:buFont typeface="Helvetica"/>
              <a:buNone/>
              <a:defRPr sz="4000"/>
            </a:pPr>
            <a:r>
              <a:t>Collaborations are part of the success of any lab or organization. It will help you to share and access resources and information to solve problems and discover knowledge that would be difficult to on your own.</a:t>
            </a:r>
          </a:p>
          <a:p>
            <a:pPr marL="0" indent="0" defTabSz="657225">
              <a:spcBef>
                <a:spcPts val="1800"/>
              </a:spcBef>
              <a:buClr>
                <a:srgbClr val="424242"/>
              </a:buClr>
              <a:buSzTx/>
              <a:buFont typeface="Helvetica"/>
              <a:buNone/>
              <a:defRPr sz="4000"/>
            </a:pPr>
            <a:endParaRPr sz="1440"/>
          </a:p>
          <a:p>
            <a:pPr marL="0" indent="0" defTabSz="657225">
              <a:spcBef>
                <a:spcPts val="1800"/>
              </a:spcBef>
              <a:buClr>
                <a:srgbClr val="424242"/>
              </a:buClr>
              <a:buSzTx/>
              <a:buFont typeface="Helvetica"/>
              <a:buNone/>
              <a:defRPr sz="4000"/>
            </a:pPr>
            <a:r>
              <a:t>In small group Discuss the Following (10 Minutes):</a:t>
            </a:r>
          </a:p>
          <a:p>
            <a:pPr marL="0" indent="0" defTabSz="657225">
              <a:spcBef>
                <a:spcPts val="1800"/>
              </a:spcBef>
              <a:buClr>
                <a:srgbClr val="424242"/>
              </a:buClr>
              <a:buSzTx/>
              <a:buFont typeface="Helvetica"/>
              <a:buNone/>
              <a:defRPr sz="4000"/>
            </a:pPr>
            <a:endParaRPr sz="1280"/>
          </a:p>
          <a:p>
            <a:pPr marL="1077685" indent="-921902" defTabSz="657225">
              <a:spcBef>
                <a:spcPts val="1800"/>
              </a:spcBef>
              <a:buClr>
                <a:srgbClr val="424242"/>
              </a:buClr>
              <a:buSzPts val="4000"/>
              <a:buFont typeface="Helvetica"/>
              <a:buChar char="●"/>
              <a:defRPr sz="4000"/>
            </a:pPr>
            <a:r>
              <a:t>What information would you include in a lab manual about initiating a collaboration and with keeping it on track throughout its lifespan?</a:t>
            </a:r>
          </a:p>
          <a:p>
            <a:pPr marL="1077685" indent="-921902" defTabSz="657225">
              <a:spcBef>
                <a:spcPts val="1800"/>
              </a:spcBef>
              <a:buClr>
                <a:srgbClr val="424242"/>
              </a:buClr>
              <a:buSzPts val="4000"/>
              <a:buFont typeface="Helvetica"/>
              <a:buChar char="●"/>
              <a:defRPr sz="4000"/>
            </a:pPr>
            <a:r>
              <a:t>What best practices would you include that you typically don’t see in a manual?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