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32"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34"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39"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48"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50"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55"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63" name="Illinois HHMI Logo - Horizontal 2 - RGB.png" descr="Illinois HHMI Logo - Horizontal 2 - RGB.png"/>
          <p:cNvPicPr>
            <a:picLocks noChangeAspect="1"/>
          </p:cNvPicPr>
          <p:nvPr/>
        </p:nvPicPr>
        <p:blipFill>
          <a:blip r:embed="rId2">
            <a:extLst/>
          </a:blip>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extLst/>
            </a:blip>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fill="norm" stroke="1"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13294B"/>
                  </a:solidFill>
                  <a:latin typeface="Times Roman"/>
                  <a:ea typeface="Times Roman"/>
                  <a:cs typeface="Times Roman"/>
                  <a:sym typeface="Times Roman"/>
                </a:defRPr>
              </a:lvl1pPr>
            </a:lstStyle>
            <a:p>
              <a:pPr/>
              <a:r>
                <a:t>ncpre</a:t>
              </a:r>
            </a:p>
          </p:txBody>
        </p:sp>
      </p:grpSp>
      <p:sp>
        <p:nvSpPr>
          <p:cNvPr id="68" name="Title Text"/>
          <p:cNvSpPr txBox="1"/>
          <p:nvPr>
            <p:ph type="title"/>
          </p:nvPr>
        </p:nvSpPr>
        <p:spPr>
          <a:xfrm>
            <a:off x="4387453" y="1234543"/>
            <a:ext cx="15609094" cy="1607726"/>
          </a:xfrm>
          <a:prstGeom prst="rect">
            <a:avLst/>
          </a:prstGeom>
        </p:spPr>
        <p:txBody>
          <a:bodyPr lIns="71437" tIns="71437" rIns="71437" bIns="71437"/>
          <a:lstStyle/>
          <a:p>
            <a:pPr/>
            <a:r>
              <a:t>Title Text</a:t>
            </a:r>
          </a:p>
        </p:txBody>
      </p:sp>
      <p:sp>
        <p:nvSpPr>
          <p:cNvPr id="69" name="Body Level One…"/>
          <p:cNvSpPr txBox="1"/>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81" name="Illinois-Wordmark-Horizontal-Reversed-Orange-PMS.pdf" descr="Illinois-Wordmark-Horizontal-Reversed-Orange-PMS.pdf"/>
          <p:cNvPicPr>
            <a:picLocks noChangeAspect="1"/>
          </p:cNvPicPr>
          <p:nvPr/>
        </p:nvPicPr>
        <p:blipFill>
          <a:blip r:embed="rId2">
            <a:extLst/>
          </a:blip>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4800">
                <a:solidFill>
                  <a:srgbClr val="FFFFFF"/>
                </a:solidFill>
                <a:latin typeface="Times Roman"/>
                <a:ea typeface="Times Roman"/>
                <a:cs typeface="Times Roman"/>
                <a:sym typeface="Times Roman"/>
              </a:defRPr>
            </a:lvl1pPr>
          </a:lstStyle>
          <a:p>
            <a:pPr/>
            <a:r>
              <a:t>ncpre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9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p>
        </p:txBody>
      </p:sp>
      <p:pic>
        <p:nvPicPr>
          <p:cNvPr id="101" name="Illinois-Logo-Reversed-Orange-RGB.png" descr="Illinois-Logo-Reversed-Orange-RGB.png"/>
          <p:cNvPicPr>
            <a:picLocks noChangeAspect="1"/>
          </p:cNvPicPr>
          <p:nvPr/>
        </p:nvPicPr>
        <p:blipFill>
          <a:blip r:embed="rId2">
            <a:extLst/>
          </a:blip>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extLst/>
            </a:blip>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fill="norm" stroke="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i="1" sz="2800">
                  <a:solidFill>
                    <a:srgbClr val="FFFFFF"/>
                  </a:solidFill>
                  <a:latin typeface="Times Roman"/>
                  <a:ea typeface="Times Roman"/>
                  <a:cs typeface="Times Roman"/>
                  <a:sym typeface="Times Roman"/>
                </a:defRPr>
              </a:lvl1pPr>
            </a:lstStyle>
            <a:p>
              <a:pPr/>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5"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0" name="page1image20922752.png" descr="page1image20922752.png"/>
          <p:cNvPicPr>
            <a:picLocks noChangeAspect="1"/>
          </p:cNvPicPr>
          <p:nvPr/>
        </p:nvPicPr>
        <p:blipFill>
          <a:blip r:embed="rId3">
            <a:extLst/>
          </a:blip>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14"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15"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3.6 Sorenson.jpg" descr="3.6 Sorenson.jpg"/>
          <p:cNvPicPr>
            <a:picLocks noChangeAspect="1"/>
          </p:cNvPicPr>
          <p:nvPr/>
        </p:nvPicPr>
        <p:blipFill>
          <a:blip r:embed="rId2">
            <a:extLst/>
          </a:blip>
          <a:srcRect l="0" t="0" r="0" b="0"/>
          <a:stretch>
            <a:fillRect/>
          </a:stretch>
        </p:blipFill>
        <p:spPr>
          <a:xfrm>
            <a:off x="-1065676" y="-863799"/>
            <a:ext cx="27455082" cy="15443485"/>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18" name="3.6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pPr/>
            <a:r>
              <a:t>3.6 Facilitator Slides</a:t>
            </a:r>
          </a:p>
        </p:txBody>
      </p:sp>
      <p:sp>
        <p:nvSpPr>
          <p:cNvPr id="119" name="Goals for Session"/>
          <p:cNvSpPr txBox="1"/>
          <p:nvPr/>
        </p:nvSpPr>
        <p:spPr>
          <a:xfrm>
            <a:off x="1352411" y="8251540"/>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pPr/>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pPr/>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pPr/>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23" name="page1image20922752.png" descr="page1image20922752.png"/>
          <p:cNvPicPr>
            <a:picLocks noChangeAspect="1"/>
          </p:cNvPicPr>
          <p:nvPr/>
        </p:nvPicPr>
        <p:blipFill>
          <a:blip r:embed="rId7">
            <a:extLst/>
          </a:blip>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5" name="Image" descr="Image"/>
          <p:cNvPicPr>
            <a:picLocks noChangeAspect="1"/>
          </p:cNvPicPr>
          <p:nvPr/>
        </p:nvPicPr>
        <p:blipFill>
          <a:blip r:embed="rId8">
            <a:extLst/>
          </a:blip>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94520">
              <a:srgbClr val="58AD88"/>
            </a:gs>
          </a:gsLst>
          <a:lin ang="5400000" scaled="0"/>
        </a:gradFill>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defTabSz="796885">
              <a:spcBef>
                <a:spcPts val="5700"/>
              </a:spcBef>
              <a:defRPr sz="4365">
                <a:latin typeface="Raleway Medium"/>
                <a:ea typeface="Raleway Medium"/>
                <a:cs typeface="Raleway Medium"/>
                <a:sym typeface="Raleway Medium"/>
              </a:defRPr>
            </a:pPr>
            <a:r>
              <a:t>STRUCTURE:</a:t>
            </a:r>
          </a:p>
          <a:p>
            <a:pPr algn="l" defTabSz="796885">
              <a:spcBef>
                <a:spcPts val="5700"/>
              </a:spcBef>
              <a:defRPr sz="4365">
                <a:latin typeface="Raleway Medium"/>
                <a:ea typeface="Raleway Medium"/>
                <a:cs typeface="Raleway Medium"/>
                <a:sym typeface="Raleway Medium"/>
              </a:defRPr>
            </a:pPr>
            <a:r>
              <a:t>Will meet every _ weeks for _ hours</a:t>
            </a:r>
          </a:p>
          <a:p>
            <a:pPr algn="l" defTabSz="796885">
              <a:spcBef>
                <a:spcPts val="5700"/>
              </a:spcBef>
              <a:defRPr sz="4365">
                <a:latin typeface="Raleway Medium"/>
                <a:ea typeface="Raleway Medium"/>
                <a:cs typeface="Raleway Medium"/>
                <a:sym typeface="Raleway Medium"/>
              </a:defRPr>
            </a:pPr>
            <a:r>
              <a:t>Large and small group discussions </a:t>
            </a:r>
          </a:p>
          <a:p>
            <a:pPr lvl="4" indent="0" algn="l" defTabSz="796885">
              <a:spcBef>
                <a:spcPts val="5700"/>
              </a:spcBef>
              <a:defRPr sz="4365">
                <a:latin typeface="Raleway Medium"/>
                <a:ea typeface="Raleway Medium"/>
                <a:cs typeface="Raleway Medium"/>
                <a:sym typeface="Raleway Medium"/>
              </a:defRPr>
            </a:pPr>
            <a:r>
              <a:t>Logbook Activities, Program Reflection, Better Science, and Lab Manual questions can be part of each session</a:t>
            </a:r>
          </a:p>
        </p:txBody>
      </p:sp>
      <p:pic>
        <p:nvPicPr>
          <p:cNvPr id="130" name="Image" descr="Image"/>
          <p:cNvPicPr>
            <a:picLocks noChangeAspect="1"/>
          </p:cNvPicPr>
          <p:nvPr/>
        </p:nvPicPr>
        <p:blipFill>
          <a:blip r:embed="rId2">
            <a:alphaModFix amt="20000"/>
            <a:extLst/>
          </a:blip>
          <a:stretch>
            <a:fillRect/>
          </a:stretch>
        </p:blipFill>
        <p:spPr>
          <a:xfrm>
            <a:off x="-1714292" y="-487949"/>
            <a:ext cx="8354422" cy="8351976"/>
          </a:xfrm>
          <a:prstGeom prst="rect">
            <a:avLst/>
          </a:prstGeom>
          <a:ln w="12700">
            <a:miter lim="400000"/>
          </a:ln>
        </p:spPr>
      </p:pic>
      <p:sp>
        <p:nvSpPr>
          <p:cNvPr id="131" name="3.6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3.6 Session Goals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3.6 Ana Sofia Sorenson.jpg" descr="3.6 Ana Sofia Sorenson.jpg"/>
          <p:cNvPicPr>
            <a:picLocks noChangeAspect="1"/>
          </p:cNvPicPr>
          <p:nvPr/>
        </p:nvPicPr>
        <p:blipFill>
          <a:blip r:embed="rId2">
            <a:extLst/>
          </a:blip>
          <a:srcRect l="0" t="0" r="0" b="0"/>
          <a:stretch>
            <a:fillRect/>
          </a:stretch>
        </p:blipFill>
        <p:spPr>
          <a:xfrm>
            <a:off x="-841814" y="-3427502"/>
            <a:ext cx="32659816" cy="18371141"/>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139" name="Image" descr="Image"/>
          <p:cNvPicPr>
            <a:picLocks noChangeAspect="1"/>
          </p:cNvPicPr>
          <p:nvPr/>
        </p:nvPicPr>
        <p:blipFill>
          <a:blip r:embed="rId4">
            <a:extLst/>
          </a:blip>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73FCD6"/>
            </a:gs>
          </a:gsLst>
          <a:lin ang="5400000" scaled="0"/>
        </a:gradFill>
      </p:bgPr>
    </p:bg>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alphaModFix amt="20000"/>
            <a:extLst/>
          </a:blip>
          <a:stretch>
            <a:fillRect/>
          </a:stretch>
        </p:blipFill>
        <p:spPr>
          <a:xfrm>
            <a:off x="-996857" y="-671072"/>
            <a:ext cx="7392464" cy="7388964"/>
          </a:xfrm>
          <a:prstGeom prst="rect">
            <a:avLst/>
          </a:prstGeom>
          <a:ln w="12700">
            <a:miter lim="400000"/>
          </a:ln>
        </p:spPr>
      </p:pic>
      <p:sp>
        <p:nvSpPr>
          <p:cNvPr id="144" name="Mentoring Conversa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Mentoring Conversations</a:t>
            </a:r>
          </a:p>
        </p:txBody>
      </p:sp>
      <p:pic>
        <p:nvPicPr>
          <p:cNvPr id="145" name="Image" descr="Image"/>
          <p:cNvPicPr>
            <a:picLocks noChangeAspect="1"/>
          </p:cNvPicPr>
          <p:nvPr/>
        </p:nvPicPr>
        <p:blipFill>
          <a:blip r:embed="rId3">
            <a:extLst/>
          </a:blip>
          <a:stretch>
            <a:fillRect/>
          </a:stretch>
        </p:blipFill>
        <p:spPr>
          <a:xfrm>
            <a:off x="19579361" y="790198"/>
            <a:ext cx="4264224" cy="756404"/>
          </a:xfrm>
          <a:prstGeom prst="rect">
            <a:avLst/>
          </a:prstGeom>
          <a:ln w="12700">
            <a:miter lim="400000"/>
          </a:ln>
        </p:spPr>
      </p:pic>
      <p:pic>
        <p:nvPicPr>
          <p:cNvPr id="146" name="Image" descr="Image"/>
          <p:cNvPicPr>
            <a:picLocks noChangeAspect="1"/>
          </p:cNvPicPr>
          <p:nvPr/>
        </p:nvPicPr>
        <p:blipFill>
          <a:blip r:embed="rId4">
            <a:extLst/>
          </a:blip>
          <a:stretch>
            <a:fillRect/>
          </a:stretch>
        </p:blipFill>
        <p:spPr>
          <a:xfrm>
            <a:off x="20546188" y="2663150"/>
            <a:ext cx="3297397" cy="771876"/>
          </a:xfrm>
          <a:prstGeom prst="rect">
            <a:avLst/>
          </a:prstGeom>
          <a:ln w="12700">
            <a:miter lim="400000"/>
          </a:ln>
        </p:spPr>
      </p:pic>
      <p:sp>
        <p:nvSpPr>
          <p:cNvPr id="147" name="After acknowledging the ramifications of her hands-off, Socratic approach, Sorenson is reconsidering how she matches mentoring with individual needs. The responsibility is not all the mentor’s, though. When you own your own career, you have responsibilit"/>
          <p:cNvSpPr txBox="1"/>
          <p:nvPr>
            <p:ph type="body" idx="4294967295"/>
          </p:nvPr>
        </p:nvSpPr>
        <p:spPr>
          <a:xfrm>
            <a:off x="3706172" y="2968666"/>
            <a:ext cx="16971656" cy="8794668"/>
          </a:xfrm>
          <a:prstGeom prst="rect">
            <a:avLst/>
          </a:prstGeom>
        </p:spPr>
        <p:txBody>
          <a:bodyPr lIns="121899" tIns="121899" rIns="121899" bIns="121899" anchor="t"/>
          <a:lstStyle/>
          <a:p>
            <a:pPr marL="0" indent="0" defTabSz="591502">
              <a:spcBef>
                <a:spcPts val="1600"/>
              </a:spcBef>
              <a:buClr>
                <a:srgbClr val="424242"/>
              </a:buClr>
              <a:buSzTx/>
              <a:buFont typeface="Helvetica"/>
              <a:buNone/>
              <a:defRPr sz="3600"/>
            </a:pPr>
            <a:r>
              <a:t>After acknowledging the ramifications of her hands-off, Socratic approach, Sorenson is reconsidering how she matches mentoring with individual needs. The responsibility is not all the mentor’s, though. When you own your own career, you have responsibility for your values, goals, and needs, and finding effective ways to communicate them. Review the people you included in your mentoring map (see logbook section for episode 2.11).  </a:t>
            </a:r>
            <a:endParaRPr sz="864"/>
          </a:p>
          <a:p>
            <a:pPr marL="0" indent="0" defTabSz="591502">
              <a:spcBef>
                <a:spcPts val="1600"/>
              </a:spcBef>
              <a:buClr>
                <a:srgbClr val="424242"/>
              </a:buClr>
              <a:buSzTx/>
              <a:buFont typeface="Helvetica"/>
              <a:buNone/>
              <a:defRPr sz="3600"/>
            </a:pPr>
            <a:endParaRPr sz="1296"/>
          </a:p>
          <a:p>
            <a:pPr marL="0" indent="0" defTabSz="591502">
              <a:spcBef>
                <a:spcPts val="1600"/>
              </a:spcBef>
              <a:buClr>
                <a:srgbClr val="424242"/>
              </a:buClr>
              <a:buSzTx/>
              <a:buFont typeface="Helvetica"/>
              <a:buNone/>
              <a:defRPr sz="3600"/>
            </a:pPr>
            <a:r>
              <a:t>Discuss the following questions in your small groups (10 Minutes): </a:t>
            </a:r>
            <a:endParaRPr sz="864"/>
          </a:p>
          <a:p>
            <a:pPr marL="685800" indent="-685800" defTabSz="591502">
              <a:spcBef>
                <a:spcPts val="1600"/>
              </a:spcBef>
              <a:buClr>
                <a:srgbClr val="424242"/>
              </a:buClr>
              <a:buSzPts val="3600"/>
              <a:buFont typeface="Helvetica"/>
              <a:buChar char="●"/>
              <a:defRPr sz="3600"/>
            </a:pPr>
            <a:endParaRPr sz="1296"/>
          </a:p>
          <a:p>
            <a:pPr marL="771525" indent="-771525" defTabSz="591502">
              <a:spcBef>
                <a:spcPts val="1600"/>
              </a:spcBef>
              <a:buClr>
                <a:srgbClr val="424242"/>
              </a:buClr>
              <a:buSzPts val="3600"/>
              <a:buFont typeface="Helvetica"/>
              <a:buChar char="●"/>
              <a:defRPr sz="3600"/>
            </a:pPr>
            <a:r>
              <a:t>Would different types of mentoring be more effective (one-on-one, group/collective based, peer based, situational, networked, etc.) from different mentors?</a:t>
            </a:r>
            <a:endParaRPr sz="864"/>
          </a:p>
          <a:p>
            <a:pPr marL="771525" indent="-771525" defTabSz="591502">
              <a:spcBef>
                <a:spcPts val="1600"/>
              </a:spcBef>
              <a:buClr>
                <a:srgbClr val="424242"/>
              </a:buClr>
              <a:buSzPts val="3600"/>
              <a:buFont typeface="Helvetica"/>
              <a:buChar char="●"/>
              <a:defRPr sz="3600"/>
            </a:pPr>
            <a:r>
              <a:t>Would they be more effective for different needs? </a:t>
            </a:r>
            <a:endParaRPr sz="864"/>
          </a:p>
          <a:p>
            <a:pPr marL="0" indent="0" defTabSz="591502">
              <a:spcBef>
                <a:spcPts val="1600"/>
              </a:spcBef>
              <a:buClr>
                <a:srgbClr val="424242"/>
              </a:buClr>
              <a:buSzTx/>
              <a:buFont typeface="Helvetica"/>
              <a:buNone/>
              <a:defRPr sz="3600"/>
            </a:pPr>
            <a:endParaRPr sz="1296"/>
          </a:p>
          <a:p>
            <a:pPr marL="0" indent="0" defTabSz="591502">
              <a:spcBef>
                <a:spcPts val="1600"/>
              </a:spcBef>
              <a:buClr>
                <a:srgbClr val="424242"/>
              </a:buClr>
              <a:buSzTx/>
              <a:buFont typeface="Helvetica"/>
              <a:buNone/>
              <a:defRPr sz="3600"/>
            </a:pPr>
            <a:r>
              <a:t>Have one person to take notes for sharing with the larger group.</a:t>
            </a:r>
          </a:p>
        </p:txBody>
      </p:sp>
      <p:pic>
        <p:nvPicPr>
          <p:cNvPr id="148" name="Image" descr="Image"/>
          <p:cNvPicPr>
            <a:picLocks noChangeAspect="1"/>
          </p:cNvPicPr>
          <p:nvPr/>
        </p:nvPicPr>
        <p:blipFill>
          <a:blip r:embed="rId5">
            <a:extLst/>
          </a:blip>
          <a:stretch>
            <a:fillRect/>
          </a:stretch>
        </p:blipFill>
        <p:spPr>
          <a:xfrm>
            <a:off x="19268568" y="1726674"/>
            <a:ext cx="4575017" cy="756404"/>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73FCD6"/>
            </a:gs>
          </a:gsLst>
          <a:lin ang="5400000" scaled="0"/>
        </a:gradFill>
      </p:bgPr>
    </p:bg>
    <p:spTree>
      <p:nvGrpSpPr>
        <p:cNvPr id="1" name=""/>
        <p:cNvGrpSpPr/>
        <p:nvPr/>
      </p:nvGrpSpPr>
      <p:grpSpPr>
        <a:xfrm>
          <a:off x="0" y="0"/>
          <a:ext cx="0" cy="0"/>
          <a:chOff x="0" y="0"/>
          <a:chExt cx="0" cy="0"/>
        </a:xfrm>
      </p:grpSpPr>
      <p:pic>
        <p:nvPicPr>
          <p:cNvPr id="150" name="Image" descr="Image"/>
          <p:cNvPicPr>
            <a:picLocks noChangeAspect="1"/>
          </p:cNvPicPr>
          <p:nvPr/>
        </p:nvPicPr>
        <p:blipFill>
          <a:blip r:embed="rId2">
            <a:alphaModFix amt="20000"/>
            <a:extLst/>
          </a:blip>
          <a:stretch>
            <a:fillRect/>
          </a:stretch>
        </p:blipFill>
        <p:spPr>
          <a:xfrm>
            <a:off x="-996857" y="-671072"/>
            <a:ext cx="7392464" cy="7388964"/>
          </a:xfrm>
          <a:prstGeom prst="rect">
            <a:avLst/>
          </a:prstGeom>
          <a:ln w="12700">
            <a:miter lim="400000"/>
          </a:ln>
        </p:spPr>
      </p:pic>
      <p:sp>
        <p:nvSpPr>
          <p:cNvPr id="151" name="Mentoring Conversations - Recap"/>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Mentoring Conversations - Recap</a:t>
            </a:r>
          </a:p>
        </p:txBody>
      </p:sp>
      <p:pic>
        <p:nvPicPr>
          <p:cNvPr id="152" name="Image" descr="Image"/>
          <p:cNvPicPr>
            <a:picLocks noChangeAspect="1"/>
          </p:cNvPicPr>
          <p:nvPr/>
        </p:nvPicPr>
        <p:blipFill>
          <a:blip r:embed="rId3">
            <a:extLst/>
          </a:blip>
          <a:stretch>
            <a:fillRect/>
          </a:stretch>
        </p:blipFill>
        <p:spPr>
          <a:xfrm>
            <a:off x="19579361" y="790198"/>
            <a:ext cx="4264224" cy="756404"/>
          </a:xfrm>
          <a:prstGeom prst="rect">
            <a:avLst/>
          </a:prstGeom>
          <a:ln w="12700">
            <a:miter lim="400000"/>
          </a:ln>
        </p:spPr>
      </p:pic>
      <p:pic>
        <p:nvPicPr>
          <p:cNvPr id="153" name="Image" descr="Image"/>
          <p:cNvPicPr>
            <a:picLocks noChangeAspect="1"/>
          </p:cNvPicPr>
          <p:nvPr/>
        </p:nvPicPr>
        <p:blipFill>
          <a:blip r:embed="rId4">
            <a:extLst/>
          </a:blip>
          <a:stretch>
            <a:fillRect/>
          </a:stretch>
        </p:blipFill>
        <p:spPr>
          <a:xfrm>
            <a:off x="20546187" y="2663151"/>
            <a:ext cx="3297398" cy="771875"/>
          </a:xfrm>
          <a:prstGeom prst="rect">
            <a:avLst/>
          </a:prstGeom>
          <a:ln w="12700">
            <a:miter lim="400000"/>
          </a:ln>
        </p:spPr>
      </p:pic>
      <p:pic>
        <p:nvPicPr>
          <p:cNvPr id="154" name="Image" descr="Image"/>
          <p:cNvPicPr>
            <a:picLocks noChangeAspect="1"/>
          </p:cNvPicPr>
          <p:nvPr/>
        </p:nvPicPr>
        <p:blipFill>
          <a:blip r:embed="rId5">
            <a:extLst/>
          </a:blip>
          <a:stretch>
            <a:fillRect/>
          </a:stretch>
        </p:blipFill>
        <p:spPr>
          <a:xfrm>
            <a:off x="19268568" y="1726674"/>
            <a:ext cx="4575017" cy="756404"/>
          </a:xfrm>
          <a:prstGeom prst="rect">
            <a:avLst/>
          </a:prstGeom>
          <a:ln w="12700">
            <a:miter lim="400000"/>
          </a:ln>
        </p:spPr>
      </p:pic>
      <p:sp>
        <p:nvSpPr>
          <p:cNvPr id="155" name="Share one or two key takeaways from your small group discussion with the whole group (5 Minutes)."/>
          <p:cNvSpPr txBox="1"/>
          <p:nvPr>
            <p:ph type="body" sz="quarter" idx="4294967295"/>
          </p:nvPr>
        </p:nvSpPr>
        <p:spPr>
          <a:xfrm>
            <a:off x="4221157" y="5163600"/>
            <a:ext cx="15941686" cy="3388800"/>
          </a:xfrm>
          <a:prstGeom prst="rect">
            <a:avLst/>
          </a:prstGeom>
        </p:spPr>
        <p:txBody>
          <a:bodyPr lIns="121899" tIns="121899" rIns="121899" bIns="121899" anchor="t"/>
          <a:lstStyle>
            <a:lvl1pPr marL="0" indent="0">
              <a:spcBef>
                <a:spcPts val="2300"/>
              </a:spcBef>
              <a:buClr>
                <a:srgbClr val="424242"/>
              </a:buClr>
              <a:buSzTx/>
              <a:buFont typeface="Helvetica"/>
              <a:buNone/>
            </a:lvl1pPr>
          </a:lstStyle>
          <a:p>
            <a:pPr/>
            <a:r>
              <a:t>Share one or two key takeaways from your small group discussion with the whole group (5 Minutes).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59C895"/>
            </a:gs>
          </a:gsLst>
          <a:lin ang="5400000" scaled="0"/>
        </a:gradFill>
      </p:bgPr>
    </p:bg>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2">
            <a:alphaModFix amt="20000"/>
            <a:extLst/>
          </a:blip>
          <a:stretch>
            <a:fillRect/>
          </a:stretch>
        </p:blipFill>
        <p:spPr>
          <a:xfrm>
            <a:off x="-714985" y="-426090"/>
            <a:ext cx="7533417" cy="7529512"/>
          </a:xfrm>
          <a:prstGeom prst="rect">
            <a:avLst/>
          </a:prstGeom>
          <a:ln w="12700">
            <a:miter lim="400000"/>
          </a:ln>
        </p:spPr>
      </p:pic>
      <p:pic>
        <p:nvPicPr>
          <p:cNvPr id="158" name="Image" descr="Image"/>
          <p:cNvPicPr>
            <a:picLocks noChangeAspect="1"/>
          </p:cNvPicPr>
          <p:nvPr/>
        </p:nvPicPr>
        <p:blipFill>
          <a:blip r:embed="rId3">
            <a:extLst/>
          </a:blip>
          <a:stretch>
            <a:fillRect/>
          </a:stretch>
        </p:blipFill>
        <p:spPr>
          <a:xfrm>
            <a:off x="18179356" y="558752"/>
            <a:ext cx="5854742" cy="756404"/>
          </a:xfrm>
          <a:prstGeom prst="rect">
            <a:avLst/>
          </a:prstGeom>
          <a:ln w="12700">
            <a:miter lim="400000"/>
          </a:ln>
        </p:spPr>
      </p:pic>
      <p:sp>
        <p:nvSpPr>
          <p:cNvPr id="159" name="Personal Scripts for Mentoring Conversations"/>
          <p:cNvSpPr txBox="1"/>
          <p:nvPr/>
        </p:nvSpPr>
        <p:spPr>
          <a:xfrm>
            <a:off x="3473461" y="1103972"/>
            <a:ext cx="14229359"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550425">
              <a:defRPr sz="5360">
                <a:solidFill>
                  <a:srgbClr val="408B94"/>
                </a:solidFill>
                <a:latin typeface="+mj-lt"/>
                <a:ea typeface="+mj-ea"/>
                <a:cs typeface="+mj-cs"/>
                <a:sym typeface="Lato Black"/>
              </a:defRPr>
            </a:lvl1pPr>
          </a:lstStyle>
          <a:p>
            <a:pPr/>
            <a:r>
              <a:t>Personal Scripts for Mentoring Conversations</a:t>
            </a:r>
          </a:p>
        </p:txBody>
      </p:sp>
      <p:sp>
        <p:nvSpPr>
          <p:cNvPr id="160" name="Leverage the work you did on your mentoring philosophy in Episode 3.5 alongside the outline below to create an approach to what you seek from a mentoring relationship.…"/>
          <p:cNvSpPr txBox="1"/>
          <p:nvPr>
            <p:ph type="body" idx="4294967295"/>
          </p:nvPr>
        </p:nvSpPr>
        <p:spPr>
          <a:xfrm>
            <a:off x="3364000" y="2460001"/>
            <a:ext cx="17171602" cy="9401806"/>
          </a:xfrm>
          <a:prstGeom prst="rect">
            <a:avLst/>
          </a:prstGeom>
        </p:spPr>
        <p:txBody>
          <a:bodyPr lIns="121899" tIns="121899" rIns="121899" bIns="121899" anchor="t"/>
          <a:lstStyle/>
          <a:p>
            <a:pPr marL="0" indent="0" defTabSz="722947">
              <a:spcBef>
                <a:spcPts val="2000"/>
              </a:spcBef>
              <a:buClr>
                <a:srgbClr val="424242"/>
              </a:buClr>
              <a:buSzTx/>
              <a:buFont typeface="Helvetica"/>
              <a:buNone/>
              <a:defRPr sz="4400"/>
            </a:pPr>
            <a:r>
              <a:t>Leverage the work you did on your mentoring philosophy in Episode 3.5 alongside the outline below to create an approach to what you seek from a mentoring relationship.</a:t>
            </a:r>
          </a:p>
          <a:p>
            <a:pPr marL="0" indent="0" defTabSz="722947">
              <a:spcBef>
                <a:spcPts val="2000"/>
              </a:spcBef>
              <a:buClr>
                <a:srgbClr val="424242"/>
              </a:buClr>
              <a:buSzTx/>
              <a:buFont typeface="Helvetica"/>
              <a:buNone/>
              <a:defRPr sz="4400"/>
            </a:pPr>
            <a:endParaRPr sz="1584"/>
          </a:p>
          <a:p>
            <a:pPr marL="0" indent="0" defTabSz="722947">
              <a:spcBef>
                <a:spcPts val="2000"/>
              </a:spcBef>
              <a:buClr>
                <a:srgbClr val="424242"/>
              </a:buClr>
              <a:buSzTx/>
              <a:buFont typeface="Helvetica"/>
              <a:buNone/>
              <a:defRPr sz="4400"/>
            </a:pPr>
            <a:r>
              <a:t>With your groups, write conversation openers as the (1) mentor and (2) mentee for the following topics (10-15 Minutes):</a:t>
            </a:r>
          </a:p>
          <a:p>
            <a:pPr marL="838200" indent="-838200" defTabSz="722947">
              <a:spcBef>
                <a:spcPts val="2000"/>
              </a:spcBef>
              <a:buClr>
                <a:srgbClr val="424242"/>
              </a:buClr>
              <a:buSzPts val="4300"/>
              <a:buFont typeface="Helvetica"/>
              <a:buChar char="●"/>
              <a:defRPr sz="4400"/>
            </a:pPr>
            <a:endParaRPr sz="1584"/>
          </a:p>
          <a:p>
            <a:pPr marL="838200" indent="-838200" defTabSz="722947">
              <a:spcBef>
                <a:spcPts val="2000"/>
              </a:spcBef>
              <a:buClr>
                <a:srgbClr val="424242"/>
              </a:buClr>
              <a:buSzPts val="4300"/>
              <a:buFont typeface="Helvetica"/>
              <a:buChar char="●"/>
              <a:defRPr sz="4400"/>
            </a:pPr>
            <a:r>
              <a:t>Primary Goals of the mentor/mentee relationship</a:t>
            </a:r>
          </a:p>
          <a:p>
            <a:pPr marL="838200" indent="-838200" defTabSz="722947">
              <a:spcBef>
                <a:spcPts val="2000"/>
              </a:spcBef>
              <a:buClr>
                <a:srgbClr val="424242"/>
              </a:buClr>
              <a:buSzPts val="4300"/>
              <a:buFont typeface="Helvetica"/>
              <a:buChar char="●"/>
              <a:defRPr sz="4400"/>
            </a:pPr>
            <a:r>
              <a:t>Successful Working Relationship</a:t>
            </a:r>
          </a:p>
          <a:p>
            <a:pPr marL="838200" indent="-838200" defTabSz="722947">
              <a:spcBef>
                <a:spcPts val="2000"/>
              </a:spcBef>
              <a:buClr>
                <a:srgbClr val="424242"/>
              </a:buClr>
              <a:buSzPts val="4300"/>
              <a:buFont typeface="Helvetica"/>
              <a:buChar char="●"/>
              <a:defRPr sz="4400"/>
            </a:pPr>
            <a:r>
              <a:t>Method of Communication</a:t>
            </a:r>
          </a:p>
          <a:p>
            <a:pPr marL="838200" indent="-838200" defTabSz="722947">
              <a:spcBef>
                <a:spcPts val="2000"/>
              </a:spcBef>
              <a:buClr>
                <a:srgbClr val="424242"/>
              </a:buClr>
              <a:buSzPts val="4300"/>
              <a:buFont typeface="Helvetica"/>
              <a:buChar char="●"/>
              <a:defRPr sz="4400"/>
            </a:pPr>
            <a:r>
              <a:t>Setting Expectations</a:t>
            </a:r>
          </a:p>
          <a:p>
            <a:pPr marL="838200" indent="-838200" defTabSz="722947">
              <a:spcBef>
                <a:spcPts val="2000"/>
              </a:spcBef>
              <a:buClr>
                <a:srgbClr val="424242"/>
              </a:buClr>
              <a:buSzPts val="4300"/>
              <a:buFont typeface="Helvetica"/>
              <a:buChar char="●"/>
              <a:defRPr sz="4400"/>
            </a:pPr>
            <a:r>
              <a:t>Discussing Issues that arise</a:t>
            </a:r>
          </a:p>
        </p:txBody>
      </p:sp>
      <p:pic>
        <p:nvPicPr>
          <p:cNvPr id="161" name="Image" descr="Image"/>
          <p:cNvPicPr>
            <a:picLocks noChangeAspect="1"/>
          </p:cNvPicPr>
          <p:nvPr/>
        </p:nvPicPr>
        <p:blipFill>
          <a:blip r:embed="rId4">
            <a:extLst/>
          </a:blip>
          <a:stretch>
            <a:fillRect/>
          </a:stretch>
        </p:blipFill>
        <p:spPr>
          <a:xfrm>
            <a:off x="19596194" y="2296776"/>
            <a:ext cx="4437904" cy="756405"/>
          </a:xfrm>
          <a:prstGeom prst="rect">
            <a:avLst/>
          </a:prstGeom>
          <a:ln w="12700">
            <a:miter lim="400000"/>
          </a:ln>
        </p:spPr>
      </p:pic>
      <p:pic>
        <p:nvPicPr>
          <p:cNvPr id="162" name="Image" descr="Image"/>
          <p:cNvPicPr>
            <a:picLocks noChangeAspect="1"/>
          </p:cNvPicPr>
          <p:nvPr/>
        </p:nvPicPr>
        <p:blipFill>
          <a:blip r:embed="rId5">
            <a:extLst/>
          </a:blip>
          <a:stretch>
            <a:fillRect/>
          </a:stretch>
        </p:blipFill>
        <p:spPr>
          <a:xfrm>
            <a:off x="18179356" y="1427764"/>
            <a:ext cx="5854742" cy="75640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59C895"/>
            </a:gs>
          </a:gsLst>
          <a:lin ang="5400000" scaled="0"/>
        </a:gradFill>
      </p:bgPr>
    </p:bg>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2">
            <a:alphaModFix amt="20000"/>
            <a:extLst/>
          </a:blip>
          <a:stretch>
            <a:fillRect/>
          </a:stretch>
        </p:blipFill>
        <p:spPr>
          <a:xfrm>
            <a:off x="-714985" y="-426090"/>
            <a:ext cx="7533417" cy="7529512"/>
          </a:xfrm>
          <a:prstGeom prst="rect">
            <a:avLst/>
          </a:prstGeom>
          <a:ln w="12700">
            <a:miter lim="400000"/>
          </a:ln>
        </p:spPr>
      </p:pic>
      <p:pic>
        <p:nvPicPr>
          <p:cNvPr id="165" name="Image" descr="Image"/>
          <p:cNvPicPr>
            <a:picLocks noChangeAspect="1"/>
          </p:cNvPicPr>
          <p:nvPr/>
        </p:nvPicPr>
        <p:blipFill>
          <a:blip r:embed="rId3">
            <a:extLst/>
          </a:blip>
          <a:stretch>
            <a:fillRect/>
          </a:stretch>
        </p:blipFill>
        <p:spPr>
          <a:xfrm>
            <a:off x="18179357" y="558752"/>
            <a:ext cx="5854742" cy="756404"/>
          </a:xfrm>
          <a:prstGeom prst="rect">
            <a:avLst/>
          </a:prstGeom>
          <a:ln w="12700">
            <a:miter lim="400000"/>
          </a:ln>
        </p:spPr>
      </p:pic>
      <p:sp>
        <p:nvSpPr>
          <p:cNvPr id="166" name="Personal Scripts for Mentoring Conversations"/>
          <p:cNvSpPr txBox="1"/>
          <p:nvPr/>
        </p:nvSpPr>
        <p:spPr>
          <a:xfrm>
            <a:off x="3473461" y="1103972"/>
            <a:ext cx="14229359"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550425">
              <a:defRPr sz="5360">
                <a:solidFill>
                  <a:srgbClr val="408B94"/>
                </a:solidFill>
                <a:latin typeface="+mj-lt"/>
                <a:ea typeface="+mj-ea"/>
                <a:cs typeface="+mj-cs"/>
                <a:sym typeface="Lato Black"/>
              </a:defRPr>
            </a:lvl1pPr>
          </a:lstStyle>
          <a:p>
            <a:pPr/>
            <a:r>
              <a:t>Personal Scripts for Mentoring Conversations</a:t>
            </a:r>
          </a:p>
        </p:txBody>
      </p:sp>
      <p:pic>
        <p:nvPicPr>
          <p:cNvPr id="167" name="Image" descr="Image"/>
          <p:cNvPicPr>
            <a:picLocks noChangeAspect="1"/>
          </p:cNvPicPr>
          <p:nvPr/>
        </p:nvPicPr>
        <p:blipFill>
          <a:blip r:embed="rId4">
            <a:extLst/>
          </a:blip>
          <a:stretch>
            <a:fillRect/>
          </a:stretch>
        </p:blipFill>
        <p:spPr>
          <a:xfrm>
            <a:off x="19596194" y="2296776"/>
            <a:ext cx="4437904" cy="756405"/>
          </a:xfrm>
          <a:prstGeom prst="rect">
            <a:avLst/>
          </a:prstGeom>
          <a:ln w="12700">
            <a:miter lim="400000"/>
          </a:ln>
        </p:spPr>
      </p:pic>
      <p:pic>
        <p:nvPicPr>
          <p:cNvPr id="168" name="Image" descr="Image"/>
          <p:cNvPicPr>
            <a:picLocks noChangeAspect="1"/>
          </p:cNvPicPr>
          <p:nvPr/>
        </p:nvPicPr>
        <p:blipFill>
          <a:blip r:embed="rId5">
            <a:extLst/>
          </a:blip>
          <a:stretch>
            <a:fillRect/>
          </a:stretch>
        </p:blipFill>
        <p:spPr>
          <a:xfrm>
            <a:off x="18179357" y="1427764"/>
            <a:ext cx="5854742" cy="756404"/>
          </a:xfrm>
          <a:prstGeom prst="rect">
            <a:avLst/>
          </a:prstGeom>
          <a:ln w="12700">
            <a:miter lim="400000"/>
          </a:ln>
        </p:spPr>
      </p:pic>
      <p:sp>
        <p:nvSpPr>
          <p:cNvPr id="169" name="With your groups, share your conversation openers…"/>
          <p:cNvSpPr txBox="1"/>
          <p:nvPr>
            <p:ph type="body" sz="half" idx="4294967295"/>
          </p:nvPr>
        </p:nvSpPr>
        <p:spPr>
          <a:xfrm>
            <a:off x="3352199" y="4752351"/>
            <a:ext cx="17171602" cy="6809220"/>
          </a:xfrm>
          <a:prstGeom prst="rect">
            <a:avLst/>
          </a:prstGeom>
        </p:spPr>
        <p:txBody>
          <a:bodyPr lIns="121899" tIns="121899" rIns="121899" bIns="121899" anchor="t"/>
          <a:lstStyle/>
          <a:p>
            <a:pPr marL="0" indent="0" defTabSz="714732">
              <a:spcBef>
                <a:spcPts val="2000"/>
              </a:spcBef>
              <a:buClr>
                <a:srgbClr val="424242"/>
              </a:buClr>
              <a:buSzTx/>
              <a:buFont typeface="Helvetica"/>
              <a:buNone/>
              <a:defRPr sz="4350"/>
            </a:pPr>
            <a:r>
              <a:t>With your groups, share your conversation openers</a:t>
            </a:r>
          </a:p>
          <a:p>
            <a:pPr marL="0" indent="0" defTabSz="714732">
              <a:spcBef>
                <a:spcPts val="2000"/>
              </a:spcBef>
              <a:buClr>
                <a:srgbClr val="424242"/>
              </a:buClr>
              <a:buSzTx/>
              <a:buFont typeface="Helvetica"/>
              <a:buNone/>
              <a:defRPr sz="4350"/>
            </a:pPr>
            <a:r>
              <a:t>(5-10 minutes)</a:t>
            </a:r>
          </a:p>
          <a:p>
            <a:pPr marL="828675" indent="-828675" defTabSz="714732">
              <a:spcBef>
                <a:spcPts val="2000"/>
              </a:spcBef>
              <a:buClr>
                <a:srgbClr val="424242"/>
              </a:buClr>
              <a:buSzPts val="4300"/>
              <a:buFont typeface="Helvetica"/>
              <a:buChar char="●"/>
              <a:defRPr sz="4350"/>
            </a:pPr>
            <a:endParaRPr sz="1566"/>
          </a:p>
          <a:p>
            <a:pPr marL="828675" indent="-828675" defTabSz="714732">
              <a:spcBef>
                <a:spcPts val="2000"/>
              </a:spcBef>
              <a:buClr>
                <a:srgbClr val="424242"/>
              </a:buClr>
              <a:buSzPts val="4300"/>
              <a:buFont typeface="Helvetica"/>
              <a:buChar char="●"/>
              <a:defRPr sz="4350"/>
            </a:pPr>
            <a:r>
              <a:t>Primary Goals of the mentor/mentee relationship</a:t>
            </a:r>
          </a:p>
          <a:p>
            <a:pPr marL="828675" indent="-828675" defTabSz="714732">
              <a:spcBef>
                <a:spcPts val="2000"/>
              </a:spcBef>
              <a:buClr>
                <a:srgbClr val="424242"/>
              </a:buClr>
              <a:buSzPts val="4300"/>
              <a:buFont typeface="Helvetica"/>
              <a:buChar char="●"/>
              <a:defRPr sz="4350"/>
            </a:pPr>
            <a:r>
              <a:t>Successful Working Relationship</a:t>
            </a:r>
          </a:p>
          <a:p>
            <a:pPr marL="828675" indent="-828675" defTabSz="714732">
              <a:spcBef>
                <a:spcPts val="2000"/>
              </a:spcBef>
              <a:buClr>
                <a:srgbClr val="424242"/>
              </a:buClr>
              <a:buSzPts val="4300"/>
              <a:buFont typeface="Helvetica"/>
              <a:buChar char="●"/>
              <a:defRPr sz="4350"/>
            </a:pPr>
            <a:r>
              <a:t>Method of Communication</a:t>
            </a:r>
          </a:p>
          <a:p>
            <a:pPr marL="828675" indent="-828675" defTabSz="714732">
              <a:spcBef>
                <a:spcPts val="2000"/>
              </a:spcBef>
              <a:buClr>
                <a:srgbClr val="424242"/>
              </a:buClr>
              <a:buSzPts val="4300"/>
              <a:buFont typeface="Helvetica"/>
              <a:buChar char="●"/>
              <a:defRPr sz="4350"/>
            </a:pPr>
            <a:r>
              <a:t>Setting Expectations</a:t>
            </a:r>
          </a:p>
          <a:p>
            <a:pPr marL="828675" indent="-828675" defTabSz="714732">
              <a:spcBef>
                <a:spcPts val="2000"/>
              </a:spcBef>
              <a:buClr>
                <a:srgbClr val="424242"/>
              </a:buClr>
              <a:buSzPts val="4300"/>
              <a:buFont typeface="Helvetica"/>
              <a:buChar char="●"/>
              <a:defRPr sz="4350"/>
            </a:pPr>
            <a:r>
              <a:t>Discussing Issues that arise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9EB7DC"/>
            </a:gs>
          </a:gsLst>
          <a:lin ang="5400000" scaled="0"/>
        </a:gradFill>
      </p:bgPr>
    </p:bg>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72" name="Image" descr="Image"/>
          <p:cNvPicPr>
            <a:picLocks noChangeAspect="1"/>
          </p:cNvPicPr>
          <p:nvPr/>
        </p:nvPicPr>
        <p:blipFill>
          <a:blip r:embed="rId3">
            <a:extLst/>
          </a:blip>
          <a:stretch>
            <a:fillRect/>
          </a:stretch>
        </p:blipFill>
        <p:spPr>
          <a:xfrm>
            <a:off x="19684689" y="611723"/>
            <a:ext cx="4310219" cy="712625"/>
          </a:xfrm>
          <a:prstGeom prst="rect">
            <a:avLst/>
          </a:prstGeom>
          <a:ln w="12700">
            <a:miter lim="400000"/>
          </a:ln>
        </p:spPr>
      </p:pic>
      <p:sp>
        <p:nvSpPr>
          <p:cNvPr id="173"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Lab Manual Discussion Questions</a:t>
            </a:r>
          </a:p>
        </p:txBody>
      </p:sp>
      <p:sp>
        <p:nvSpPr>
          <p:cNvPr id="174" name="Google Shape;400;p31"/>
          <p:cNvSpPr txBox="1"/>
          <p:nvPr/>
        </p:nvSpPr>
        <p:spPr>
          <a:xfrm>
            <a:off x="2625421" y="3555007"/>
            <a:ext cx="19133158" cy="7825186"/>
          </a:xfrm>
          <a:prstGeom prst="rect">
            <a:avLst/>
          </a:prstGeom>
          <a:ln w="12700">
            <a:miter lim="400000"/>
          </a:ln>
          <a:extLst>
            <a:ext uri="{C572A759-6A51-4108-AA02-DFA0A04FC94B}">
              <ma14:wrappingTextBoxFlag xmlns:ma14="http://schemas.microsoft.com/office/mac/drawingml/2011/main" val="1"/>
            </a:ext>
          </a:extLst>
        </p:spPr>
        <p:txBody>
          <a:bodyPr lIns="121899" tIns="121899" rIns="121899" bIns="121899">
            <a:normAutofit fontScale="100000" lnSpcReduction="0"/>
          </a:bodyPr>
          <a:lstStyle/>
          <a:p>
            <a:pPr algn="l" defTabSz="681870">
              <a:spcBef>
                <a:spcPts val="1900"/>
              </a:spcBef>
              <a:buClr>
                <a:srgbClr val="424242"/>
              </a:buClr>
              <a:buFont typeface="Helvetica"/>
              <a:defRPr sz="4150">
                <a:latin typeface="Raleway Medium"/>
                <a:ea typeface="Raleway Medium"/>
                <a:cs typeface="Raleway Medium"/>
                <a:sym typeface="Raleway Medium"/>
              </a:defRPr>
            </a:pPr>
            <a:r>
              <a:t>You were asked in this section to turn your attention to what you would most want to pay attention to over the next year and to create an Individual Development Plan (IDP) for identifying your personal and professional goals. </a:t>
            </a:r>
          </a:p>
          <a:p>
            <a:pPr algn="l" defTabSz="681870">
              <a:spcBef>
                <a:spcPts val="1900"/>
              </a:spcBef>
              <a:buClr>
                <a:srgbClr val="424242"/>
              </a:buClr>
              <a:buFont typeface="Helvetica"/>
              <a:defRPr sz="4150">
                <a:latin typeface="Raleway Medium"/>
                <a:ea typeface="Raleway Medium"/>
                <a:cs typeface="Raleway Medium"/>
                <a:sym typeface="Raleway Medium"/>
              </a:defRPr>
            </a:pPr>
            <a:r>
              <a:t> </a:t>
            </a:r>
          </a:p>
          <a:p>
            <a:pPr algn="l" defTabSz="681870">
              <a:spcBef>
                <a:spcPts val="1900"/>
              </a:spcBef>
              <a:buClr>
                <a:srgbClr val="424242"/>
              </a:buClr>
              <a:buFont typeface="Helvetica"/>
              <a:defRPr sz="4150">
                <a:latin typeface="Raleway Medium"/>
                <a:ea typeface="Raleway Medium"/>
                <a:cs typeface="Raleway Medium"/>
                <a:sym typeface="Raleway Medium"/>
              </a:defRPr>
            </a:pPr>
            <a:r>
              <a:t>In small group Discuss the Following (10 Minutes):</a:t>
            </a:r>
          </a:p>
          <a:p>
            <a:pPr algn="l" defTabSz="681870">
              <a:spcBef>
                <a:spcPts val="1900"/>
              </a:spcBef>
              <a:buClr>
                <a:srgbClr val="424242"/>
              </a:buClr>
              <a:buFont typeface="Helvetica"/>
              <a:defRPr sz="4150">
                <a:latin typeface="Raleway Medium"/>
                <a:ea typeface="Raleway Medium"/>
                <a:cs typeface="Raleway Medium"/>
                <a:sym typeface="Raleway Medium"/>
              </a:defRPr>
            </a:pPr>
            <a:endParaRPr sz="1328"/>
          </a:p>
          <a:p>
            <a:pPr marL="1118098" indent="-956473" algn="l" defTabSz="681870">
              <a:spcBef>
                <a:spcPts val="1900"/>
              </a:spcBef>
              <a:buClr>
                <a:srgbClr val="424242"/>
              </a:buClr>
              <a:buSzPts val="4100"/>
              <a:buFont typeface="Helvetica"/>
              <a:buChar char="●"/>
              <a:defRPr sz="4150">
                <a:latin typeface="Raleway Medium"/>
                <a:ea typeface="Raleway Medium"/>
                <a:cs typeface="Raleway Medium"/>
                <a:sym typeface="Raleway Medium"/>
              </a:defRPr>
            </a:pPr>
            <a:r>
              <a:t>Discuss and create a lab manual section which details the need for IDPs.</a:t>
            </a:r>
          </a:p>
          <a:p>
            <a:pPr marL="1118098" indent="-956473" algn="l" defTabSz="681870">
              <a:spcBef>
                <a:spcPts val="1900"/>
              </a:spcBef>
              <a:buClr>
                <a:srgbClr val="424242"/>
              </a:buClr>
              <a:buSzPts val="4100"/>
              <a:buFont typeface="Helvetica"/>
              <a:buChar char="●"/>
              <a:defRPr sz="4150">
                <a:latin typeface="Raleway Medium"/>
                <a:ea typeface="Raleway Medium"/>
                <a:cs typeface="Raleway Medium"/>
                <a:sym typeface="Raleway Medium"/>
              </a:defRPr>
            </a:pPr>
            <a:r>
              <a:t>How often will you require those to be reviewed and revised? How will the lab support individuals efforts to achieve their IDPs? Specify the language and add it to the lab manual.</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