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7 Jayna.jpg" descr="3.7 Jayna.jpg"/>
          <p:cNvPicPr>
            <a:picLocks noChangeAspect="1"/>
          </p:cNvPicPr>
          <p:nvPr/>
        </p:nvPicPr>
        <p:blipFill>
          <a:blip r:embed="rId2">
            <a:extLst/>
          </a:blip>
          <a:stretch>
            <a:fillRect/>
          </a:stretch>
        </p:blipFill>
        <p:spPr>
          <a:xfrm>
            <a:off x="-889199" y="-2139216"/>
            <a:ext cx="28812373" cy="16206961"/>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7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3.7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7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3.7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7 Jayna1.jpg" descr="3.7 Jayna1.jpg"/>
          <p:cNvPicPr>
            <a:picLocks noChangeAspect="1"/>
          </p:cNvPicPr>
          <p:nvPr/>
        </p:nvPicPr>
        <p:blipFill>
          <a:blip r:embed="rId2">
            <a:extLst/>
          </a:blip>
          <a:srcRect l="0" t="0" r="0" b="0"/>
          <a:stretch>
            <a:fillRect/>
          </a:stretch>
        </p:blipFill>
        <p:spPr>
          <a:xfrm>
            <a:off x="-285638" y="-465534"/>
            <a:ext cx="27477868" cy="15456298"/>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670885" y="-329028"/>
            <a:ext cx="6772984" cy="6768787"/>
          </a:xfrm>
          <a:prstGeom prst="rect">
            <a:avLst/>
          </a:prstGeom>
          <a:ln w="12700">
            <a:miter lim="400000"/>
          </a:ln>
        </p:spPr>
      </p:pic>
      <p:sp>
        <p:nvSpPr>
          <p:cNvPr id="144" name="Owning Your Career"/>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Owning Your Career</a:t>
            </a:r>
          </a:p>
        </p:txBody>
      </p:sp>
      <p:pic>
        <p:nvPicPr>
          <p:cNvPr id="145"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sp>
        <p:nvSpPr>
          <p:cNvPr id="146" name="Think about the events in the episodes that you have watched. Looking back at the events of the collaboration between the two labs, what might have been changed and improved how these events unfolded if they had access to this curriculum?…"/>
          <p:cNvSpPr txBox="1"/>
          <p:nvPr>
            <p:ph type="body" sz="half" idx="4294967295"/>
          </p:nvPr>
        </p:nvSpPr>
        <p:spPr>
          <a:xfrm>
            <a:off x="4074769" y="3141972"/>
            <a:ext cx="16234462" cy="7432056"/>
          </a:xfrm>
          <a:prstGeom prst="rect">
            <a:avLst/>
          </a:prstGeom>
        </p:spPr>
        <p:txBody>
          <a:bodyPr lIns="121899" tIns="121899" rIns="121899" bIns="121899" anchor="t"/>
          <a:lstStyle/>
          <a:p>
            <a:pPr marL="0" indent="0" defTabSz="533995">
              <a:spcBef>
                <a:spcPts val="3800"/>
              </a:spcBef>
              <a:buClr>
                <a:srgbClr val="424242"/>
              </a:buClr>
              <a:buSzTx/>
              <a:buFont typeface="Helvetica"/>
              <a:buNone/>
              <a:defRPr sz="3250"/>
            </a:pPr>
            <a:r>
              <a:t> Think about the events in the episodes that you have watched. Looking back at the events of the collaboration between the two labs, what might have been changed and improved how these events unfolded if they had access to this curriculum? </a:t>
            </a:r>
            <a:endParaRPr sz="1170"/>
          </a:p>
          <a:p>
            <a:pPr marL="0" indent="0" defTabSz="533995">
              <a:spcBef>
                <a:spcPts val="3800"/>
              </a:spcBef>
              <a:buClr>
                <a:srgbClr val="424242"/>
              </a:buClr>
              <a:buSzTx/>
              <a:buFont typeface="Helvetica"/>
              <a:buNone/>
              <a:defRPr sz="3250"/>
            </a:pPr>
            <a:r>
              <a:t>Discuss the following questions in your small groups (10 Minutes): </a:t>
            </a:r>
            <a:endParaRPr sz="1170"/>
          </a:p>
          <a:p>
            <a:pPr marL="619125" indent="-619125" defTabSz="533995">
              <a:spcBef>
                <a:spcPts val="3800"/>
              </a:spcBef>
              <a:buClr>
                <a:srgbClr val="424242"/>
              </a:buClr>
              <a:buSzPts val="3200"/>
              <a:buFont typeface="Helvetica"/>
              <a:buChar char="●"/>
              <a:defRPr sz="3250"/>
            </a:pPr>
            <a:r>
              <a:t>Pick one character from each lab. Describe and write down moments where having professional development skills would have been helpful</a:t>
            </a:r>
          </a:p>
          <a:p>
            <a:pPr marL="619125" indent="-619125" defTabSz="533995">
              <a:spcBef>
                <a:spcPts val="3800"/>
              </a:spcBef>
              <a:buClr>
                <a:srgbClr val="424242"/>
              </a:buClr>
              <a:buSzPts val="3200"/>
              <a:buFont typeface="Helvetica"/>
              <a:buChar char="●"/>
              <a:defRPr sz="3250"/>
            </a:pPr>
            <a:r>
              <a:t>What do each of you most want to pay attention to over the next year, and what supports will you each need to be successful in those areas? Share, if appropriate with your group members</a:t>
            </a:r>
            <a:endParaRPr sz="1170"/>
          </a:p>
          <a:p>
            <a:pPr marL="0" indent="0" defTabSz="533995">
              <a:spcBef>
                <a:spcPts val="3800"/>
              </a:spcBef>
              <a:buClr>
                <a:srgbClr val="424242"/>
              </a:buClr>
              <a:buSzTx/>
              <a:buFont typeface="Helvetica"/>
              <a:buNone/>
              <a:defRPr sz="3250"/>
            </a:pPr>
            <a:r>
              <a:t>Have one person to take notes for sharing with the larger group.</a:t>
            </a:r>
          </a:p>
        </p:txBody>
      </p:sp>
      <p:pic>
        <p:nvPicPr>
          <p:cNvPr id="147" name="Image" descr="Image"/>
          <p:cNvPicPr>
            <a:picLocks noChangeAspect="1"/>
          </p:cNvPicPr>
          <p:nvPr/>
        </p:nvPicPr>
        <p:blipFill>
          <a:blip r:embed="rId4">
            <a:extLst/>
          </a:blip>
          <a:stretch>
            <a:fillRect/>
          </a:stretch>
        </p:blipFill>
        <p:spPr>
          <a:xfrm>
            <a:off x="19244891" y="1726674"/>
            <a:ext cx="4575018" cy="75640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9" name="Owning Your Career"/>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Owning Your Career</a:t>
            </a:r>
          </a:p>
        </p:txBody>
      </p:sp>
      <p:pic>
        <p:nvPicPr>
          <p:cNvPr id="150" name="Image" descr="Image"/>
          <p:cNvPicPr>
            <a:picLocks noChangeAspect="1"/>
          </p:cNvPicPr>
          <p:nvPr/>
        </p:nvPicPr>
        <p:blipFill>
          <a:blip r:embed="rId2">
            <a:extLst/>
          </a:blip>
          <a:stretch>
            <a:fillRect/>
          </a:stretch>
        </p:blipFill>
        <p:spPr>
          <a:xfrm>
            <a:off x="19562365" y="790198"/>
            <a:ext cx="4264225" cy="756404"/>
          </a:xfrm>
          <a:prstGeom prst="rect">
            <a:avLst/>
          </a:prstGeom>
          <a:ln w="12700">
            <a:miter lim="400000"/>
          </a:ln>
        </p:spPr>
      </p:pic>
      <p:pic>
        <p:nvPicPr>
          <p:cNvPr id="151" name="Image" descr="Image"/>
          <p:cNvPicPr>
            <a:picLocks noChangeAspect="1"/>
          </p:cNvPicPr>
          <p:nvPr/>
        </p:nvPicPr>
        <p:blipFill>
          <a:blip r:embed="rId3">
            <a:extLst/>
          </a:blip>
          <a:stretch>
            <a:fillRect/>
          </a:stretch>
        </p:blipFill>
        <p:spPr>
          <a:xfrm>
            <a:off x="19244891" y="1726674"/>
            <a:ext cx="4575018" cy="756404"/>
          </a:xfrm>
          <a:prstGeom prst="rect">
            <a:avLst/>
          </a:prstGeom>
          <a:ln w="12700">
            <a:miter lim="400000"/>
          </a:ln>
        </p:spPr>
      </p:pic>
      <p:sp>
        <p:nvSpPr>
          <p:cNvPr id="152" name="Share one or two key takeaways from your small group discussion with the whole group (10 Minutes).…"/>
          <p:cNvSpPr txBox="1"/>
          <p:nvPr>
            <p:ph type="body" sz="half" idx="4294967295"/>
          </p:nvPr>
        </p:nvSpPr>
        <p:spPr>
          <a:xfrm>
            <a:off x="4197686" y="4042329"/>
            <a:ext cx="14160644" cy="5631342"/>
          </a:xfrm>
          <a:prstGeom prst="rect">
            <a:avLst/>
          </a:prstGeom>
        </p:spPr>
        <p:txBody>
          <a:bodyPr lIns="121899" tIns="121899" rIns="121899" bIns="121899" anchor="t"/>
          <a:lstStyle/>
          <a:p>
            <a:pPr marL="0" indent="0" defTabSz="501134">
              <a:spcBef>
                <a:spcPts val="1600"/>
              </a:spcBef>
              <a:buClr>
                <a:srgbClr val="424242"/>
              </a:buClr>
              <a:buSzTx/>
              <a:buFont typeface="Helvetica"/>
              <a:buNone/>
              <a:defRPr sz="3050">
                <a:latin typeface="+mn-lt"/>
                <a:ea typeface="+mn-ea"/>
                <a:cs typeface="+mn-cs"/>
                <a:sym typeface="Raleway"/>
              </a:defRPr>
            </a:pPr>
            <a:r>
              <a:t>Share one or two key takeaways from your small group discussion with the whole group (10 Minutes).</a:t>
            </a:r>
          </a:p>
          <a:p>
            <a:pPr marL="0" indent="0" defTabSz="501134">
              <a:spcBef>
                <a:spcPts val="1600"/>
              </a:spcBef>
              <a:buClr>
                <a:srgbClr val="424242"/>
              </a:buClr>
              <a:buSzTx/>
              <a:buFont typeface="Helvetica"/>
              <a:buNone/>
              <a:defRPr sz="3050">
                <a:latin typeface="+mn-lt"/>
                <a:ea typeface="+mn-ea"/>
                <a:cs typeface="+mn-cs"/>
                <a:sym typeface="Raleway"/>
              </a:defRPr>
            </a:pPr>
          </a:p>
          <a:p>
            <a:pPr marL="581025" indent="-581025" defTabSz="501134">
              <a:spcBef>
                <a:spcPts val="1600"/>
              </a:spcBef>
              <a:buClr>
                <a:srgbClr val="424242"/>
              </a:buClr>
              <a:buSzPts val="3000"/>
              <a:buFont typeface="Helvetica"/>
              <a:buChar char="●"/>
              <a:defRPr sz="3050">
                <a:latin typeface="+mn-lt"/>
                <a:ea typeface="+mn-ea"/>
                <a:cs typeface="+mn-cs"/>
                <a:sym typeface="Raleway"/>
              </a:defRPr>
            </a:pPr>
            <a:r>
              <a:t>Which characters did you select?  What would have helped them?</a:t>
            </a:r>
          </a:p>
          <a:p>
            <a:pPr marL="581025" indent="-581025" defTabSz="501134">
              <a:spcBef>
                <a:spcPts val="1600"/>
              </a:spcBef>
              <a:buClr>
                <a:srgbClr val="424242"/>
              </a:buClr>
              <a:buSzPts val="3000"/>
              <a:buFont typeface="Helvetica"/>
              <a:buChar char="●"/>
              <a:defRPr sz="3050">
                <a:latin typeface="+mn-lt"/>
                <a:ea typeface="+mn-ea"/>
                <a:cs typeface="+mn-cs"/>
                <a:sym typeface="Raleway"/>
              </a:defRPr>
            </a:pPr>
          </a:p>
          <a:p>
            <a:pPr marL="0" indent="0" defTabSz="501134">
              <a:spcBef>
                <a:spcPts val="1600"/>
              </a:spcBef>
              <a:buClr>
                <a:srgbClr val="424242"/>
              </a:buClr>
              <a:buSzTx/>
              <a:buFont typeface="Helvetica"/>
              <a:buNone/>
              <a:defRPr sz="3050">
                <a:latin typeface="+mn-lt"/>
                <a:ea typeface="+mn-ea"/>
                <a:cs typeface="+mn-cs"/>
                <a:sym typeface="Raleway"/>
              </a:defRPr>
            </a:pPr>
            <a:r>
              <a:t>Focusing on what you want to change, discuss with the large group (5-10 Minutes):</a:t>
            </a:r>
          </a:p>
          <a:p>
            <a:pPr marL="581025" indent="-581025" defTabSz="501134">
              <a:spcBef>
                <a:spcPts val="1600"/>
              </a:spcBef>
              <a:buClr>
                <a:srgbClr val="424242"/>
              </a:buClr>
              <a:buSzPts val="3000"/>
              <a:buFont typeface="Helvetica"/>
              <a:buChar char="●"/>
              <a:defRPr sz="3050">
                <a:latin typeface="+mn-lt"/>
                <a:ea typeface="+mn-ea"/>
                <a:cs typeface="+mn-cs"/>
                <a:sym typeface="Raleway"/>
              </a:defRPr>
            </a:pPr>
            <a:r>
              <a:t>Are supports readily available for you in the lab to make changes this year?</a:t>
            </a:r>
          </a:p>
          <a:p>
            <a:pPr marL="581025" indent="-581025" defTabSz="501134">
              <a:spcBef>
                <a:spcPts val="1600"/>
              </a:spcBef>
              <a:buClr>
                <a:srgbClr val="424242"/>
              </a:buClr>
              <a:buSzPts val="3000"/>
              <a:buFont typeface="Helvetica"/>
              <a:buChar char="●"/>
              <a:defRPr sz="3050">
                <a:latin typeface="+mn-lt"/>
                <a:ea typeface="+mn-ea"/>
                <a:cs typeface="+mn-cs"/>
                <a:sym typeface="Raleway"/>
              </a:defRPr>
            </a:pPr>
            <a:r>
              <a:t>What can/will you do if not?</a:t>
            </a:r>
          </a:p>
        </p:txBody>
      </p:sp>
      <p:sp>
        <p:nvSpPr>
          <p:cNvPr id="153" name="Large Group Discussion"/>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Large Group Discussion</a:t>
            </a:r>
          </a:p>
        </p:txBody>
      </p:sp>
      <p:pic>
        <p:nvPicPr>
          <p:cNvPr id="154" name="Image" descr="Image"/>
          <p:cNvPicPr>
            <a:picLocks noChangeAspect="1"/>
          </p:cNvPicPr>
          <p:nvPr/>
        </p:nvPicPr>
        <p:blipFill>
          <a:blip r:embed="rId4">
            <a:alphaModFix amt="20000"/>
            <a:extLst/>
          </a:blip>
          <a:stretch>
            <a:fillRect/>
          </a:stretch>
        </p:blipFill>
        <p:spPr>
          <a:xfrm>
            <a:off x="-670885" y="-329028"/>
            <a:ext cx="6772984" cy="676878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alphaModFix amt="20000"/>
            <a:extLst/>
          </a:blip>
          <a:stretch>
            <a:fillRect/>
          </a:stretch>
        </p:blipFill>
        <p:spPr>
          <a:xfrm>
            <a:off x="-1327574" y="-584438"/>
            <a:ext cx="7765569" cy="7761894"/>
          </a:xfrm>
          <a:prstGeom prst="rect">
            <a:avLst/>
          </a:prstGeom>
          <a:ln w="12700">
            <a:miter lim="400000"/>
          </a:ln>
        </p:spPr>
      </p:pic>
      <p:pic>
        <p:nvPicPr>
          <p:cNvPr id="157"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58" name="IDP - Individual Development Pla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796885">
              <a:defRPr sz="7760">
                <a:solidFill>
                  <a:srgbClr val="408B94"/>
                </a:solidFill>
                <a:latin typeface="+mj-lt"/>
                <a:ea typeface="+mj-ea"/>
                <a:cs typeface="+mj-cs"/>
                <a:sym typeface="Lato Black"/>
              </a:defRPr>
            </a:lvl1pPr>
          </a:lstStyle>
          <a:p>
            <a:pPr/>
            <a:r>
              <a:t>IDP - Individual Development Plan</a:t>
            </a:r>
          </a:p>
        </p:txBody>
      </p:sp>
      <p:pic>
        <p:nvPicPr>
          <p:cNvPr id="159" name="Image" descr="Image"/>
          <p:cNvPicPr>
            <a:picLocks noChangeAspect="1"/>
          </p:cNvPicPr>
          <p:nvPr/>
        </p:nvPicPr>
        <p:blipFill>
          <a:blip r:embed="rId4">
            <a:extLst/>
          </a:blip>
          <a:stretch>
            <a:fillRect/>
          </a:stretch>
        </p:blipFill>
        <p:spPr>
          <a:xfrm>
            <a:off x="19081061" y="1509091"/>
            <a:ext cx="4823515" cy="797489"/>
          </a:xfrm>
          <a:prstGeom prst="rect">
            <a:avLst/>
          </a:prstGeom>
          <a:ln w="12700">
            <a:miter lim="400000"/>
          </a:ln>
        </p:spPr>
      </p:pic>
      <p:sp>
        <p:nvSpPr>
          <p:cNvPr id="160" name="As part of the logbook reflections, you were asked to reflect upon what you have learned and prepare an Individual Development Plan or IDP. This is to identify personal and professional goals over the next academic semester or year that you wish to achie"/>
          <p:cNvSpPr txBox="1"/>
          <p:nvPr>
            <p:ph type="body" idx="4294967295"/>
          </p:nvPr>
        </p:nvSpPr>
        <p:spPr>
          <a:xfrm>
            <a:off x="2505757" y="3227039"/>
            <a:ext cx="19802090" cy="8562945"/>
          </a:xfrm>
          <a:prstGeom prst="rect">
            <a:avLst/>
          </a:prstGeom>
        </p:spPr>
        <p:txBody>
          <a:bodyPr lIns="121899" tIns="121899" rIns="121899" bIns="121899" anchor="t"/>
          <a:lstStyle/>
          <a:p>
            <a:pPr marL="0" indent="0" defTabSz="649009">
              <a:spcBef>
                <a:spcPts val="1800"/>
              </a:spcBef>
              <a:buClr>
                <a:srgbClr val="424242"/>
              </a:buClr>
              <a:buSzTx/>
              <a:buFont typeface="Helvetica"/>
              <a:buNone/>
              <a:defRPr sz="3950"/>
            </a:pPr>
            <a:r>
              <a:t>As part of the logbook reflections, you were asked to reflect upon what you have learned and prepare an Individual Development Plan or IDP. This is to identify personal and professional goals over the next academic semester or year that you wish to achieve and to identify steps, resources, and obstacles that affect them. </a:t>
            </a:r>
          </a:p>
          <a:p>
            <a:pPr marL="0" indent="0" defTabSz="649009">
              <a:spcBef>
                <a:spcPts val="1800"/>
              </a:spcBef>
              <a:buClr>
                <a:srgbClr val="424242"/>
              </a:buClr>
              <a:buSzTx/>
              <a:buFont typeface="Helvetica"/>
              <a:buNone/>
              <a:defRPr sz="3950"/>
            </a:pPr>
            <a:endParaRPr sz="1422"/>
          </a:p>
          <a:p>
            <a:pPr marL="0" indent="0" defTabSz="649009">
              <a:spcBef>
                <a:spcPts val="1800"/>
              </a:spcBef>
              <a:buClr>
                <a:srgbClr val="424242"/>
              </a:buClr>
              <a:buSzTx/>
              <a:buFont typeface="Helvetica"/>
              <a:buNone/>
              <a:defRPr sz="3950"/>
            </a:pPr>
            <a:r>
              <a:t>Discuss with your small group (10-15 minutes)</a:t>
            </a:r>
          </a:p>
          <a:p>
            <a:pPr marL="752475" indent="-752475" defTabSz="649009">
              <a:spcBef>
                <a:spcPts val="1800"/>
              </a:spcBef>
              <a:buClr>
                <a:srgbClr val="424242"/>
              </a:buClr>
              <a:buSzPts val="3900"/>
              <a:buFont typeface="Helvetica"/>
              <a:buChar char="●"/>
              <a:defRPr sz="3950"/>
            </a:pPr>
            <a:r>
              <a:t>If you are comfortable, share some of the personal/professional goals you selected in your IDP. </a:t>
            </a:r>
          </a:p>
          <a:p>
            <a:pPr marL="752475" indent="-752475" defTabSz="649009">
              <a:spcBef>
                <a:spcPts val="1800"/>
              </a:spcBef>
              <a:buClr>
                <a:srgbClr val="424242"/>
              </a:buClr>
              <a:buSzPts val="3900"/>
              <a:buFont typeface="Helvetica"/>
              <a:buChar char="●"/>
              <a:defRPr sz="3950"/>
            </a:pPr>
            <a:r>
              <a:t>Why did you select the goals that you did?</a:t>
            </a:r>
          </a:p>
          <a:p>
            <a:pPr marL="752475" indent="-752475" defTabSz="649009">
              <a:spcBef>
                <a:spcPts val="1800"/>
              </a:spcBef>
              <a:buClr>
                <a:srgbClr val="424242"/>
              </a:buClr>
              <a:buSzPts val="3900"/>
              <a:buFont typeface="Helvetica"/>
              <a:buChar char="●"/>
              <a:defRPr sz="3950"/>
            </a:pPr>
            <a:r>
              <a:t>What are resources/skills that you will need to achieve them that you</a:t>
            </a:r>
            <a:r>
              <a:rPr sz="1264"/>
              <a:t>…</a:t>
            </a:r>
            <a:endParaRPr sz="1264"/>
          </a:p>
          <a:p>
            <a:pPr lvl="1" marL="1328106" indent="-846534" defTabSz="649009">
              <a:spcBef>
                <a:spcPts val="1800"/>
              </a:spcBef>
              <a:buClr>
                <a:srgbClr val="424242"/>
              </a:buClr>
              <a:buSzPts val="3900"/>
              <a:buFont typeface="Helvetica"/>
              <a:buChar char="○"/>
              <a:defRPr sz="3950"/>
            </a:pPr>
            <a:r>
              <a:t>…already posses?</a:t>
            </a:r>
            <a:endParaRPr sz="869"/>
          </a:p>
          <a:p>
            <a:pPr lvl="1" marL="1328106" indent="-846534" defTabSz="649009">
              <a:spcBef>
                <a:spcPts val="1800"/>
              </a:spcBef>
              <a:buClr>
                <a:srgbClr val="424242"/>
              </a:buClr>
              <a:buSzPts val="3900"/>
              <a:buFont typeface="Helvetica"/>
              <a:buChar char="○"/>
              <a:defRPr sz="3950"/>
            </a:pPr>
            <a:r>
              <a:t>…need to develop further?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62"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3"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64"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65" name="You were asked in this section to turn your attention to what you would most want to pay attention to over the next year and to create an Individual Development Plan (IDP) for identifying your personal and professional goals.…"/>
          <p:cNvSpPr txBox="1"/>
          <p:nvPr>
            <p:ph type="body" sz="half" idx="4294967295"/>
          </p:nvPr>
        </p:nvSpPr>
        <p:spPr>
          <a:xfrm>
            <a:off x="2950440" y="3692147"/>
            <a:ext cx="16655136" cy="7152366"/>
          </a:xfrm>
          <a:prstGeom prst="rect">
            <a:avLst/>
          </a:prstGeom>
        </p:spPr>
        <p:txBody>
          <a:bodyPr lIns="121899" tIns="121899" rIns="121899" bIns="121899" anchor="t"/>
          <a:lstStyle/>
          <a:p>
            <a:pPr marL="0" indent="0" defTabSz="599717">
              <a:spcBef>
                <a:spcPts val="1600"/>
              </a:spcBef>
              <a:buClr>
                <a:srgbClr val="424242"/>
              </a:buClr>
              <a:buSzTx/>
              <a:buFont typeface="Helvetica"/>
              <a:buNone/>
              <a:defRPr sz="3650"/>
            </a:pPr>
            <a:r>
              <a:t>You were asked in this section to turn your attention to what you would most want to pay attention to over the next year and to create an Individual Development Plan (IDP) for identifying your personal and professional goals. </a:t>
            </a:r>
          </a:p>
          <a:p>
            <a:pPr marL="0" indent="0" defTabSz="599717">
              <a:spcBef>
                <a:spcPts val="1600"/>
              </a:spcBef>
              <a:buClr>
                <a:srgbClr val="424242"/>
              </a:buClr>
              <a:buSzTx/>
              <a:buFont typeface="Helvetica"/>
              <a:buNone/>
              <a:defRPr sz="3650"/>
            </a:pPr>
            <a:r>
              <a:t> </a:t>
            </a:r>
          </a:p>
          <a:p>
            <a:pPr marL="0" indent="0" defTabSz="599717">
              <a:spcBef>
                <a:spcPts val="1600"/>
              </a:spcBef>
              <a:buClr>
                <a:srgbClr val="424242"/>
              </a:buClr>
              <a:buSzTx/>
              <a:buFont typeface="Helvetica"/>
              <a:buNone/>
              <a:defRPr sz="3650"/>
            </a:pPr>
            <a:r>
              <a:t>In small group Discuss the Following (10 Minutes):</a:t>
            </a:r>
          </a:p>
          <a:p>
            <a:pPr marL="0" indent="0" defTabSz="599717">
              <a:spcBef>
                <a:spcPts val="1600"/>
              </a:spcBef>
              <a:buClr>
                <a:srgbClr val="424242"/>
              </a:buClr>
              <a:buSzTx/>
              <a:buFont typeface="Helvetica"/>
              <a:buNone/>
              <a:defRPr sz="3650"/>
            </a:pPr>
            <a:endParaRPr sz="1168"/>
          </a:p>
          <a:p>
            <a:pPr marL="983387" indent="-841235" defTabSz="599717">
              <a:spcBef>
                <a:spcPts val="1600"/>
              </a:spcBef>
              <a:buClr>
                <a:srgbClr val="424242"/>
              </a:buClr>
              <a:buSzPts val="3600"/>
              <a:buFont typeface="Helvetica"/>
              <a:buChar char="●"/>
              <a:defRPr sz="3650"/>
            </a:pPr>
            <a:r>
              <a:t>Discuss and create a lab manual section which details the need for IDPs.</a:t>
            </a:r>
          </a:p>
          <a:p>
            <a:pPr marL="983387" indent="-841235" defTabSz="599717">
              <a:spcBef>
                <a:spcPts val="1600"/>
              </a:spcBef>
              <a:buClr>
                <a:srgbClr val="424242"/>
              </a:buClr>
              <a:buSzPts val="3600"/>
              <a:buFont typeface="Helvetica"/>
              <a:buChar char="●"/>
              <a:defRPr sz="3650"/>
            </a:pPr>
            <a:r>
              <a:t>How often will you require those to be reviewed and revised? How will the lab support individuals efforts to achieve their IDPs? Specify the language and add it to the lab manual.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